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279" r:id="rId2"/>
    <p:sldId id="280" r:id="rId3"/>
    <p:sldId id="305" r:id="rId4"/>
    <p:sldId id="281" r:id="rId5"/>
    <p:sldId id="282" r:id="rId6"/>
    <p:sldId id="283" r:id="rId7"/>
    <p:sldId id="284" r:id="rId8"/>
    <p:sldId id="286" r:id="rId9"/>
    <p:sldId id="294" r:id="rId10"/>
    <p:sldId id="297" r:id="rId11"/>
    <p:sldId id="298" r:id="rId12"/>
    <p:sldId id="295" r:id="rId13"/>
    <p:sldId id="296" r:id="rId14"/>
    <p:sldId id="299" r:id="rId15"/>
    <p:sldId id="300" r:id="rId16"/>
    <p:sldId id="301" r:id="rId17"/>
    <p:sldId id="302" r:id="rId18"/>
    <p:sldId id="303" r:id="rId19"/>
    <p:sldId id="307" r:id="rId20"/>
    <p:sldId id="308" r:id="rId21"/>
    <p:sldId id="309" r:id="rId22"/>
    <p:sldId id="306" r:id="rId23"/>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62"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7/29/2017</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7/29/2017</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6F15528-21DE-4FAA-801E-634DDDAF4B2B}"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D8BD707-D9CF-40AE-B4C6-C98DA3205C09}" type="datetimeFigureOut">
              <a:rPr lang="en-US" smtClean="0"/>
              <a:pPr/>
              <a:t>7/29/2017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371601"/>
            <a:ext cx="7543800" cy="1600200"/>
          </a:xfrm>
        </p:spPr>
        <p:txBody>
          <a:bodyPr/>
          <a:lstStyle/>
          <a:p>
            <a:pPr algn="ctr"/>
            <a:r>
              <a:rPr lang="en-US" sz="6200" dirty="0" smtClean="0">
                <a:solidFill>
                  <a:schemeClr val="tx1"/>
                </a:solidFill>
              </a:rPr>
              <a:t>24 Traits of a Christian</a:t>
            </a:r>
            <a:br>
              <a:rPr lang="en-US" sz="6200" dirty="0" smtClean="0">
                <a:solidFill>
                  <a:schemeClr val="tx1"/>
                </a:solidFill>
              </a:rPr>
            </a:br>
            <a:r>
              <a:rPr lang="en-US" sz="4200" dirty="0" smtClean="0">
                <a:solidFill>
                  <a:schemeClr val="tx1"/>
                </a:solidFill>
              </a:rPr>
              <a:t>What’s Your Gift?</a:t>
            </a:r>
            <a:endParaRPr lang="en-US" sz="4200" dirty="0">
              <a:solidFill>
                <a:schemeClr val="tx1"/>
              </a:solidFill>
            </a:endParaRPr>
          </a:p>
        </p:txBody>
      </p:sp>
      <p:sp>
        <p:nvSpPr>
          <p:cNvPr id="3" name="Subtitle 2"/>
          <p:cNvSpPr>
            <a:spLocks noGrp="1"/>
          </p:cNvSpPr>
          <p:nvPr>
            <p:ph type="subTitle" idx="1"/>
          </p:nvPr>
        </p:nvSpPr>
        <p:spPr>
          <a:xfrm>
            <a:off x="914400" y="3657600"/>
            <a:ext cx="6400800" cy="1295400"/>
          </a:xfrm>
        </p:spPr>
        <p:txBody>
          <a:bodyPr>
            <a:normAutofit/>
          </a:bodyPr>
          <a:lstStyle/>
          <a:p>
            <a:pPr algn="ctr"/>
            <a:r>
              <a:rPr lang="en-US" sz="3200" dirty="0" smtClean="0"/>
              <a:t>July 30, 2017</a:t>
            </a:r>
          </a:p>
          <a:p>
            <a:pPr algn="ctr"/>
            <a:r>
              <a:rPr lang="en-US" sz="3200" dirty="0" smtClean="0"/>
              <a:t>San Angelo. TX</a:t>
            </a:r>
            <a:endParaRPr lang="en-US" sz="3200" dirty="0"/>
          </a:p>
        </p:txBody>
      </p:sp>
    </p:spTree>
    <p:extLst>
      <p:ext uri="{BB962C8B-B14F-4D97-AF65-F5344CB8AC3E}">
        <p14:creationId xmlns:p14="http://schemas.microsoft.com/office/powerpoint/2010/main" val="380535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4:11</a:t>
            </a:r>
            <a:endParaRPr lang="en-US" dirty="0"/>
          </a:p>
        </p:txBody>
      </p:sp>
      <p:sp>
        <p:nvSpPr>
          <p:cNvPr id="3" name="Content Placeholder 2"/>
          <p:cNvSpPr>
            <a:spLocks noGrp="1"/>
          </p:cNvSpPr>
          <p:nvPr>
            <p:ph idx="1"/>
          </p:nvPr>
        </p:nvSpPr>
        <p:spPr/>
        <p:txBody>
          <a:bodyPr/>
          <a:lstStyle/>
          <a:p>
            <a:pPr marL="114300" indent="0">
              <a:buNone/>
            </a:pPr>
            <a:r>
              <a:rPr lang="en-US" b="1" baseline="30000" dirty="0"/>
              <a:t> </a:t>
            </a:r>
            <a:r>
              <a:rPr lang="en-US" sz="3200" dirty="0"/>
              <a:t>And He Himself gave some </a:t>
            </a:r>
            <a:r>
              <a:rPr lang="en-US" sz="3200" i="1" dirty="0"/>
              <a:t>to be</a:t>
            </a:r>
            <a:r>
              <a:rPr lang="en-US" sz="3200" dirty="0"/>
              <a:t> apostles, some </a:t>
            </a:r>
            <a:r>
              <a:rPr lang="en-US" sz="3200" b="1" dirty="0"/>
              <a:t>prophets</a:t>
            </a:r>
            <a:r>
              <a:rPr lang="en-US" sz="3200" dirty="0"/>
              <a:t>, some evangelists, and some pastors and </a:t>
            </a:r>
            <a:r>
              <a:rPr lang="en-US" sz="3200" b="1" dirty="0">
                <a:solidFill>
                  <a:srgbClr val="FF0000"/>
                </a:solidFill>
              </a:rPr>
              <a:t>teachers</a:t>
            </a:r>
            <a:r>
              <a:rPr lang="en-US" sz="3200" dirty="0"/>
              <a:t>, </a:t>
            </a:r>
            <a:r>
              <a:rPr lang="en-US" sz="3200" b="1" baseline="30000" dirty="0"/>
              <a:t>12 </a:t>
            </a:r>
            <a:r>
              <a:rPr lang="en-US" sz="3200" dirty="0"/>
              <a:t>for the equipping of the saints for the work of ministry, for the edifying of the body of Christ</a:t>
            </a:r>
          </a:p>
        </p:txBody>
      </p:sp>
    </p:spTree>
    <p:extLst>
      <p:ext uri="{BB962C8B-B14F-4D97-AF65-F5344CB8AC3E}">
        <p14:creationId xmlns:p14="http://schemas.microsoft.com/office/powerpoint/2010/main" val="22157892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2133600"/>
            <a:ext cx="2057400" cy="3124200"/>
          </a:xfrm>
        </p:spPr>
        <p:txBody>
          <a:bodyPr>
            <a:normAutofit lnSpcReduction="10000"/>
          </a:bodyPr>
          <a:lstStyle/>
          <a:p>
            <a:pPr marL="114300" indent="0">
              <a:buNone/>
            </a:pPr>
            <a:r>
              <a:rPr lang="en-US" sz="20000" b="1" dirty="0" smtClean="0">
                <a:latin typeface="Times New Roman"/>
                <a:cs typeface="Times New Roman"/>
              </a:rPr>
              <a:t>≠</a:t>
            </a:r>
            <a:endParaRPr lang="en-US" sz="20000" b="1" dirty="0"/>
          </a:p>
        </p:txBody>
      </p:sp>
      <p:sp>
        <p:nvSpPr>
          <p:cNvPr id="4" name="TextBox 3"/>
          <p:cNvSpPr txBox="1"/>
          <p:nvPr/>
        </p:nvSpPr>
        <p:spPr>
          <a:xfrm>
            <a:off x="609600" y="3254514"/>
            <a:ext cx="2362200" cy="707886"/>
          </a:xfrm>
          <a:prstGeom prst="rect">
            <a:avLst/>
          </a:prstGeom>
          <a:solidFill>
            <a:schemeClr val="accent2"/>
          </a:solidFill>
          <a:ln w="19050">
            <a:solidFill>
              <a:schemeClr val="tx1"/>
            </a:solidFill>
          </a:ln>
        </p:spPr>
        <p:txBody>
          <a:bodyPr wrap="square" rtlCol="0">
            <a:spAutoFit/>
          </a:bodyPr>
          <a:lstStyle/>
          <a:p>
            <a:pPr algn="ctr"/>
            <a:r>
              <a:rPr lang="en-US" sz="4000" dirty="0" smtClean="0"/>
              <a:t>Prophets </a:t>
            </a:r>
            <a:endParaRPr lang="en-US" sz="4000" dirty="0"/>
          </a:p>
        </p:txBody>
      </p:sp>
      <p:sp>
        <p:nvSpPr>
          <p:cNvPr id="5" name="TextBox 4"/>
          <p:cNvSpPr txBox="1"/>
          <p:nvPr/>
        </p:nvSpPr>
        <p:spPr>
          <a:xfrm>
            <a:off x="5486400" y="3254514"/>
            <a:ext cx="2362200" cy="707886"/>
          </a:xfrm>
          <a:prstGeom prst="rect">
            <a:avLst/>
          </a:prstGeom>
          <a:solidFill>
            <a:schemeClr val="accent2"/>
          </a:solidFill>
          <a:ln w="19050">
            <a:solidFill>
              <a:schemeClr val="tx1"/>
            </a:solidFill>
          </a:ln>
        </p:spPr>
        <p:txBody>
          <a:bodyPr wrap="square" rtlCol="0">
            <a:spAutoFit/>
          </a:bodyPr>
          <a:lstStyle/>
          <a:p>
            <a:pPr algn="ctr"/>
            <a:r>
              <a:rPr lang="en-US" sz="4000" dirty="0" smtClean="0"/>
              <a:t>Teachers</a:t>
            </a:r>
            <a:endParaRPr lang="en-US" sz="4000" dirty="0"/>
          </a:p>
        </p:txBody>
      </p:sp>
    </p:spTree>
    <p:extLst>
      <p:ext uri="{BB962C8B-B14F-4D97-AF65-F5344CB8AC3E}">
        <p14:creationId xmlns:p14="http://schemas.microsoft.com/office/powerpoint/2010/main" val="293607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Vine’s Dictionary</a:t>
            </a:r>
            <a:endParaRPr lang="en-US" dirty="0"/>
          </a:p>
        </p:txBody>
      </p:sp>
      <p:sp>
        <p:nvSpPr>
          <p:cNvPr id="3" name="Content Placeholder 2"/>
          <p:cNvSpPr>
            <a:spLocks noGrp="1"/>
          </p:cNvSpPr>
          <p:nvPr>
            <p:ph idx="1"/>
          </p:nvPr>
        </p:nvSpPr>
        <p:spPr/>
        <p:txBody>
          <a:bodyPr>
            <a:normAutofit/>
          </a:bodyPr>
          <a:lstStyle/>
          <a:p>
            <a:pPr marL="114300" indent="0">
              <a:buNone/>
            </a:pPr>
            <a:r>
              <a:rPr lang="en-US" sz="3600" b="1" i="1" u="sng" dirty="0" smtClean="0"/>
              <a:t>Prophecy</a:t>
            </a:r>
            <a:r>
              <a:rPr lang="en-US" sz="3200" i="1" dirty="0" smtClean="0"/>
              <a:t> …signifies the speaking forth  of the mind and counsel of God.</a:t>
            </a:r>
          </a:p>
          <a:p>
            <a:pPr marL="114300" indent="0">
              <a:buNone/>
            </a:pPr>
            <a:endParaRPr lang="en-US" sz="3200" i="1" dirty="0"/>
          </a:p>
          <a:p>
            <a:pPr marL="114300" indent="0">
              <a:buNone/>
            </a:pPr>
            <a:r>
              <a:rPr lang="en-US" sz="3200" i="1" dirty="0" smtClean="0"/>
              <a:t>It is the declaration of that which cannot be known by natural means</a:t>
            </a:r>
          </a:p>
          <a:p>
            <a:pPr marL="114300" indent="0">
              <a:buNone/>
            </a:pPr>
            <a:endParaRPr lang="en-US" sz="3200" i="1" dirty="0"/>
          </a:p>
          <a:p>
            <a:pPr marL="114300" indent="0">
              <a:buNone/>
            </a:pPr>
            <a:r>
              <a:rPr lang="en-US" sz="3200" i="1" dirty="0" smtClean="0"/>
              <a:t>It is the forth-telling of the will of God</a:t>
            </a:r>
            <a:endParaRPr lang="en-US" sz="3200" i="1" dirty="0"/>
          </a:p>
        </p:txBody>
      </p:sp>
    </p:spTree>
    <p:extLst>
      <p:ext uri="{BB962C8B-B14F-4D97-AF65-F5344CB8AC3E}">
        <p14:creationId xmlns:p14="http://schemas.microsoft.com/office/powerpoint/2010/main" val="1910237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1143000"/>
          </a:xfrm>
        </p:spPr>
        <p:txBody>
          <a:bodyPr/>
          <a:lstStyle/>
          <a:p>
            <a:r>
              <a:rPr lang="en-US" dirty="0" smtClean="0"/>
              <a:t>From Vine’s Dictionary</a:t>
            </a:r>
            <a:endParaRPr lang="en-US" dirty="0"/>
          </a:p>
        </p:txBody>
      </p:sp>
      <p:sp>
        <p:nvSpPr>
          <p:cNvPr id="3" name="Content Placeholder 2"/>
          <p:cNvSpPr>
            <a:spLocks noGrp="1"/>
          </p:cNvSpPr>
          <p:nvPr>
            <p:ph idx="1"/>
          </p:nvPr>
        </p:nvSpPr>
        <p:spPr>
          <a:xfrm>
            <a:off x="304800" y="1295400"/>
            <a:ext cx="7924800" cy="4800600"/>
          </a:xfrm>
        </p:spPr>
        <p:txBody>
          <a:bodyPr>
            <a:noAutofit/>
          </a:bodyPr>
          <a:lstStyle/>
          <a:p>
            <a:pPr marL="114300" indent="0">
              <a:buNone/>
            </a:pPr>
            <a:r>
              <a:rPr lang="en-US" sz="3000" i="1" dirty="0" smtClean="0"/>
              <a:t>With the completion of the canon of Scriptures prophecy apparently passed away (1 Cor. 13:8-9).  In his measure the teacher has taken the place of the prophet.</a:t>
            </a:r>
          </a:p>
          <a:p>
            <a:pPr marL="114300" indent="0">
              <a:buNone/>
            </a:pPr>
            <a:endParaRPr lang="en-US" sz="3000" dirty="0"/>
          </a:p>
          <a:p>
            <a:pPr marL="114300" indent="0">
              <a:buNone/>
            </a:pPr>
            <a:r>
              <a:rPr lang="en-US" sz="3000" i="1" dirty="0" smtClean="0"/>
              <a:t>The difference is that, whereas the message of the prophet was a direct revelation of the mind of God for the occasion, the message of the teacher is gathered from the completed revelation contained in the Scriptures.</a:t>
            </a:r>
            <a:endParaRPr lang="en-US" sz="3000" i="1" dirty="0"/>
          </a:p>
        </p:txBody>
      </p:sp>
    </p:spTree>
    <p:extLst>
      <p:ext uri="{BB962C8B-B14F-4D97-AF65-F5344CB8AC3E}">
        <p14:creationId xmlns:p14="http://schemas.microsoft.com/office/powerpoint/2010/main" val="39691012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Day Prophets?</a:t>
            </a:r>
            <a:endParaRPr lang="en-US" dirty="0"/>
          </a:p>
        </p:txBody>
      </p:sp>
      <p:sp>
        <p:nvSpPr>
          <p:cNvPr id="3" name="Content Placeholder 2"/>
          <p:cNvSpPr>
            <a:spLocks noGrp="1"/>
          </p:cNvSpPr>
          <p:nvPr>
            <p:ph idx="1"/>
          </p:nvPr>
        </p:nvSpPr>
        <p:spPr>
          <a:xfrm>
            <a:off x="457200" y="1371600"/>
            <a:ext cx="7620000" cy="1676400"/>
          </a:xfrm>
        </p:spPr>
        <p:txBody>
          <a:bodyPr>
            <a:normAutofit/>
          </a:bodyPr>
          <a:lstStyle/>
          <a:p>
            <a:pPr marL="114300" indent="0">
              <a:buNone/>
            </a:pPr>
            <a:r>
              <a:rPr lang="en-US" sz="3200" dirty="0" smtClean="0"/>
              <a:t>With the completion of the written Word of God, the need for the office of the prophet ceased to be necessary.</a:t>
            </a:r>
          </a:p>
          <a:p>
            <a:pPr marL="114300" indent="0">
              <a:buNone/>
            </a:pPr>
            <a:endParaRPr lang="en-US" sz="3200" dirty="0"/>
          </a:p>
        </p:txBody>
      </p:sp>
      <p:sp>
        <p:nvSpPr>
          <p:cNvPr id="4" name="TextBox 3"/>
          <p:cNvSpPr txBox="1"/>
          <p:nvPr/>
        </p:nvSpPr>
        <p:spPr>
          <a:xfrm>
            <a:off x="533400" y="3195697"/>
            <a:ext cx="7391400" cy="2062103"/>
          </a:xfrm>
          <a:prstGeom prst="rect">
            <a:avLst/>
          </a:prstGeom>
          <a:solidFill>
            <a:schemeClr val="accent1"/>
          </a:solidFill>
        </p:spPr>
        <p:txBody>
          <a:bodyPr wrap="square" rtlCol="0">
            <a:spAutoFit/>
          </a:bodyPr>
          <a:lstStyle/>
          <a:p>
            <a:r>
              <a:rPr lang="en-US" sz="3200" dirty="0"/>
              <a:t>That being said, there is still a need for those who are willing to boldly speak the Word without fear or the need for </a:t>
            </a:r>
            <a:r>
              <a:rPr lang="en-US" sz="3200" dirty="0" smtClean="0"/>
              <a:t>popularity</a:t>
            </a:r>
            <a:r>
              <a:rPr lang="en-US" sz="3200" dirty="0"/>
              <a:t> </a:t>
            </a:r>
            <a:r>
              <a:rPr lang="en-US" sz="3200" dirty="0" smtClean="0"/>
              <a:t>like the prophets of old!</a:t>
            </a:r>
            <a:endParaRPr lang="en-US" sz="3200" dirty="0"/>
          </a:p>
        </p:txBody>
      </p:sp>
    </p:spTree>
    <p:extLst>
      <p:ext uri="{BB962C8B-B14F-4D97-AF65-F5344CB8AC3E}">
        <p14:creationId xmlns:p14="http://schemas.microsoft.com/office/powerpoint/2010/main" val="164474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dirty="0" smtClean="0"/>
              <a:t>Non-Miraculous Spiritual Gifts</a:t>
            </a:r>
            <a:endParaRPr lang="en-US" dirty="0"/>
          </a:p>
        </p:txBody>
      </p:sp>
      <p:sp>
        <p:nvSpPr>
          <p:cNvPr id="3" name="Content Placeholder 2"/>
          <p:cNvSpPr>
            <a:spLocks noGrp="1"/>
          </p:cNvSpPr>
          <p:nvPr>
            <p:ph idx="1"/>
          </p:nvPr>
        </p:nvSpPr>
        <p:spPr>
          <a:xfrm>
            <a:off x="457200" y="1371600"/>
            <a:ext cx="7848600" cy="5029200"/>
          </a:xfrm>
        </p:spPr>
        <p:txBody>
          <a:bodyPr>
            <a:normAutofit/>
          </a:bodyPr>
          <a:lstStyle/>
          <a:p>
            <a:pPr marL="114300" indent="0">
              <a:buNone/>
            </a:pPr>
            <a:r>
              <a:rPr lang="en-US" sz="3200" u="sng" dirty="0" smtClean="0"/>
              <a:t>Romans 12:6-8</a:t>
            </a:r>
          </a:p>
          <a:p>
            <a:pPr marL="114300" indent="0">
              <a:buNone/>
            </a:pPr>
            <a:r>
              <a:rPr lang="en-US" sz="3200" dirty="0" smtClean="0"/>
              <a:t>	1) *Prophecy – Boldly teach</a:t>
            </a:r>
          </a:p>
          <a:p>
            <a:pPr marL="114300" indent="0">
              <a:buNone/>
            </a:pPr>
            <a:r>
              <a:rPr lang="en-US" sz="3200" dirty="0"/>
              <a:t>	</a:t>
            </a:r>
            <a:r>
              <a:rPr lang="en-US" sz="3200" dirty="0" smtClean="0"/>
              <a:t>2) Minister - Serve</a:t>
            </a:r>
          </a:p>
          <a:p>
            <a:pPr marL="114300" indent="0">
              <a:buNone/>
            </a:pPr>
            <a:r>
              <a:rPr lang="en-US" sz="3200" dirty="0"/>
              <a:t>	</a:t>
            </a:r>
            <a:r>
              <a:rPr lang="en-US" sz="3200" dirty="0" smtClean="0"/>
              <a:t>3) Teach – Apply lessons to everyday life</a:t>
            </a:r>
          </a:p>
          <a:p>
            <a:pPr marL="114300" indent="0">
              <a:buNone/>
            </a:pPr>
            <a:r>
              <a:rPr lang="en-US" sz="3200" dirty="0"/>
              <a:t>	</a:t>
            </a:r>
            <a:r>
              <a:rPr lang="en-US" sz="3200" dirty="0" smtClean="0"/>
              <a:t>4) Exhort - Encourage</a:t>
            </a:r>
          </a:p>
          <a:p>
            <a:pPr marL="114300" indent="0">
              <a:buNone/>
            </a:pPr>
            <a:r>
              <a:rPr lang="en-US" sz="3200" dirty="0"/>
              <a:t>	</a:t>
            </a:r>
            <a:r>
              <a:rPr lang="en-US" sz="3200" dirty="0" smtClean="0"/>
              <a:t>5) Give – Financial support</a:t>
            </a:r>
          </a:p>
          <a:p>
            <a:pPr marL="114300" indent="0">
              <a:buNone/>
            </a:pPr>
            <a:r>
              <a:rPr lang="en-US" sz="3200" dirty="0"/>
              <a:t>	</a:t>
            </a:r>
            <a:r>
              <a:rPr lang="en-US" sz="3200" dirty="0" smtClean="0"/>
              <a:t>6) Lead – Organize others</a:t>
            </a:r>
          </a:p>
          <a:p>
            <a:pPr marL="114300" indent="0">
              <a:buNone/>
            </a:pPr>
            <a:r>
              <a:rPr lang="en-US" sz="3200" dirty="0"/>
              <a:t>	</a:t>
            </a:r>
            <a:r>
              <a:rPr lang="en-US" sz="3200" dirty="0" smtClean="0"/>
              <a:t>7) Mercy – Forgiving of others </a:t>
            </a:r>
            <a:endParaRPr lang="en-US" sz="3200" dirty="0"/>
          </a:p>
        </p:txBody>
      </p:sp>
    </p:spTree>
    <p:extLst>
      <p:ext uri="{BB962C8B-B14F-4D97-AF65-F5344CB8AC3E}">
        <p14:creationId xmlns:p14="http://schemas.microsoft.com/office/powerpoint/2010/main" val="83609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dirty="0" smtClean="0"/>
              <a:t>What’s your gift?</a:t>
            </a:r>
            <a:endParaRPr lang="en-US" dirty="0"/>
          </a:p>
        </p:txBody>
      </p:sp>
      <p:sp>
        <p:nvSpPr>
          <p:cNvPr id="3" name="Content Placeholder 2"/>
          <p:cNvSpPr>
            <a:spLocks noGrp="1"/>
          </p:cNvSpPr>
          <p:nvPr>
            <p:ph idx="1"/>
          </p:nvPr>
        </p:nvSpPr>
        <p:spPr>
          <a:xfrm>
            <a:off x="457200" y="1219200"/>
            <a:ext cx="7620000" cy="1295400"/>
          </a:xfrm>
        </p:spPr>
        <p:txBody>
          <a:bodyPr>
            <a:normAutofit/>
          </a:bodyPr>
          <a:lstStyle/>
          <a:p>
            <a:pPr marL="114300" indent="0">
              <a:buNone/>
            </a:pPr>
            <a:r>
              <a:rPr lang="en-US" sz="3200" dirty="0" smtClean="0"/>
              <a:t>Romans 12:3</a:t>
            </a:r>
          </a:p>
          <a:p>
            <a:pPr marL="114300" indent="0">
              <a:buNone/>
            </a:pPr>
            <a:r>
              <a:rPr lang="en-US" sz="3100" dirty="0" smtClean="0"/>
              <a:t>God has dealt to each one a measure of faith.</a:t>
            </a:r>
            <a:endParaRPr lang="en-US" sz="3100" dirty="0"/>
          </a:p>
        </p:txBody>
      </p:sp>
      <p:sp>
        <p:nvSpPr>
          <p:cNvPr id="4" name="TextBox 3"/>
          <p:cNvSpPr txBox="1"/>
          <p:nvPr/>
        </p:nvSpPr>
        <p:spPr>
          <a:xfrm>
            <a:off x="609600" y="2819400"/>
            <a:ext cx="7239000" cy="2862322"/>
          </a:xfrm>
          <a:prstGeom prst="rect">
            <a:avLst/>
          </a:prstGeom>
          <a:solidFill>
            <a:schemeClr val="accent1"/>
          </a:solidFill>
        </p:spPr>
        <p:txBody>
          <a:bodyPr wrap="square" rtlCol="0">
            <a:spAutoFit/>
          </a:bodyPr>
          <a:lstStyle/>
          <a:p>
            <a:r>
              <a:rPr lang="en-US" sz="3000" dirty="0" smtClean="0"/>
              <a:t>1.  Some might not realize what they are capable of.</a:t>
            </a:r>
          </a:p>
          <a:p>
            <a:endParaRPr lang="en-US" sz="3000" dirty="0" smtClean="0"/>
          </a:p>
          <a:p>
            <a:r>
              <a:rPr lang="en-US" sz="3000" dirty="0" smtClean="0"/>
              <a:t>2.  Some might realize that they are capable of, but chose not to use if for the cause of Christ.</a:t>
            </a:r>
            <a:endParaRPr lang="en-US" sz="3000" dirty="0"/>
          </a:p>
        </p:txBody>
      </p:sp>
    </p:spTree>
    <p:extLst>
      <p:ext uri="{BB962C8B-B14F-4D97-AF65-F5344CB8AC3E}">
        <p14:creationId xmlns:p14="http://schemas.microsoft.com/office/powerpoint/2010/main" val="116102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trip to Henry’s Diner</a:t>
            </a:r>
            <a:endParaRPr lang="en-US" dirty="0"/>
          </a:p>
        </p:txBody>
      </p:sp>
      <p:sp>
        <p:nvSpPr>
          <p:cNvPr id="3" name="Content Placeholder 2"/>
          <p:cNvSpPr>
            <a:spLocks noGrp="1"/>
          </p:cNvSpPr>
          <p:nvPr>
            <p:ph idx="1"/>
          </p:nvPr>
        </p:nvSpPr>
        <p:spPr>
          <a:xfrm>
            <a:off x="1295400" y="5105400"/>
            <a:ext cx="5867400" cy="685800"/>
          </a:xfrm>
          <a:solidFill>
            <a:schemeClr val="accent1"/>
          </a:solidFill>
        </p:spPr>
        <p:txBody>
          <a:bodyPr>
            <a:normAutofit/>
          </a:bodyPr>
          <a:lstStyle/>
          <a:p>
            <a:pPr marL="114300" indent="0">
              <a:buNone/>
            </a:pPr>
            <a:r>
              <a:rPr lang="en-US" sz="3200" dirty="0" smtClean="0"/>
              <a:t>Who do you most identify with?</a:t>
            </a:r>
            <a:endParaRPr lang="en-US" sz="3200" dirty="0"/>
          </a:p>
        </p:txBody>
      </p:sp>
      <p:sp>
        <p:nvSpPr>
          <p:cNvPr id="5" name="TextBox 4"/>
          <p:cNvSpPr txBox="1"/>
          <p:nvPr/>
        </p:nvSpPr>
        <p:spPr>
          <a:xfrm>
            <a:off x="457200" y="1447800"/>
            <a:ext cx="6477000" cy="3539430"/>
          </a:xfrm>
          <a:prstGeom prst="rect">
            <a:avLst/>
          </a:prstGeom>
          <a:noFill/>
        </p:spPr>
        <p:txBody>
          <a:bodyPr wrap="square" rtlCol="0">
            <a:spAutoFit/>
          </a:bodyPr>
          <a:lstStyle/>
          <a:p>
            <a:pPr marL="114300" indent="0">
              <a:buNone/>
            </a:pPr>
            <a:r>
              <a:rPr lang="en-US" sz="3000" dirty="0" smtClean="0"/>
              <a:t>	</a:t>
            </a:r>
            <a:r>
              <a:rPr lang="en-US" sz="3200" dirty="0" smtClean="0"/>
              <a:t>1</a:t>
            </a:r>
            <a:r>
              <a:rPr lang="en-US" sz="3200" dirty="0"/>
              <a:t>) </a:t>
            </a:r>
            <a:r>
              <a:rPr lang="en-US" sz="3200" dirty="0" smtClean="0"/>
              <a:t>Prophecy (Bold Teacher)</a:t>
            </a:r>
            <a:endParaRPr lang="en-US" sz="3200" dirty="0"/>
          </a:p>
          <a:p>
            <a:pPr marL="114300" indent="0">
              <a:buNone/>
            </a:pPr>
            <a:r>
              <a:rPr lang="en-US" sz="3200" dirty="0"/>
              <a:t>	2) Minister</a:t>
            </a:r>
          </a:p>
          <a:p>
            <a:pPr marL="114300" indent="0">
              <a:buNone/>
            </a:pPr>
            <a:r>
              <a:rPr lang="en-US" sz="3200" dirty="0"/>
              <a:t>	3) Teach</a:t>
            </a:r>
          </a:p>
          <a:p>
            <a:pPr marL="114300" indent="0">
              <a:buNone/>
            </a:pPr>
            <a:r>
              <a:rPr lang="en-US" sz="3200" dirty="0"/>
              <a:t>	4) Exhort</a:t>
            </a:r>
          </a:p>
          <a:p>
            <a:pPr marL="114300" indent="0">
              <a:buNone/>
            </a:pPr>
            <a:r>
              <a:rPr lang="en-US" sz="3200" dirty="0"/>
              <a:t>	5) Give</a:t>
            </a:r>
          </a:p>
          <a:p>
            <a:pPr marL="114300" indent="0">
              <a:buNone/>
            </a:pPr>
            <a:r>
              <a:rPr lang="en-US" sz="3200" dirty="0"/>
              <a:t>	6) Lead</a:t>
            </a:r>
          </a:p>
          <a:p>
            <a:pPr marL="114300" indent="0">
              <a:buNone/>
            </a:pPr>
            <a:r>
              <a:rPr lang="en-US" sz="3200" dirty="0"/>
              <a:t>	7) </a:t>
            </a:r>
            <a:r>
              <a:rPr lang="en-US" sz="3200" dirty="0" smtClean="0"/>
              <a:t>Mercy</a:t>
            </a:r>
            <a:endParaRPr lang="en-US" sz="3200" dirty="0"/>
          </a:p>
        </p:txBody>
      </p:sp>
    </p:spTree>
    <p:extLst>
      <p:ext uri="{BB962C8B-B14F-4D97-AF65-F5344CB8AC3E}">
        <p14:creationId xmlns:p14="http://schemas.microsoft.com/office/powerpoint/2010/main" val="433460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Traits of </a:t>
            </a:r>
            <a:r>
              <a:rPr lang="en-US" b="1" dirty="0" smtClean="0"/>
              <a:t>All</a:t>
            </a:r>
            <a:r>
              <a:rPr lang="en-US" dirty="0" smtClean="0"/>
              <a:t> Christians</a:t>
            </a:r>
            <a:endParaRPr lang="en-US" dirty="0"/>
          </a:p>
        </p:txBody>
      </p:sp>
      <p:sp>
        <p:nvSpPr>
          <p:cNvPr id="3" name="Content Placeholder 2"/>
          <p:cNvSpPr>
            <a:spLocks noGrp="1"/>
          </p:cNvSpPr>
          <p:nvPr>
            <p:ph idx="1"/>
          </p:nvPr>
        </p:nvSpPr>
        <p:spPr/>
        <p:txBody>
          <a:bodyPr>
            <a:normAutofit/>
          </a:bodyPr>
          <a:lstStyle/>
          <a:p>
            <a:pPr marL="114300" indent="0">
              <a:buNone/>
            </a:pPr>
            <a:r>
              <a:rPr lang="en-US" sz="2800" u="sng" dirty="0" smtClean="0"/>
              <a:t>Serve Other Christians</a:t>
            </a:r>
          </a:p>
          <a:p>
            <a:pPr marL="114300" indent="0">
              <a:buNone/>
            </a:pPr>
            <a:r>
              <a:rPr lang="en-US" sz="2800" dirty="0" smtClean="0"/>
              <a:t>1.  Let love be without hypocrisy</a:t>
            </a:r>
          </a:p>
          <a:p>
            <a:pPr marL="114300" indent="0">
              <a:buNone/>
            </a:pPr>
            <a:r>
              <a:rPr lang="en-US" sz="2800" dirty="0" smtClean="0"/>
              <a:t>2.  Abhor what is evil, and cling to what is good</a:t>
            </a:r>
          </a:p>
          <a:p>
            <a:pPr marL="114300" indent="0">
              <a:buNone/>
            </a:pPr>
            <a:r>
              <a:rPr lang="en-US" sz="2800" dirty="0"/>
              <a:t>3</a:t>
            </a:r>
            <a:r>
              <a:rPr lang="en-US" sz="2800" dirty="0" smtClean="0"/>
              <a:t>.  Be devoted to one another</a:t>
            </a:r>
          </a:p>
          <a:p>
            <a:pPr marL="114300" indent="0">
              <a:buNone/>
            </a:pPr>
            <a:r>
              <a:rPr lang="en-US" sz="2800" dirty="0"/>
              <a:t>4</a:t>
            </a:r>
            <a:r>
              <a:rPr lang="en-US" sz="2800" dirty="0" smtClean="0"/>
              <a:t>.  Give preference one to another</a:t>
            </a:r>
          </a:p>
          <a:p>
            <a:pPr marL="114300" indent="0">
              <a:buNone/>
            </a:pPr>
            <a:r>
              <a:rPr lang="en-US" sz="2800" dirty="0"/>
              <a:t>5</a:t>
            </a:r>
            <a:r>
              <a:rPr lang="en-US" sz="2800" dirty="0" smtClean="0"/>
              <a:t>.  Not lagging in diligence (serve with eagerness)</a:t>
            </a:r>
          </a:p>
          <a:p>
            <a:pPr marL="114300" indent="0">
              <a:buNone/>
            </a:pPr>
            <a:r>
              <a:rPr lang="en-US" sz="2800" dirty="0"/>
              <a:t>6</a:t>
            </a:r>
            <a:r>
              <a:rPr lang="en-US" sz="2800" dirty="0" smtClean="0"/>
              <a:t>.  Fervent in spirit</a:t>
            </a:r>
          </a:p>
          <a:p>
            <a:pPr marL="114300" indent="0">
              <a:buNone/>
            </a:pPr>
            <a:r>
              <a:rPr lang="en-US" sz="2800" dirty="0"/>
              <a:t>7</a:t>
            </a:r>
            <a:r>
              <a:rPr lang="en-US" sz="2800" dirty="0" smtClean="0"/>
              <a:t>.  Serve the Lord</a:t>
            </a:r>
            <a:endParaRPr lang="en-US" sz="2800" dirty="0"/>
          </a:p>
        </p:txBody>
      </p:sp>
    </p:spTree>
    <p:extLst>
      <p:ext uri="{BB962C8B-B14F-4D97-AF65-F5344CB8AC3E}">
        <p14:creationId xmlns:p14="http://schemas.microsoft.com/office/powerpoint/2010/main" val="3910246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Traits of </a:t>
            </a:r>
            <a:r>
              <a:rPr lang="en-US" b="1" dirty="0" smtClean="0"/>
              <a:t>All</a:t>
            </a:r>
            <a:r>
              <a:rPr lang="en-US" dirty="0" smtClean="0"/>
              <a:t> Christians</a:t>
            </a:r>
            <a:endParaRPr lang="en-US" dirty="0"/>
          </a:p>
        </p:txBody>
      </p:sp>
      <p:sp>
        <p:nvSpPr>
          <p:cNvPr id="3" name="Content Placeholder 2"/>
          <p:cNvSpPr>
            <a:spLocks noGrp="1"/>
          </p:cNvSpPr>
          <p:nvPr>
            <p:ph idx="1"/>
          </p:nvPr>
        </p:nvSpPr>
        <p:spPr/>
        <p:txBody>
          <a:bodyPr>
            <a:normAutofit/>
          </a:bodyPr>
          <a:lstStyle/>
          <a:p>
            <a:pPr marL="114300" indent="0">
              <a:buNone/>
            </a:pPr>
            <a:r>
              <a:rPr lang="en-US" sz="2800" u="sng" dirty="0" smtClean="0"/>
              <a:t>Face Difficult Times with the Proper Perspective</a:t>
            </a:r>
          </a:p>
          <a:p>
            <a:pPr marL="114300" indent="0">
              <a:buNone/>
            </a:pPr>
            <a:r>
              <a:rPr lang="en-US" sz="2800" dirty="0"/>
              <a:t>8</a:t>
            </a:r>
            <a:r>
              <a:rPr lang="en-US" sz="2800" dirty="0" smtClean="0"/>
              <a:t>.  Rejoice in hope</a:t>
            </a:r>
          </a:p>
          <a:p>
            <a:pPr marL="114300" indent="0">
              <a:buNone/>
            </a:pPr>
            <a:r>
              <a:rPr lang="en-US" sz="2800" dirty="0"/>
              <a:t>9</a:t>
            </a:r>
            <a:r>
              <a:rPr lang="en-US" sz="2800" dirty="0" smtClean="0"/>
              <a:t>. Be patient in tribulation</a:t>
            </a:r>
          </a:p>
          <a:p>
            <a:pPr marL="114300" indent="0">
              <a:buNone/>
            </a:pPr>
            <a:r>
              <a:rPr lang="en-US" sz="2800" dirty="0" smtClean="0"/>
              <a:t>10. Continue in prayer</a:t>
            </a:r>
          </a:p>
          <a:p>
            <a:pPr marL="114300" indent="0">
              <a:buNone/>
            </a:pPr>
            <a:r>
              <a:rPr lang="en-US" sz="2800" dirty="0" smtClean="0"/>
              <a:t>11. Distribute to the needs of the saints</a:t>
            </a:r>
          </a:p>
          <a:p>
            <a:pPr marL="114300" indent="0">
              <a:buNone/>
            </a:pPr>
            <a:r>
              <a:rPr lang="en-US" sz="2800" dirty="0" smtClean="0"/>
              <a:t>12. Given to hospitality</a:t>
            </a:r>
          </a:p>
          <a:p>
            <a:pPr marL="114300" indent="0">
              <a:buNone/>
            </a:pPr>
            <a:r>
              <a:rPr lang="en-US" sz="2800" dirty="0" smtClean="0"/>
              <a:t>13. Bless those who curse you, and do not curse </a:t>
            </a:r>
          </a:p>
          <a:p>
            <a:pPr marL="114300" indent="0">
              <a:buNone/>
            </a:pPr>
            <a:r>
              <a:rPr lang="en-US" sz="2800" dirty="0" smtClean="0"/>
              <a:t>14. Rejoice with those who rejoice</a:t>
            </a:r>
          </a:p>
          <a:p>
            <a:pPr marL="114300" indent="0">
              <a:buNone/>
            </a:pPr>
            <a:r>
              <a:rPr lang="en-US" sz="2800" dirty="0" smtClean="0"/>
              <a:t>15. Weep with those who weep</a:t>
            </a:r>
            <a:endParaRPr lang="en-US" sz="2800" dirty="0"/>
          </a:p>
          <a:p>
            <a:pPr marL="114300" indent="0">
              <a:buNone/>
            </a:pPr>
            <a:endParaRPr lang="en-US" sz="2800" dirty="0" smtClean="0"/>
          </a:p>
        </p:txBody>
      </p:sp>
    </p:spTree>
    <p:extLst>
      <p:ext uri="{BB962C8B-B14F-4D97-AF65-F5344CB8AC3E}">
        <p14:creationId xmlns:p14="http://schemas.microsoft.com/office/powerpoint/2010/main" val="4213608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12:4-5</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For as we have many members in one body, but all the members do not have the same function, </a:t>
            </a:r>
            <a:r>
              <a:rPr lang="en-US" sz="3200" b="1" baseline="30000" dirty="0"/>
              <a:t>5 </a:t>
            </a:r>
            <a:r>
              <a:rPr lang="en-US" sz="3200" dirty="0"/>
              <a:t>so we, </a:t>
            </a:r>
            <a:r>
              <a:rPr lang="en-US" sz="3200" i="1" dirty="0"/>
              <a:t>being</a:t>
            </a:r>
            <a:r>
              <a:rPr lang="en-US" sz="3200" dirty="0"/>
              <a:t> many, are one body in Christ, and individually members of one another. </a:t>
            </a:r>
          </a:p>
        </p:txBody>
      </p:sp>
    </p:spTree>
    <p:extLst>
      <p:ext uri="{BB962C8B-B14F-4D97-AF65-F5344CB8AC3E}">
        <p14:creationId xmlns:p14="http://schemas.microsoft.com/office/powerpoint/2010/main" val="42445669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Traits of </a:t>
            </a:r>
            <a:r>
              <a:rPr lang="en-US" b="1" dirty="0" smtClean="0"/>
              <a:t>All</a:t>
            </a:r>
            <a:r>
              <a:rPr lang="en-US" dirty="0" smtClean="0"/>
              <a:t> Christians</a:t>
            </a:r>
            <a:endParaRPr lang="en-US" dirty="0"/>
          </a:p>
        </p:txBody>
      </p:sp>
      <p:sp>
        <p:nvSpPr>
          <p:cNvPr id="3" name="Content Placeholder 2"/>
          <p:cNvSpPr>
            <a:spLocks noGrp="1"/>
          </p:cNvSpPr>
          <p:nvPr>
            <p:ph idx="1"/>
          </p:nvPr>
        </p:nvSpPr>
        <p:spPr>
          <a:xfrm>
            <a:off x="457200" y="1600200"/>
            <a:ext cx="7620000" cy="2971800"/>
          </a:xfrm>
        </p:spPr>
        <p:txBody>
          <a:bodyPr>
            <a:normAutofit/>
          </a:bodyPr>
          <a:lstStyle/>
          <a:p>
            <a:pPr marL="114300" indent="0">
              <a:buNone/>
            </a:pPr>
            <a:r>
              <a:rPr lang="en-US" sz="2800" u="sng" dirty="0" smtClean="0"/>
              <a:t>Stay Humble</a:t>
            </a:r>
          </a:p>
          <a:p>
            <a:pPr marL="114300" indent="0">
              <a:buNone/>
            </a:pPr>
            <a:r>
              <a:rPr lang="en-US" sz="2800" dirty="0" smtClean="0"/>
              <a:t>16. Be of the same mind toward one another</a:t>
            </a:r>
          </a:p>
          <a:p>
            <a:pPr marL="114300" indent="0">
              <a:buNone/>
            </a:pPr>
            <a:r>
              <a:rPr lang="en-US" sz="2800" dirty="0" smtClean="0"/>
              <a:t>17. Do not set your mind on high things</a:t>
            </a:r>
          </a:p>
          <a:p>
            <a:pPr marL="114300" indent="0">
              <a:buNone/>
            </a:pPr>
            <a:r>
              <a:rPr lang="en-US" sz="2800" dirty="0" smtClean="0"/>
              <a:t>18. Associate with the humble</a:t>
            </a:r>
          </a:p>
          <a:p>
            <a:pPr marL="114300" indent="0">
              <a:buNone/>
            </a:pPr>
            <a:r>
              <a:rPr lang="en-US" sz="2800" dirty="0" smtClean="0"/>
              <a:t>19. Do not be wise in your own opinion</a:t>
            </a:r>
          </a:p>
          <a:p>
            <a:pPr marL="114300" indent="0">
              <a:buNone/>
            </a:pPr>
            <a:endParaRPr lang="en-US" sz="2800" dirty="0"/>
          </a:p>
          <a:p>
            <a:pPr marL="114300" indent="0">
              <a:buNone/>
            </a:pPr>
            <a:endParaRPr lang="en-US" sz="2800" dirty="0" smtClean="0"/>
          </a:p>
        </p:txBody>
      </p:sp>
    </p:spTree>
    <p:extLst>
      <p:ext uri="{BB962C8B-B14F-4D97-AF65-F5344CB8AC3E}">
        <p14:creationId xmlns:p14="http://schemas.microsoft.com/office/powerpoint/2010/main" val="28659723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Traits of </a:t>
            </a:r>
            <a:r>
              <a:rPr lang="en-US" b="1" dirty="0" smtClean="0"/>
              <a:t>All</a:t>
            </a:r>
            <a:r>
              <a:rPr lang="en-US" dirty="0" smtClean="0"/>
              <a:t> Christians</a:t>
            </a:r>
            <a:endParaRPr lang="en-US" dirty="0"/>
          </a:p>
        </p:txBody>
      </p:sp>
      <p:sp>
        <p:nvSpPr>
          <p:cNvPr id="3" name="Content Placeholder 2"/>
          <p:cNvSpPr>
            <a:spLocks noGrp="1"/>
          </p:cNvSpPr>
          <p:nvPr>
            <p:ph idx="1"/>
          </p:nvPr>
        </p:nvSpPr>
        <p:spPr>
          <a:xfrm>
            <a:off x="457200" y="1600200"/>
            <a:ext cx="7620000" cy="2971800"/>
          </a:xfrm>
        </p:spPr>
        <p:txBody>
          <a:bodyPr>
            <a:normAutofit lnSpcReduction="10000"/>
          </a:bodyPr>
          <a:lstStyle/>
          <a:p>
            <a:pPr marL="114300" indent="0">
              <a:buNone/>
            </a:pPr>
            <a:r>
              <a:rPr lang="en-US" sz="2800" u="sng" dirty="0" smtClean="0"/>
              <a:t>Living with the world</a:t>
            </a:r>
          </a:p>
          <a:p>
            <a:pPr marL="114300" indent="0">
              <a:buNone/>
            </a:pPr>
            <a:r>
              <a:rPr lang="en-US" sz="2800" dirty="0" smtClean="0"/>
              <a:t>20. Repay no one evil for evil</a:t>
            </a:r>
          </a:p>
          <a:p>
            <a:pPr marL="114300" indent="0">
              <a:buNone/>
            </a:pPr>
            <a:r>
              <a:rPr lang="en-US" sz="2800" dirty="0" smtClean="0"/>
              <a:t>21. Have regard for good things</a:t>
            </a:r>
          </a:p>
          <a:p>
            <a:pPr marL="114300" indent="0">
              <a:buNone/>
            </a:pPr>
            <a:r>
              <a:rPr lang="en-US" sz="2800" dirty="0" smtClean="0"/>
              <a:t>22. Live peaceably with all men</a:t>
            </a:r>
          </a:p>
          <a:p>
            <a:pPr marL="114300" indent="0">
              <a:buNone/>
            </a:pPr>
            <a:r>
              <a:rPr lang="en-US" sz="2800" dirty="0" smtClean="0"/>
              <a:t>23. Do not avenge yourselves</a:t>
            </a:r>
          </a:p>
          <a:p>
            <a:pPr marL="114300" indent="0">
              <a:buNone/>
            </a:pPr>
            <a:r>
              <a:rPr lang="en-US" sz="2800" dirty="0" smtClean="0"/>
              <a:t>24.  Overcome evil with good</a:t>
            </a:r>
          </a:p>
          <a:p>
            <a:pPr marL="114300" indent="0">
              <a:buNone/>
            </a:pPr>
            <a:endParaRPr lang="en-US" sz="2800" dirty="0"/>
          </a:p>
          <a:p>
            <a:pPr marL="114300" indent="0">
              <a:buNone/>
            </a:pPr>
            <a:endParaRPr lang="en-US" sz="2800" dirty="0" smtClean="0"/>
          </a:p>
        </p:txBody>
      </p:sp>
    </p:spTree>
    <p:extLst>
      <p:ext uri="{BB962C8B-B14F-4D97-AF65-F5344CB8AC3E}">
        <p14:creationId xmlns:p14="http://schemas.microsoft.com/office/powerpoint/2010/main" val="39565646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3200" dirty="0" smtClean="0"/>
              <a:t>We each have some measure of faith</a:t>
            </a:r>
          </a:p>
          <a:p>
            <a:r>
              <a:rPr lang="en-US" sz="3200" dirty="0" smtClean="0"/>
              <a:t>The body is strengthened only when everyone does what they are capable of</a:t>
            </a:r>
          </a:p>
          <a:p>
            <a:r>
              <a:rPr lang="en-US" sz="3200" dirty="0" smtClean="0"/>
              <a:t>Our goal should be to improve in all areas of our Christian life</a:t>
            </a:r>
          </a:p>
          <a:p>
            <a:r>
              <a:rPr lang="en-US" sz="3200" dirty="0" smtClean="0"/>
              <a:t>As Christians, there are certain traits that we should all possess.  If we do not, we have something to work on!</a:t>
            </a:r>
            <a:endParaRPr lang="en-US" sz="3200" dirty="0"/>
          </a:p>
        </p:txBody>
      </p:sp>
    </p:spTree>
    <p:extLst>
      <p:ext uri="{BB962C8B-B14F-4D97-AF65-F5344CB8AC3E}">
        <p14:creationId xmlns:p14="http://schemas.microsoft.com/office/powerpoint/2010/main" val="233834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139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12:6</a:t>
            </a:r>
            <a:endParaRPr lang="en-US" dirty="0"/>
          </a:p>
        </p:txBody>
      </p:sp>
      <p:sp>
        <p:nvSpPr>
          <p:cNvPr id="3" name="Content Placeholder 2"/>
          <p:cNvSpPr>
            <a:spLocks noGrp="1"/>
          </p:cNvSpPr>
          <p:nvPr>
            <p:ph idx="1"/>
          </p:nvPr>
        </p:nvSpPr>
        <p:spPr>
          <a:xfrm>
            <a:off x="457200" y="1600200"/>
            <a:ext cx="7620000" cy="1295400"/>
          </a:xfrm>
        </p:spPr>
        <p:txBody>
          <a:bodyPr>
            <a:normAutofit/>
          </a:bodyPr>
          <a:lstStyle/>
          <a:p>
            <a:pPr marL="114300" indent="0">
              <a:buNone/>
            </a:pPr>
            <a:r>
              <a:rPr lang="en-US" sz="3200" dirty="0"/>
              <a:t>Having then </a:t>
            </a:r>
            <a:r>
              <a:rPr lang="en-US" sz="3200" b="1" u="sng" dirty="0"/>
              <a:t>gifts</a:t>
            </a:r>
            <a:r>
              <a:rPr lang="en-US" sz="3200" dirty="0"/>
              <a:t> differing according to the grace that is given to us, </a:t>
            </a:r>
            <a:r>
              <a:rPr lang="en-US" sz="3200" i="1" dirty="0"/>
              <a:t>let us use them:</a:t>
            </a:r>
            <a:endParaRPr lang="en-US" sz="3200" dirty="0"/>
          </a:p>
        </p:txBody>
      </p:sp>
    </p:spTree>
    <p:extLst>
      <p:ext uri="{BB962C8B-B14F-4D97-AF65-F5344CB8AC3E}">
        <p14:creationId xmlns:p14="http://schemas.microsoft.com/office/powerpoint/2010/main" val="3178152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620000" cy="1143000"/>
          </a:xfrm>
        </p:spPr>
        <p:txBody>
          <a:bodyPr/>
          <a:lstStyle/>
          <a:p>
            <a:r>
              <a:rPr lang="en-US" dirty="0" smtClean="0"/>
              <a:t>Miraculous Spiritual Gifts</a:t>
            </a:r>
            <a:endParaRPr lang="en-US" dirty="0"/>
          </a:p>
        </p:txBody>
      </p:sp>
      <p:sp>
        <p:nvSpPr>
          <p:cNvPr id="3" name="Content Placeholder 2"/>
          <p:cNvSpPr>
            <a:spLocks noGrp="1"/>
          </p:cNvSpPr>
          <p:nvPr>
            <p:ph idx="1"/>
          </p:nvPr>
        </p:nvSpPr>
        <p:spPr>
          <a:xfrm>
            <a:off x="457200" y="1219200"/>
            <a:ext cx="7620000" cy="5181600"/>
          </a:xfrm>
        </p:spPr>
        <p:txBody>
          <a:bodyPr>
            <a:normAutofit lnSpcReduction="10000"/>
          </a:bodyPr>
          <a:lstStyle/>
          <a:p>
            <a:pPr marL="114300" indent="0">
              <a:buNone/>
            </a:pPr>
            <a:r>
              <a:rPr lang="en-US" sz="3200" u="sng" dirty="0" smtClean="0"/>
              <a:t>1 Corinthians 12:7-11</a:t>
            </a:r>
          </a:p>
          <a:p>
            <a:pPr marL="411480" lvl="1" indent="0">
              <a:buNone/>
            </a:pPr>
            <a:r>
              <a:rPr lang="en-US" sz="3000" dirty="0" smtClean="0"/>
              <a:t>1) Word of Wisdom</a:t>
            </a:r>
          </a:p>
          <a:p>
            <a:pPr marL="411480" lvl="1" indent="0">
              <a:buNone/>
            </a:pPr>
            <a:r>
              <a:rPr lang="en-US" sz="3000" dirty="0" smtClean="0"/>
              <a:t>2) Word of Knowledge</a:t>
            </a:r>
          </a:p>
          <a:p>
            <a:pPr marL="411480" lvl="1" indent="0">
              <a:buNone/>
            </a:pPr>
            <a:r>
              <a:rPr lang="en-US" sz="3000" dirty="0" smtClean="0"/>
              <a:t>3) Faith</a:t>
            </a:r>
          </a:p>
          <a:p>
            <a:pPr marL="411480" lvl="1" indent="0">
              <a:buNone/>
            </a:pPr>
            <a:r>
              <a:rPr lang="en-US" sz="3000" dirty="0" smtClean="0"/>
              <a:t>4) Gifts of Healings</a:t>
            </a:r>
          </a:p>
          <a:p>
            <a:pPr marL="411480" lvl="1" indent="0">
              <a:buNone/>
            </a:pPr>
            <a:r>
              <a:rPr lang="en-US" sz="3000" dirty="0" smtClean="0"/>
              <a:t>5) Working of Miracles</a:t>
            </a:r>
          </a:p>
          <a:p>
            <a:pPr marL="411480" lvl="1" indent="0">
              <a:buNone/>
            </a:pPr>
            <a:r>
              <a:rPr lang="en-US" sz="3000" dirty="0" smtClean="0"/>
              <a:t>6) Prophecy</a:t>
            </a:r>
          </a:p>
          <a:p>
            <a:pPr marL="411480" lvl="1" indent="0">
              <a:buNone/>
            </a:pPr>
            <a:r>
              <a:rPr lang="en-US" sz="3000" dirty="0" smtClean="0"/>
              <a:t>7) Discerning of Spirits</a:t>
            </a:r>
          </a:p>
          <a:p>
            <a:pPr marL="411480" lvl="1" indent="0">
              <a:buNone/>
            </a:pPr>
            <a:r>
              <a:rPr lang="en-US" sz="3000" dirty="0" smtClean="0"/>
              <a:t>8) Different Kinds of Tongues</a:t>
            </a:r>
          </a:p>
          <a:p>
            <a:pPr marL="411480" lvl="1" indent="0">
              <a:buNone/>
            </a:pPr>
            <a:r>
              <a:rPr lang="en-US" sz="3000" dirty="0" smtClean="0"/>
              <a:t>9) Interpretation of Tongues</a:t>
            </a:r>
            <a:endParaRPr lang="en-US" sz="3200" dirty="0" smtClean="0"/>
          </a:p>
        </p:txBody>
      </p:sp>
    </p:spTree>
    <p:extLst>
      <p:ext uri="{BB962C8B-B14F-4D97-AF65-F5344CB8AC3E}">
        <p14:creationId xmlns:p14="http://schemas.microsoft.com/office/powerpoint/2010/main" val="2343626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13:8-10</a:t>
            </a:r>
            <a:endParaRPr lang="en-US" dirty="0"/>
          </a:p>
        </p:txBody>
      </p:sp>
      <p:sp>
        <p:nvSpPr>
          <p:cNvPr id="3" name="Content Placeholder 2"/>
          <p:cNvSpPr>
            <a:spLocks noGrp="1"/>
          </p:cNvSpPr>
          <p:nvPr>
            <p:ph idx="1"/>
          </p:nvPr>
        </p:nvSpPr>
        <p:spPr>
          <a:xfrm>
            <a:off x="457200" y="1600200"/>
            <a:ext cx="7620000" cy="4114800"/>
          </a:xfrm>
        </p:spPr>
        <p:txBody>
          <a:bodyPr>
            <a:normAutofit/>
          </a:bodyPr>
          <a:lstStyle/>
          <a:p>
            <a:pPr marL="114300" indent="0">
              <a:buNone/>
            </a:pPr>
            <a:r>
              <a:rPr lang="en-US" sz="3200" dirty="0"/>
              <a:t>Love never fails. But whether </a:t>
            </a:r>
            <a:r>
              <a:rPr lang="en-US" sz="3200" i="1" dirty="0"/>
              <a:t>there are</a:t>
            </a:r>
            <a:r>
              <a:rPr lang="en-US" sz="3200" dirty="0"/>
              <a:t> </a:t>
            </a:r>
            <a:r>
              <a:rPr lang="en-US" sz="3200" b="1" dirty="0"/>
              <a:t>prophecies</a:t>
            </a:r>
            <a:r>
              <a:rPr lang="en-US" sz="3200" dirty="0"/>
              <a:t>, they will fail; whether </a:t>
            </a:r>
            <a:r>
              <a:rPr lang="en-US" sz="3200" i="1" dirty="0"/>
              <a:t>there are</a:t>
            </a:r>
            <a:r>
              <a:rPr lang="en-US" sz="3200" dirty="0"/>
              <a:t> </a:t>
            </a:r>
            <a:r>
              <a:rPr lang="en-US" sz="3200" b="1" dirty="0"/>
              <a:t>tongues</a:t>
            </a:r>
            <a:r>
              <a:rPr lang="en-US" sz="3200" dirty="0"/>
              <a:t>, they will cease; whether </a:t>
            </a:r>
            <a:r>
              <a:rPr lang="en-US" sz="3200" i="1" dirty="0"/>
              <a:t>there is</a:t>
            </a:r>
            <a:r>
              <a:rPr lang="en-US" sz="3200" dirty="0"/>
              <a:t> </a:t>
            </a:r>
            <a:r>
              <a:rPr lang="en-US" sz="3200" b="1" dirty="0"/>
              <a:t>knowledge</a:t>
            </a:r>
            <a:r>
              <a:rPr lang="en-US" sz="3200" dirty="0"/>
              <a:t>, it will vanish away. </a:t>
            </a:r>
            <a:r>
              <a:rPr lang="en-US" sz="3200" b="1" baseline="30000" dirty="0"/>
              <a:t>9 </a:t>
            </a:r>
            <a:r>
              <a:rPr lang="en-US" sz="3200" dirty="0"/>
              <a:t>For we know in part and we prophesy in part. </a:t>
            </a:r>
            <a:r>
              <a:rPr lang="en-US" sz="3200" b="1" baseline="30000" dirty="0"/>
              <a:t>10 </a:t>
            </a:r>
            <a:r>
              <a:rPr lang="en-US" sz="3200" dirty="0"/>
              <a:t>But when that which is perfect has come, then that which is in part will be done away.</a:t>
            </a:r>
          </a:p>
        </p:txBody>
      </p:sp>
    </p:spTree>
    <p:extLst>
      <p:ext uri="{BB962C8B-B14F-4D97-AF65-F5344CB8AC3E}">
        <p14:creationId xmlns:p14="http://schemas.microsoft.com/office/powerpoint/2010/main" val="40567026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Gifts</a:t>
            </a:r>
            <a:endParaRPr lang="en-US" dirty="0"/>
          </a:p>
        </p:txBody>
      </p:sp>
      <p:sp>
        <p:nvSpPr>
          <p:cNvPr id="4" name="Content Placeholder 3"/>
          <p:cNvSpPr txBox="1">
            <a:spLocks noGrp="1"/>
          </p:cNvSpPr>
          <p:nvPr>
            <p:ph idx="1"/>
          </p:nvPr>
        </p:nvSpPr>
        <p:spPr>
          <a:xfrm>
            <a:off x="457200" y="1600200"/>
            <a:ext cx="7620000" cy="2400657"/>
          </a:xfrm>
          <a:prstGeom prst="rect">
            <a:avLst/>
          </a:prstGeom>
          <a:noFill/>
        </p:spPr>
        <p:txBody>
          <a:bodyPr wrap="square" rtlCol="0">
            <a:spAutoFit/>
          </a:bodyPr>
          <a:lstStyle/>
          <a:p>
            <a:pPr marL="114300" indent="0">
              <a:buNone/>
            </a:pPr>
            <a:r>
              <a:rPr lang="en-US" sz="3000" dirty="0" smtClean="0"/>
              <a:t>By this, we realize that some gifts were meant to be temporary in nature.  Once the Holy Scriptures (that which was perfect) were written and compiled, there was no longer need for gifts such as knowledge and prophecy.</a:t>
            </a:r>
            <a:endParaRPr lang="en-US" sz="3000" dirty="0"/>
          </a:p>
        </p:txBody>
      </p:sp>
      <p:sp>
        <p:nvSpPr>
          <p:cNvPr id="5" name="TextBox 4"/>
          <p:cNvSpPr txBox="1"/>
          <p:nvPr/>
        </p:nvSpPr>
        <p:spPr>
          <a:xfrm>
            <a:off x="457200" y="4648200"/>
            <a:ext cx="7620000" cy="1077218"/>
          </a:xfrm>
          <a:prstGeom prst="rect">
            <a:avLst/>
          </a:prstGeom>
          <a:solidFill>
            <a:schemeClr val="accent1"/>
          </a:solidFill>
        </p:spPr>
        <p:txBody>
          <a:bodyPr wrap="square" rtlCol="0">
            <a:spAutoFit/>
          </a:bodyPr>
          <a:lstStyle/>
          <a:p>
            <a:r>
              <a:rPr lang="en-US" sz="3200" dirty="0" smtClean="0"/>
              <a:t>Question:  Were there other spiritual gifts mentioned in the New Testament?</a:t>
            </a:r>
            <a:endParaRPr lang="en-US" sz="3200" dirty="0"/>
          </a:p>
        </p:txBody>
      </p:sp>
    </p:spTree>
    <p:extLst>
      <p:ext uri="{BB962C8B-B14F-4D97-AF65-F5344CB8AC3E}">
        <p14:creationId xmlns:p14="http://schemas.microsoft.com/office/powerpoint/2010/main" val="19030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12:6-8</a:t>
            </a:r>
            <a:endParaRPr lang="en-US" dirty="0"/>
          </a:p>
        </p:txBody>
      </p:sp>
      <p:sp>
        <p:nvSpPr>
          <p:cNvPr id="3" name="Content Placeholder 2"/>
          <p:cNvSpPr>
            <a:spLocks noGrp="1"/>
          </p:cNvSpPr>
          <p:nvPr>
            <p:ph idx="1"/>
          </p:nvPr>
        </p:nvSpPr>
        <p:spPr/>
        <p:txBody>
          <a:bodyPr>
            <a:normAutofit/>
          </a:bodyPr>
          <a:lstStyle/>
          <a:p>
            <a:pPr marL="114300" indent="0">
              <a:buNone/>
            </a:pPr>
            <a:r>
              <a:rPr lang="en-US" sz="3200" dirty="0"/>
              <a:t>Having then gifts differing according to the grace that is given to us, </a:t>
            </a:r>
            <a:r>
              <a:rPr lang="en-US" sz="3200" i="1" dirty="0"/>
              <a:t>let us use them:</a:t>
            </a:r>
            <a:r>
              <a:rPr lang="en-US" sz="3200" dirty="0"/>
              <a:t> if prophecy, </a:t>
            </a:r>
            <a:r>
              <a:rPr lang="en-US" sz="3200" i="1" dirty="0"/>
              <a:t>let us prophesy</a:t>
            </a:r>
            <a:r>
              <a:rPr lang="en-US" sz="3200" dirty="0"/>
              <a:t> in proportion to our faith; </a:t>
            </a:r>
            <a:r>
              <a:rPr lang="en-US" sz="3200" b="1" baseline="30000" dirty="0"/>
              <a:t>7 </a:t>
            </a:r>
            <a:r>
              <a:rPr lang="en-US" sz="3200" dirty="0"/>
              <a:t>or ministry, </a:t>
            </a:r>
            <a:r>
              <a:rPr lang="en-US" sz="3200" i="1" dirty="0"/>
              <a:t>let us use it</a:t>
            </a:r>
            <a:r>
              <a:rPr lang="en-US" sz="3200" dirty="0"/>
              <a:t> in </a:t>
            </a:r>
            <a:r>
              <a:rPr lang="en-US" sz="3200" i="1" dirty="0"/>
              <a:t>our</a:t>
            </a:r>
            <a:r>
              <a:rPr lang="en-US" sz="3200" dirty="0"/>
              <a:t> ministering; he who teaches, in teaching; </a:t>
            </a:r>
            <a:r>
              <a:rPr lang="en-US" sz="3200" b="1" baseline="30000" dirty="0"/>
              <a:t>8 </a:t>
            </a:r>
            <a:r>
              <a:rPr lang="en-US" sz="3200" dirty="0"/>
              <a:t>he who exhorts, in exhortation; he who gives, with liberality; he who leads, with diligence; he who shows mercy, with cheerfulness.</a:t>
            </a:r>
          </a:p>
        </p:txBody>
      </p:sp>
    </p:spTree>
    <p:extLst>
      <p:ext uri="{BB962C8B-B14F-4D97-AF65-F5344CB8AC3E}">
        <p14:creationId xmlns:p14="http://schemas.microsoft.com/office/powerpoint/2010/main" val="3111312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r>
              <a:rPr lang="en-US" dirty="0" smtClean="0"/>
              <a:t>Non-Miraculous Spiritual Gifts</a:t>
            </a:r>
            <a:endParaRPr lang="en-US" dirty="0"/>
          </a:p>
        </p:txBody>
      </p:sp>
      <p:sp>
        <p:nvSpPr>
          <p:cNvPr id="3" name="Content Placeholder 2"/>
          <p:cNvSpPr>
            <a:spLocks noGrp="1"/>
          </p:cNvSpPr>
          <p:nvPr>
            <p:ph idx="1"/>
          </p:nvPr>
        </p:nvSpPr>
        <p:spPr>
          <a:xfrm>
            <a:off x="457200" y="1371600"/>
            <a:ext cx="7620000" cy="5029200"/>
          </a:xfrm>
        </p:spPr>
        <p:txBody>
          <a:bodyPr>
            <a:normAutofit/>
          </a:bodyPr>
          <a:lstStyle/>
          <a:p>
            <a:pPr marL="114300" indent="0">
              <a:buNone/>
            </a:pPr>
            <a:r>
              <a:rPr lang="en-US" sz="3200" u="sng" dirty="0" smtClean="0"/>
              <a:t>Romans 12:6-8</a:t>
            </a:r>
          </a:p>
          <a:p>
            <a:pPr marL="114300" indent="0">
              <a:buNone/>
            </a:pPr>
            <a:r>
              <a:rPr lang="en-US" sz="3200" dirty="0" smtClean="0"/>
              <a:t>	1) *Prophecy</a:t>
            </a:r>
          </a:p>
          <a:p>
            <a:pPr marL="114300" indent="0">
              <a:buNone/>
            </a:pPr>
            <a:r>
              <a:rPr lang="en-US" sz="3200" dirty="0"/>
              <a:t>	</a:t>
            </a:r>
            <a:r>
              <a:rPr lang="en-US" sz="3200" dirty="0" smtClean="0"/>
              <a:t>2) Minister</a:t>
            </a:r>
          </a:p>
          <a:p>
            <a:pPr marL="114300" indent="0">
              <a:buNone/>
            </a:pPr>
            <a:r>
              <a:rPr lang="en-US" sz="3200" dirty="0"/>
              <a:t>	</a:t>
            </a:r>
            <a:r>
              <a:rPr lang="en-US" sz="3200" dirty="0" smtClean="0"/>
              <a:t>3) Teach</a:t>
            </a:r>
          </a:p>
          <a:p>
            <a:pPr marL="114300" indent="0">
              <a:buNone/>
            </a:pPr>
            <a:r>
              <a:rPr lang="en-US" sz="3200" dirty="0"/>
              <a:t>	</a:t>
            </a:r>
            <a:r>
              <a:rPr lang="en-US" sz="3200" dirty="0" smtClean="0"/>
              <a:t>4) Exhort</a:t>
            </a:r>
          </a:p>
          <a:p>
            <a:pPr marL="114300" indent="0">
              <a:buNone/>
            </a:pPr>
            <a:r>
              <a:rPr lang="en-US" sz="3200" dirty="0"/>
              <a:t>	</a:t>
            </a:r>
            <a:r>
              <a:rPr lang="en-US" sz="3200" dirty="0" smtClean="0"/>
              <a:t>5) Give</a:t>
            </a:r>
          </a:p>
          <a:p>
            <a:pPr marL="114300" indent="0">
              <a:buNone/>
            </a:pPr>
            <a:r>
              <a:rPr lang="en-US" sz="3200" dirty="0"/>
              <a:t>	</a:t>
            </a:r>
            <a:r>
              <a:rPr lang="en-US" sz="3200" dirty="0" smtClean="0"/>
              <a:t>6) Lead</a:t>
            </a:r>
          </a:p>
          <a:p>
            <a:pPr marL="114300" indent="0">
              <a:buNone/>
            </a:pPr>
            <a:r>
              <a:rPr lang="en-US" sz="3200" dirty="0"/>
              <a:t>	</a:t>
            </a:r>
            <a:r>
              <a:rPr lang="en-US" sz="3200" dirty="0" smtClean="0"/>
              <a:t>7) Mercy</a:t>
            </a:r>
            <a:endParaRPr lang="en-US" sz="3200" dirty="0"/>
          </a:p>
        </p:txBody>
      </p:sp>
    </p:spTree>
    <p:extLst>
      <p:ext uri="{BB962C8B-B14F-4D97-AF65-F5344CB8AC3E}">
        <p14:creationId xmlns:p14="http://schemas.microsoft.com/office/powerpoint/2010/main" val="18348446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3387</TotalTime>
  <Words>711</Words>
  <Application>Microsoft Office PowerPoint</Application>
  <PresentationFormat>On-screen Show (4:3)</PresentationFormat>
  <Paragraphs>113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Adjacency</vt:lpstr>
      <vt:lpstr>24 Traits of a Christian What’s Your Gift?</vt:lpstr>
      <vt:lpstr>Romans 12:4-5</vt:lpstr>
      <vt:lpstr>PowerPoint Presentation</vt:lpstr>
      <vt:lpstr>Romans 12:6</vt:lpstr>
      <vt:lpstr>Miraculous Spiritual Gifts</vt:lpstr>
      <vt:lpstr>1 Corinthians 13:8-10</vt:lpstr>
      <vt:lpstr>Temporary Gifts</vt:lpstr>
      <vt:lpstr>Romans 12:6-8</vt:lpstr>
      <vt:lpstr>Non-Miraculous Spiritual Gifts</vt:lpstr>
      <vt:lpstr>Ephesians 4:11</vt:lpstr>
      <vt:lpstr>PowerPoint Presentation</vt:lpstr>
      <vt:lpstr>From Vine’s Dictionary</vt:lpstr>
      <vt:lpstr>From Vine’s Dictionary</vt:lpstr>
      <vt:lpstr>Modern Day Prophets?</vt:lpstr>
      <vt:lpstr>Non-Miraculous Spiritual Gifts</vt:lpstr>
      <vt:lpstr>What’s your gift?</vt:lpstr>
      <vt:lpstr>A trip to Henry’s Diner</vt:lpstr>
      <vt:lpstr>24 Traits of All Christians</vt:lpstr>
      <vt:lpstr>24 Traits of All Christians</vt:lpstr>
      <vt:lpstr>24 Traits of All Christians</vt:lpstr>
      <vt:lpstr>24 Traits of All Christians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Bryan Morrison</cp:lastModifiedBy>
  <cp:revision>352</cp:revision>
  <cp:lastPrinted>2016-08-14T13:26:36Z</cp:lastPrinted>
  <dcterms:created xsi:type="dcterms:W3CDTF">2006-08-16T00:00:00Z</dcterms:created>
  <dcterms:modified xsi:type="dcterms:W3CDTF">2017-07-30T05:19:35Z</dcterms:modified>
</cp:coreProperties>
</file>