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56" r:id="rId2"/>
    <p:sldId id="257" r:id="rId3"/>
    <p:sldId id="258" r:id="rId4"/>
    <p:sldId id="259" r:id="rId5"/>
    <p:sldId id="260" r:id="rId6"/>
    <p:sldId id="261" r:id="rId7"/>
    <p:sldId id="262" r:id="rId8"/>
    <p:sldId id="263" r:id="rId9"/>
    <p:sldId id="264" r:id="rId10"/>
    <p:sldId id="273" r:id="rId11"/>
    <p:sldId id="275" r:id="rId12"/>
    <p:sldId id="294" r:id="rId13"/>
    <p:sldId id="276" r:id="rId14"/>
    <p:sldId id="277" r:id="rId15"/>
    <p:sldId id="278" r:id="rId16"/>
    <p:sldId id="274" r:id="rId17"/>
    <p:sldId id="279" r:id="rId18"/>
    <p:sldId id="280" r:id="rId19"/>
    <p:sldId id="281" r:id="rId20"/>
    <p:sldId id="283" r:id="rId21"/>
    <p:sldId id="291" r:id="rId22"/>
    <p:sldId id="282" r:id="rId23"/>
    <p:sldId id="284" r:id="rId24"/>
    <p:sldId id="292" r:id="rId25"/>
    <p:sldId id="285" r:id="rId26"/>
    <p:sldId id="286" r:id="rId27"/>
    <p:sldId id="287" r:id="rId28"/>
    <p:sldId id="288" r:id="rId29"/>
    <p:sldId id="290" r:id="rId30"/>
    <p:sldId id="289" r:id="rId31"/>
    <p:sldId id="293" r:id="rId32"/>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90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863A81EC-E455-4131-B52C-A87493145415}" type="datetimeFigureOut">
              <a:rPr lang="en-US" smtClean="0"/>
              <a:t>8/29/2015</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fld id="{81EFFB89-7F3E-456A-9DC0-FEA7BEDAE085}" type="slidenum">
              <a:rPr lang="en-US" smtClean="0"/>
              <a:t>‹#›</a:t>
            </a:fld>
            <a:endParaRPr lang="en-US"/>
          </a:p>
        </p:txBody>
      </p:sp>
    </p:spTree>
    <p:extLst>
      <p:ext uri="{BB962C8B-B14F-4D97-AF65-F5344CB8AC3E}">
        <p14:creationId xmlns:p14="http://schemas.microsoft.com/office/powerpoint/2010/main" val="9855940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DA3587-8ED9-4331-BE7D-E5F4EA29DB6D}"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321219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DA3587-8ED9-4331-BE7D-E5F4EA29DB6D}"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3964569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DA3587-8ED9-4331-BE7D-E5F4EA29DB6D}"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2056354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DA3587-8ED9-4331-BE7D-E5F4EA29DB6D}"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3055590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DA3587-8ED9-4331-BE7D-E5F4EA29DB6D}"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1973825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DA3587-8ED9-4331-BE7D-E5F4EA29DB6D}" type="datetimeFigureOut">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2033432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DA3587-8ED9-4331-BE7D-E5F4EA29DB6D}" type="datetimeFigureOut">
              <a:rPr lang="en-US" smtClean="0"/>
              <a:t>8/29/2015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43469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DA3587-8ED9-4331-BE7D-E5F4EA29DB6D}" type="datetimeFigureOut">
              <a:rPr lang="en-US" smtClean="0"/>
              <a:t>8/29/2015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1775094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DA3587-8ED9-4331-BE7D-E5F4EA29DB6D}" type="datetimeFigureOut">
              <a:rPr lang="en-US" smtClean="0"/>
              <a:t>8/29/2015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3080093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DA3587-8ED9-4331-BE7D-E5F4EA29DB6D}" type="datetimeFigureOut">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2923976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DA3587-8ED9-4331-BE7D-E5F4EA29DB6D}" type="datetimeFigureOut">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2836259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DA3587-8ED9-4331-BE7D-E5F4EA29DB6D}" type="datetimeFigureOut">
              <a:rPr lang="en-US" smtClean="0"/>
              <a:t>8/29/2015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7D83D7-A616-4E99-AC27-0A8C198ACB81}" type="slidenum">
              <a:rPr lang="en-US" smtClean="0"/>
              <a:t>‹#›</a:t>
            </a:fld>
            <a:endParaRPr lang="en-US"/>
          </a:p>
        </p:txBody>
      </p:sp>
    </p:spTree>
    <p:extLst>
      <p:ext uri="{BB962C8B-B14F-4D97-AF65-F5344CB8AC3E}">
        <p14:creationId xmlns:p14="http://schemas.microsoft.com/office/powerpoint/2010/main" val="67990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613025"/>
          </a:xfrm>
        </p:spPr>
        <p:txBody>
          <a:bodyPr>
            <a:noAutofit/>
          </a:bodyPr>
          <a:lstStyle/>
          <a:p>
            <a:r>
              <a:rPr lang="en-US" sz="8000" dirty="0" smtClean="0"/>
              <a:t>A Study of the Holy Spirit </a:t>
            </a:r>
            <a:endParaRPr lang="en-US" sz="8000" dirty="0"/>
          </a:p>
        </p:txBody>
      </p:sp>
      <p:sp>
        <p:nvSpPr>
          <p:cNvPr id="3" name="Subtitle 2"/>
          <p:cNvSpPr>
            <a:spLocks noGrp="1"/>
          </p:cNvSpPr>
          <p:nvPr>
            <p:ph type="subTitle" idx="1"/>
          </p:nvPr>
        </p:nvSpPr>
        <p:spPr>
          <a:xfrm>
            <a:off x="1371600" y="4343400"/>
            <a:ext cx="6400800" cy="1371600"/>
          </a:xfrm>
        </p:spPr>
        <p:txBody>
          <a:bodyPr>
            <a:normAutofit/>
          </a:bodyPr>
          <a:lstStyle/>
          <a:p>
            <a:r>
              <a:rPr lang="en-US" dirty="0" smtClean="0">
                <a:solidFill>
                  <a:schemeClr val="tx1"/>
                </a:solidFill>
              </a:rPr>
              <a:t>1 Corinthians 6:19</a:t>
            </a:r>
          </a:p>
          <a:p>
            <a:r>
              <a:rPr lang="en-US" dirty="0" smtClean="0">
                <a:solidFill>
                  <a:schemeClr val="tx1"/>
                </a:solidFill>
              </a:rPr>
              <a:t>2 Corinthians 6:16</a:t>
            </a:r>
            <a:endParaRPr lang="en-US" dirty="0">
              <a:solidFill>
                <a:schemeClr val="tx1"/>
              </a:solidFill>
            </a:endParaRPr>
          </a:p>
        </p:txBody>
      </p:sp>
    </p:spTree>
    <p:extLst>
      <p:ext uri="{BB962C8B-B14F-4D97-AF65-F5344CB8AC3E}">
        <p14:creationId xmlns:p14="http://schemas.microsoft.com/office/powerpoint/2010/main" val="191544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3581400"/>
          </a:xfrm>
        </p:spPr>
        <p:txBody>
          <a:bodyPr/>
          <a:lstStyle/>
          <a:p>
            <a:pPr marL="0" indent="0">
              <a:buNone/>
            </a:pPr>
            <a:r>
              <a:rPr lang="en-US" dirty="0" smtClean="0"/>
              <a:t>1.  </a:t>
            </a:r>
            <a:r>
              <a:rPr lang="en-US" b="1" dirty="0" smtClean="0">
                <a:solidFill>
                  <a:srgbClr val="C00000"/>
                </a:solidFill>
              </a:rPr>
              <a:t>REVEAL</a:t>
            </a:r>
            <a:r>
              <a:rPr lang="en-US" dirty="0" smtClean="0"/>
              <a:t> the word of God.</a:t>
            </a:r>
            <a:endParaRPr lang="en-US" dirty="0"/>
          </a:p>
        </p:txBody>
      </p:sp>
      <p:sp>
        <p:nvSpPr>
          <p:cNvPr id="4" name="TextBox 3"/>
          <p:cNvSpPr txBox="1"/>
          <p:nvPr/>
        </p:nvSpPr>
        <p:spPr>
          <a:xfrm>
            <a:off x="533400" y="2133600"/>
            <a:ext cx="7315200" cy="2523768"/>
          </a:xfrm>
          <a:prstGeom prst="rect">
            <a:avLst/>
          </a:prstGeom>
          <a:solidFill>
            <a:schemeClr val="bg1">
              <a:lumMod val="65000"/>
            </a:schemeClr>
          </a:solidFill>
        </p:spPr>
        <p:txBody>
          <a:bodyPr wrap="square" rtlCol="0">
            <a:spAutoFit/>
          </a:bodyPr>
          <a:lstStyle/>
          <a:p>
            <a:r>
              <a:rPr lang="en-US" sz="3000" dirty="0" smtClean="0"/>
              <a:t>John </a:t>
            </a:r>
            <a:r>
              <a:rPr lang="en-US" sz="3000" dirty="0" smtClean="0"/>
              <a:t>14:26  </a:t>
            </a:r>
          </a:p>
          <a:p>
            <a:r>
              <a:rPr lang="en-US" sz="3200" dirty="0" smtClean="0"/>
              <a:t>But </a:t>
            </a:r>
            <a:r>
              <a:rPr lang="en-US" sz="3200" dirty="0"/>
              <a:t>the Helper, the Holy Spirit, whom the Father will send in My name, He will teach you all things, and bring to your remembrance all things that I said to you.</a:t>
            </a:r>
            <a:endParaRPr lang="en-US" sz="3000" dirty="0"/>
          </a:p>
        </p:txBody>
      </p:sp>
      <p:sp>
        <p:nvSpPr>
          <p:cNvPr id="8" name="Title 1"/>
          <p:cNvSpPr>
            <a:spLocks noGrp="1"/>
          </p:cNvSpPr>
          <p:nvPr>
            <p:ph type="title"/>
          </p:nvPr>
        </p:nvSpPr>
        <p:spPr>
          <a:xfrm>
            <a:off x="228600" y="228600"/>
            <a:ext cx="8686800" cy="1066800"/>
          </a:xfrm>
        </p:spPr>
        <p:txBody>
          <a:bodyPr>
            <a:normAutofit/>
          </a:bodyPr>
          <a:lstStyle/>
          <a:p>
            <a:pPr algn="l"/>
            <a:r>
              <a:rPr lang="en-US" sz="3600" b="1" dirty="0">
                <a:solidFill>
                  <a:srgbClr val="C00000"/>
                </a:solidFill>
              </a:rPr>
              <a:t>2</a:t>
            </a:r>
            <a:r>
              <a:rPr lang="en-US" sz="3600" b="1" dirty="0" smtClean="0">
                <a:solidFill>
                  <a:srgbClr val="C00000"/>
                </a:solidFill>
              </a:rPr>
              <a:t>. </a:t>
            </a:r>
            <a:r>
              <a:rPr lang="en-US" sz="3600" b="1" dirty="0">
                <a:solidFill>
                  <a:srgbClr val="C00000"/>
                </a:solidFill>
              </a:rPr>
              <a:t>What five things was the Spirit sent to do?</a:t>
            </a:r>
            <a:endParaRPr lang="en-US" sz="3600" dirty="0"/>
          </a:p>
        </p:txBody>
      </p:sp>
    </p:spTree>
    <p:extLst>
      <p:ext uri="{BB962C8B-B14F-4D97-AF65-F5344CB8AC3E}">
        <p14:creationId xmlns:p14="http://schemas.microsoft.com/office/powerpoint/2010/main" val="91472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066800"/>
          </a:xfrm>
        </p:spPr>
        <p:txBody>
          <a:bodyPr>
            <a:normAutofit/>
          </a:bodyPr>
          <a:lstStyle/>
          <a:p>
            <a:pPr algn="l"/>
            <a:r>
              <a:rPr lang="en-US" sz="3600" b="1" dirty="0">
                <a:solidFill>
                  <a:srgbClr val="C00000"/>
                </a:solidFill>
              </a:rPr>
              <a:t>2</a:t>
            </a:r>
            <a:r>
              <a:rPr lang="en-US" sz="3600" b="1" dirty="0" smtClean="0">
                <a:solidFill>
                  <a:srgbClr val="C00000"/>
                </a:solidFill>
              </a:rPr>
              <a:t>. </a:t>
            </a:r>
            <a:r>
              <a:rPr lang="en-US" sz="3600" b="1" dirty="0">
                <a:solidFill>
                  <a:srgbClr val="C00000"/>
                </a:solidFill>
              </a:rPr>
              <a:t>What five things was the Spirit sent to do?</a:t>
            </a:r>
            <a:endParaRPr lang="en-US" sz="3600" dirty="0"/>
          </a:p>
        </p:txBody>
      </p:sp>
      <p:sp>
        <p:nvSpPr>
          <p:cNvPr id="4" name="TextBox 3"/>
          <p:cNvSpPr txBox="1"/>
          <p:nvPr/>
        </p:nvSpPr>
        <p:spPr>
          <a:xfrm>
            <a:off x="533400" y="2590800"/>
            <a:ext cx="7315200" cy="3046988"/>
          </a:xfrm>
          <a:prstGeom prst="rect">
            <a:avLst/>
          </a:prstGeom>
          <a:solidFill>
            <a:schemeClr val="bg1">
              <a:lumMod val="65000"/>
            </a:schemeClr>
          </a:solidFill>
        </p:spPr>
        <p:txBody>
          <a:bodyPr wrap="square" rtlCol="0">
            <a:spAutoFit/>
          </a:bodyPr>
          <a:lstStyle/>
          <a:p>
            <a:r>
              <a:rPr lang="en-US" sz="3000" dirty="0" smtClean="0"/>
              <a:t>Hebrews </a:t>
            </a:r>
            <a:r>
              <a:rPr lang="en-US" sz="3000" dirty="0" smtClean="0"/>
              <a:t>2:3-4  …</a:t>
            </a:r>
            <a:r>
              <a:rPr lang="en-US" sz="3200" dirty="0" smtClean="0"/>
              <a:t> </a:t>
            </a:r>
            <a:r>
              <a:rPr lang="en-US" sz="3200" dirty="0"/>
              <a:t>which at the first began to be spoken by the Lord, and was confirmed to us by those who heard </a:t>
            </a:r>
            <a:r>
              <a:rPr lang="en-US" sz="3200" i="1" dirty="0"/>
              <a:t>Him,</a:t>
            </a:r>
            <a:r>
              <a:rPr lang="en-US" sz="3200" dirty="0"/>
              <a:t> </a:t>
            </a:r>
            <a:r>
              <a:rPr lang="en-US" sz="3200" b="1" baseline="30000" dirty="0"/>
              <a:t>4 </a:t>
            </a:r>
            <a:r>
              <a:rPr lang="en-US" sz="3200" dirty="0"/>
              <a:t>God also bearing witness both with signs and wonders, with various miracles, and gifts of the Holy </a:t>
            </a:r>
            <a:r>
              <a:rPr lang="en-US" sz="3200" dirty="0" smtClean="0"/>
              <a:t>Spirit…</a:t>
            </a:r>
            <a:endParaRPr lang="en-US" sz="3000" dirty="0"/>
          </a:p>
        </p:txBody>
      </p:sp>
      <p:sp>
        <p:nvSpPr>
          <p:cNvPr id="6" name="Content Placeholder 2"/>
          <p:cNvSpPr txBox="1">
            <a:spLocks/>
          </p:cNvSpPr>
          <p:nvPr/>
        </p:nvSpPr>
        <p:spPr>
          <a:xfrm>
            <a:off x="457200" y="1295400"/>
            <a:ext cx="8229600" cy="121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Arial" pitchFamily="34" charset="0"/>
              <a:buAutoNum type="arabicPeriod"/>
            </a:pPr>
            <a:r>
              <a:rPr lang="en-US" dirty="0" smtClean="0"/>
              <a:t>REVEAL the word of God.</a:t>
            </a:r>
          </a:p>
          <a:p>
            <a:pPr marL="514350" indent="-514350">
              <a:buFont typeface="Arial" pitchFamily="34" charset="0"/>
              <a:buAutoNum type="arabicPeriod"/>
            </a:pPr>
            <a:r>
              <a:rPr lang="en-US" b="1" dirty="0" smtClean="0">
                <a:solidFill>
                  <a:srgbClr val="C00000"/>
                </a:solidFill>
              </a:rPr>
              <a:t>CONFIRM</a:t>
            </a:r>
            <a:r>
              <a:rPr lang="en-US" dirty="0" smtClean="0"/>
              <a:t> the word of God.</a:t>
            </a:r>
          </a:p>
        </p:txBody>
      </p:sp>
    </p:spTree>
    <p:extLst>
      <p:ext uri="{BB962C8B-B14F-4D97-AF65-F5344CB8AC3E}">
        <p14:creationId xmlns:p14="http://schemas.microsoft.com/office/powerpoint/2010/main" val="347178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066800"/>
          </a:xfrm>
        </p:spPr>
        <p:txBody>
          <a:bodyPr>
            <a:normAutofit/>
          </a:bodyPr>
          <a:lstStyle/>
          <a:p>
            <a:pPr algn="l"/>
            <a:r>
              <a:rPr lang="en-US" sz="3600" b="1" dirty="0">
                <a:solidFill>
                  <a:srgbClr val="C00000"/>
                </a:solidFill>
              </a:rPr>
              <a:t>2</a:t>
            </a:r>
            <a:r>
              <a:rPr lang="en-US" sz="3600" b="1" dirty="0" smtClean="0">
                <a:solidFill>
                  <a:srgbClr val="C00000"/>
                </a:solidFill>
              </a:rPr>
              <a:t>. </a:t>
            </a:r>
            <a:r>
              <a:rPr lang="en-US" sz="3600" b="1" dirty="0">
                <a:solidFill>
                  <a:srgbClr val="C00000"/>
                </a:solidFill>
              </a:rPr>
              <a:t>What five things was the Spirit sent to do?</a:t>
            </a:r>
            <a:endParaRPr lang="en-US" sz="3600" dirty="0"/>
          </a:p>
        </p:txBody>
      </p:sp>
      <p:sp>
        <p:nvSpPr>
          <p:cNvPr id="5" name="TextBox 4"/>
          <p:cNvSpPr txBox="1"/>
          <p:nvPr/>
        </p:nvSpPr>
        <p:spPr>
          <a:xfrm>
            <a:off x="533400" y="2590800"/>
            <a:ext cx="7315200" cy="2062103"/>
          </a:xfrm>
          <a:prstGeom prst="rect">
            <a:avLst/>
          </a:prstGeom>
          <a:solidFill>
            <a:schemeClr val="bg1">
              <a:lumMod val="65000"/>
            </a:schemeClr>
          </a:solidFill>
        </p:spPr>
        <p:txBody>
          <a:bodyPr wrap="square" rtlCol="0">
            <a:spAutoFit/>
          </a:bodyPr>
          <a:lstStyle/>
          <a:p>
            <a:r>
              <a:rPr lang="en-US" sz="3000" dirty="0" smtClean="0"/>
              <a:t>Mark </a:t>
            </a:r>
            <a:r>
              <a:rPr lang="en-US" sz="3000" dirty="0" smtClean="0"/>
              <a:t>16:20  </a:t>
            </a:r>
            <a:r>
              <a:rPr lang="en-US" sz="3200" dirty="0"/>
              <a:t>And they went out and preached everywhere, the Lord working with </a:t>
            </a:r>
            <a:r>
              <a:rPr lang="en-US" sz="3200" i="1" dirty="0"/>
              <a:t>them</a:t>
            </a:r>
            <a:r>
              <a:rPr lang="en-US" sz="3200" dirty="0"/>
              <a:t> and confirming the word through the accompanying signs.</a:t>
            </a:r>
            <a:endParaRPr lang="en-US" sz="3000" dirty="0"/>
          </a:p>
        </p:txBody>
      </p:sp>
      <p:sp>
        <p:nvSpPr>
          <p:cNvPr id="6" name="Content Placeholder 2"/>
          <p:cNvSpPr txBox="1">
            <a:spLocks/>
          </p:cNvSpPr>
          <p:nvPr/>
        </p:nvSpPr>
        <p:spPr>
          <a:xfrm>
            <a:off x="457200" y="1295400"/>
            <a:ext cx="8229600" cy="121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Arial" pitchFamily="34" charset="0"/>
              <a:buAutoNum type="arabicPeriod"/>
            </a:pPr>
            <a:r>
              <a:rPr lang="en-US" dirty="0" smtClean="0"/>
              <a:t>REVEAL the word of God.</a:t>
            </a:r>
          </a:p>
          <a:p>
            <a:pPr marL="514350" indent="-514350">
              <a:buFont typeface="Arial" pitchFamily="34" charset="0"/>
              <a:buAutoNum type="arabicPeriod"/>
            </a:pPr>
            <a:r>
              <a:rPr lang="en-US" b="1" dirty="0" smtClean="0">
                <a:solidFill>
                  <a:srgbClr val="C00000"/>
                </a:solidFill>
              </a:rPr>
              <a:t>CONFIRM</a:t>
            </a:r>
            <a:r>
              <a:rPr lang="en-US" dirty="0" smtClean="0"/>
              <a:t> the word of God.</a:t>
            </a:r>
          </a:p>
        </p:txBody>
      </p:sp>
    </p:spTree>
    <p:extLst>
      <p:ext uri="{BB962C8B-B14F-4D97-AF65-F5344CB8AC3E}">
        <p14:creationId xmlns:p14="http://schemas.microsoft.com/office/powerpoint/2010/main" val="34764746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2057400"/>
          </a:xfrm>
        </p:spPr>
        <p:txBody>
          <a:bodyPr/>
          <a:lstStyle/>
          <a:p>
            <a:pPr marL="514350" indent="-514350">
              <a:buAutoNum type="arabicPeriod"/>
            </a:pPr>
            <a:r>
              <a:rPr lang="en-US" dirty="0" smtClean="0"/>
              <a:t>REVEAL the word of God.</a:t>
            </a:r>
          </a:p>
          <a:p>
            <a:pPr marL="514350" indent="-514350">
              <a:buAutoNum type="arabicPeriod"/>
            </a:pPr>
            <a:r>
              <a:rPr lang="en-US" dirty="0" smtClean="0"/>
              <a:t>CONFIRM the word of God.</a:t>
            </a:r>
          </a:p>
          <a:p>
            <a:pPr marL="514350" indent="-514350">
              <a:buAutoNum type="arabicPeriod"/>
            </a:pPr>
            <a:r>
              <a:rPr lang="en-US" b="1" dirty="0" smtClean="0">
                <a:solidFill>
                  <a:srgbClr val="C00000"/>
                </a:solidFill>
              </a:rPr>
              <a:t>TESTIFY </a:t>
            </a:r>
            <a:r>
              <a:rPr lang="en-US" dirty="0" smtClean="0"/>
              <a:t>of Jesus</a:t>
            </a:r>
            <a:r>
              <a:rPr lang="en-US" dirty="0" smtClean="0"/>
              <a:t>.</a:t>
            </a:r>
            <a:endParaRPr lang="en-US" dirty="0"/>
          </a:p>
        </p:txBody>
      </p:sp>
      <p:sp>
        <p:nvSpPr>
          <p:cNvPr id="4" name="TextBox 3"/>
          <p:cNvSpPr txBox="1"/>
          <p:nvPr/>
        </p:nvSpPr>
        <p:spPr>
          <a:xfrm>
            <a:off x="533400" y="3276600"/>
            <a:ext cx="7315200" cy="2062103"/>
          </a:xfrm>
          <a:prstGeom prst="rect">
            <a:avLst/>
          </a:prstGeom>
          <a:solidFill>
            <a:schemeClr val="bg1">
              <a:lumMod val="65000"/>
            </a:schemeClr>
          </a:solidFill>
        </p:spPr>
        <p:txBody>
          <a:bodyPr wrap="square" rtlCol="0">
            <a:spAutoFit/>
          </a:bodyPr>
          <a:lstStyle/>
          <a:p>
            <a:r>
              <a:rPr lang="en-US" sz="3000" dirty="0" smtClean="0"/>
              <a:t>John </a:t>
            </a:r>
            <a:r>
              <a:rPr lang="en-US" sz="3000" dirty="0" smtClean="0"/>
              <a:t>15:26  </a:t>
            </a:r>
            <a:r>
              <a:rPr lang="en-US" sz="3200" b="1" baseline="30000" dirty="0"/>
              <a:t> </a:t>
            </a:r>
            <a:r>
              <a:rPr lang="en-US" sz="3200" dirty="0"/>
              <a:t>“But when the Helper comes, whom I shall send to you from the Father, the Spirit of truth who proceeds from the Father, He will testify of Me.</a:t>
            </a:r>
            <a:endParaRPr lang="en-US" sz="3000" dirty="0"/>
          </a:p>
        </p:txBody>
      </p:sp>
      <p:sp>
        <p:nvSpPr>
          <p:cNvPr id="7" name="Title 1"/>
          <p:cNvSpPr>
            <a:spLocks noGrp="1"/>
          </p:cNvSpPr>
          <p:nvPr>
            <p:ph type="title"/>
          </p:nvPr>
        </p:nvSpPr>
        <p:spPr>
          <a:xfrm>
            <a:off x="228600" y="228600"/>
            <a:ext cx="8686800" cy="1066800"/>
          </a:xfrm>
        </p:spPr>
        <p:txBody>
          <a:bodyPr>
            <a:normAutofit/>
          </a:bodyPr>
          <a:lstStyle/>
          <a:p>
            <a:pPr algn="l"/>
            <a:r>
              <a:rPr lang="en-US" sz="3600" b="1" dirty="0">
                <a:solidFill>
                  <a:srgbClr val="C00000"/>
                </a:solidFill>
              </a:rPr>
              <a:t>2</a:t>
            </a:r>
            <a:r>
              <a:rPr lang="en-US" sz="3600" b="1" dirty="0" smtClean="0">
                <a:solidFill>
                  <a:srgbClr val="C00000"/>
                </a:solidFill>
              </a:rPr>
              <a:t>. </a:t>
            </a:r>
            <a:r>
              <a:rPr lang="en-US" sz="3600" b="1" dirty="0">
                <a:solidFill>
                  <a:srgbClr val="C00000"/>
                </a:solidFill>
              </a:rPr>
              <a:t>What five things was the Spirit sent to do?</a:t>
            </a:r>
            <a:endParaRPr lang="en-US" sz="3600" dirty="0"/>
          </a:p>
        </p:txBody>
      </p:sp>
    </p:spTree>
    <p:extLst>
      <p:ext uri="{BB962C8B-B14F-4D97-AF65-F5344CB8AC3E}">
        <p14:creationId xmlns:p14="http://schemas.microsoft.com/office/powerpoint/2010/main" val="58065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2590800"/>
          </a:xfrm>
        </p:spPr>
        <p:txBody>
          <a:bodyPr/>
          <a:lstStyle/>
          <a:p>
            <a:pPr marL="514350" indent="-514350">
              <a:buAutoNum type="arabicPeriod"/>
            </a:pPr>
            <a:r>
              <a:rPr lang="en-US" dirty="0" smtClean="0"/>
              <a:t>REVEAL the word of God.</a:t>
            </a:r>
          </a:p>
          <a:p>
            <a:pPr marL="514350" indent="-514350">
              <a:buAutoNum type="arabicPeriod"/>
            </a:pPr>
            <a:r>
              <a:rPr lang="en-US" dirty="0" smtClean="0"/>
              <a:t>CONFIRM the word of God.</a:t>
            </a:r>
          </a:p>
          <a:p>
            <a:pPr marL="514350" indent="-514350">
              <a:buAutoNum type="arabicPeriod"/>
            </a:pPr>
            <a:r>
              <a:rPr lang="en-US" dirty="0" smtClean="0"/>
              <a:t>MAGNIFY Jesus.</a:t>
            </a:r>
          </a:p>
          <a:p>
            <a:pPr marL="514350" indent="-514350">
              <a:buAutoNum type="arabicPeriod"/>
            </a:pPr>
            <a:r>
              <a:rPr lang="en-US" b="1" dirty="0" smtClean="0">
                <a:solidFill>
                  <a:srgbClr val="C00000"/>
                </a:solidFill>
              </a:rPr>
              <a:t>CONVICT</a:t>
            </a:r>
            <a:r>
              <a:rPr lang="en-US" dirty="0" smtClean="0"/>
              <a:t> the </a:t>
            </a:r>
            <a:r>
              <a:rPr lang="en-US" dirty="0" smtClean="0"/>
              <a:t>world of sin.</a:t>
            </a:r>
            <a:endParaRPr lang="en-US" dirty="0"/>
          </a:p>
        </p:txBody>
      </p:sp>
      <p:sp>
        <p:nvSpPr>
          <p:cNvPr id="4" name="TextBox 3"/>
          <p:cNvSpPr txBox="1"/>
          <p:nvPr/>
        </p:nvSpPr>
        <p:spPr>
          <a:xfrm>
            <a:off x="533400" y="3688140"/>
            <a:ext cx="7315200" cy="1569660"/>
          </a:xfrm>
          <a:prstGeom prst="rect">
            <a:avLst/>
          </a:prstGeom>
          <a:solidFill>
            <a:schemeClr val="bg1">
              <a:lumMod val="65000"/>
            </a:schemeClr>
          </a:solidFill>
        </p:spPr>
        <p:txBody>
          <a:bodyPr wrap="square" rtlCol="0">
            <a:spAutoFit/>
          </a:bodyPr>
          <a:lstStyle/>
          <a:p>
            <a:r>
              <a:rPr lang="en-US" sz="3000" dirty="0" smtClean="0"/>
              <a:t>John </a:t>
            </a:r>
            <a:r>
              <a:rPr lang="en-US" sz="3000" dirty="0" smtClean="0"/>
              <a:t>16:8  </a:t>
            </a:r>
            <a:r>
              <a:rPr lang="en-US" sz="3200" dirty="0"/>
              <a:t>And when He has come, He will convict the world of sin, and of righteousness, and of judgment: </a:t>
            </a:r>
            <a:endParaRPr lang="en-US" sz="3000" dirty="0"/>
          </a:p>
        </p:txBody>
      </p:sp>
      <p:sp>
        <p:nvSpPr>
          <p:cNvPr id="5" name="Title 1"/>
          <p:cNvSpPr>
            <a:spLocks noGrp="1"/>
          </p:cNvSpPr>
          <p:nvPr>
            <p:ph type="title"/>
          </p:nvPr>
        </p:nvSpPr>
        <p:spPr>
          <a:xfrm>
            <a:off x="228600" y="228600"/>
            <a:ext cx="8686800" cy="1066800"/>
          </a:xfrm>
        </p:spPr>
        <p:txBody>
          <a:bodyPr>
            <a:normAutofit/>
          </a:bodyPr>
          <a:lstStyle/>
          <a:p>
            <a:pPr algn="l"/>
            <a:r>
              <a:rPr lang="en-US" sz="3600" b="1" dirty="0">
                <a:solidFill>
                  <a:srgbClr val="C00000"/>
                </a:solidFill>
              </a:rPr>
              <a:t>2</a:t>
            </a:r>
            <a:r>
              <a:rPr lang="en-US" sz="3600" b="1" dirty="0" smtClean="0">
                <a:solidFill>
                  <a:srgbClr val="C00000"/>
                </a:solidFill>
              </a:rPr>
              <a:t>. </a:t>
            </a:r>
            <a:r>
              <a:rPr lang="en-US" sz="3600" b="1" dirty="0">
                <a:solidFill>
                  <a:srgbClr val="C00000"/>
                </a:solidFill>
              </a:rPr>
              <a:t>What five things was the Spirit sent to do?</a:t>
            </a:r>
            <a:endParaRPr lang="en-US" sz="3600" dirty="0"/>
          </a:p>
        </p:txBody>
      </p:sp>
    </p:spTree>
    <p:extLst>
      <p:ext uri="{BB962C8B-B14F-4D97-AF65-F5344CB8AC3E}">
        <p14:creationId xmlns:p14="http://schemas.microsoft.com/office/powerpoint/2010/main" val="153517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3581400"/>
          </a:xfrm>
        </p:spPr>
        <p:txBody>
          <a:bodyPr/>
          <a:lstStyle/>
          <a:p>
            <a:pPr marL="514350" indent="-514350">
              <a:buAutoNum type="arabicPeriod"/>
            </a:pPr>
            <a:r>
              <a:rPr lang="en-US" dirty="0" smtClean="0"/>
              <a:t>REVEAL the word of God.</a:t>
            </a:r>
          </a:p>
          <a:p>
            <a:pPr marL="514350" indent="-514350">
              <a:buAutoNum type="arabicPeriod"/>
            </a:pPr>
            <a:r>
              <a:rPr lang="en-US" dirty="0" smtClean="0"/>
              <a:t>CONFIRM the word of God.</a:t>
            </a:r>
          </a:p>
          <a:p>
            <a:pPr marL="514350" indent="-514350">
              <a:buAutoNum type="arabicPeriod"/>
            </a:pPr>
            <a:r>
              <a:rPr lang="en-US" dirty="0" smtClean="0"/>
              <a:t>MAGNIFY Jesus.</a:t>
            </a:r>
          </a:p>
          <a:p>
            <a:pPr marL="514350" indent="-514350">
              <a:buAutoNum type="arabicPeriod"/>
            </a:pPr>
            <a:r>
              <a:rPr lang="en-US" dirty="0" smtClean="0"/>
              <a:t>CONVICT the world.</a:t>
            </a:r>
          </a:p>
          <a:p>
            <a:pPr marL="514350" indent="-514350">
              <a:buAutoNum type="arabicPeriod"/>
            </a:pPr>
            <a:r>
              <a:rPr lang="en-US" b="1" dirty="0" smtClean="0">
                <a:solidFill>
                  <a:srgbClr val="C00000"/>
                </a:solidFill>
              </a:rPr>
              <a:t>CONVERT</a:t>
            </a:r>
            <a:r>
              <a:rPr lang="en-US" dirty="0" smtClean="0"/>
              <a:t> men to Christ.</a:t>
            </a:r>
            <a:endParaRPr lang="en-US" dirty="0"/>
          </a:p>
        </p:txBody>
      </p:sp>
      <p:sp>
        <p:nvSpPr>
          <p:cNvPr id="4" name="TextBox 3"/>
          <p:cNvSpPr txBox="1"/>
          <p:nvPr/>
        </p:nvSpPr>
        <p:spPr>
          <a:xfrm>
            <a:off x="609600" y="4262497"/>
            <a:ext cx="7924800" cy="2062103"/>
          </a:xfrm>
          <a:prstGeom prst="rect">
            <a:avLst/>
          </a:prstGeom>
          <a:solidFill>
            <a:schemeClr val="bg1">
              <a:lumMod val="65000"/>
            </a:schemeClr>
          </a:solidFill>
        </p:spPr>
        <p:txBody>
          <a:bodyPr wrap="square" rtlCol="0">
            <a:spAutoFit/>
          </a:bodyPr>
          <a:lstStyle/>
          <a:p>
            <a:r>
              <a:rPr lang="en-US" sz="3000" dirty="0" smtClean="0"/>
              <a:t>Titus </a:t>
            </a:r>
            <a:r>
              <a:rPr lang="en-US" sz="3000" dirty="0" smtClean="0"/>
              <a:t>3:5   </a:t>
            </a:r>
            <a:r>
              <a:rPr lang="en-US" sz="3200" dirty="0" smtClean="0"/>
              <a:t>not </a:t>
            </a:r>
            <a:r>
              <a:rPr lang="en-US" sz="3200" dirty="0"/>
              <a:t>by works of righteousness which we have done, but according to His mercy He saved us, through the washing of regeneration and renewing of the Holy Spirit</a:t>
            </a:r>
            <a:endParaRPr lang="en-US" sz="3000" dirty="0"/>
          </a:p>
        </p:txBody>
      </p:sp>
      <p:sp>
        <p:nvSpPr>
          <p:cNvPr id="5" name="Title 1"/>
          <p:cNvSpPr>
            <a:spLocks noGrp="1"/>
          </p:cNvSpPr>
          <p:nvPr>
            <p:ph type="title"/>
          </p:nvPr>
        </p:nvSpPr>
        <p:spPr>
          <a:xfrm>
            <a:off x="228600" y="228600"/>
            <a:ext cx="8686800" cy="1066800"/>
          </a:xfrm>
        </p:spPr>
        <p:txBody>
          <a:bodyPr>
            <a:normAutofit/>
          </a:bodyPr>
          <a:lstStyle/>
          <a:p>
            <a:pPr algn="l"/>
            <a:r>
              <a:rPr lang="en-US" sz="3600" b="1" dirty="0">
                <a:solidFill>
                  <a:srgbClr val="C00000"/>
                </a:solidFill>
              </a:rPr>
              <a:t>2</a:t>
            </a:r>
            <a:r>
              <a:rPr lang="en-US" sz="3600" b="1" dirty="0" smtClean="0">
                <a:solidFill>
                  <a:srgbClr val="C00000"/>
                </a:solidFill>
              </a:rPr>
              <a:t>. </a:t>
            </a:r>
            <a:r>
              <a:rPr lang="en-US" sz="3600" b="1" dirty="0">
                <a:solidFill>
                  <a:srgbClr val="C00000"/>
                </a:solidFill>
              </a:rPr>
              <a:t>What five things was the Spirit sent to do?</a:t>
            </a:r>
            <a:endParaRPr lang="en-US" sz="3600" dirty="0"/>
          </a:p>
        </p:txBody>
      </p:sp>
    </p:spTree>
    <p:extLst>
      <p:ext uri="{BB962C8B-B14F-4D97-AF65-F5344CB8AC3E}">
        <p14:creationId xmlns:p14="http://schemas.microsoft.com/office/powerpoint/2010/main" val="2116598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noAutofit/>
          </a:bodyPr>
          <a:lstStyle/>
          <a:p>
            <a:pPr algn="l"/>
            <a:r>
              <a:rPr lang="en-US" sz="3600" b="1" dirty="0">
                <a:solidFill>
                  <a:srgbClr val="C00000"/>
                </a:solidFill>
              </a:rPr>
              <a:t>3</a:t>
            </a:r>
            <a:r>
              <a:rPr lang="en-US" sz="3600" b="1" dirty="0" smtClean="0">
                <a:solidFill>
                  <a:srgbClr val="C00000"/>
                </a:solidFill>
              </a:rPr>
              <a:t>.  </a:t>
            </a:r>
            <a:r>
              <a:rPr lang="en-US" sz="3600" b="1" dirty="0" smtClean="0">
                <a:solidFill>
                  <a:srgbClr val="C00000"/>
                </a:solidFill>
              </a:rPr>
              <a:t>How </a:t>
            </a:r>
            <a:r>
              <a:rPr lang="en-US" sz="3600" b="1" dirty="0">
                <a:solidFill>
                  <a:srgbClr val="C00000"/>
                </a:solidFill>
              </a:rPr>
              <a:t>does the Holy Spirit influence men</a:t>
            </a:r>
            <a:r>
              <a:rPr lang="en-US" sz="3600" b="1" dirty="0" smtClean="0">
                <a:solidFill>
                  <a:srgbClr val="C00000"/>
                </a:solidFill>
              </a:rPr>
              <a:t>?</a:t>
            </a:r>
            <a:endParaRPr lang="en-US" sz="3600" b="1" dirty="0">
              <a:solidFill>
                <a:srgbClr val="C00000"/>
              </a:solidFill>
            </a:endParaRPr>
          </a:p>
        </p:txBody>
      </p:sp>
      <p:sp>
        <p:nvSpPr>
          <p:cNvPr id="3" name="Content Placeholder 2"/>
          <p:cNvSpPr>
            <a:spLocks noGrp="1"/>
          </p:cNvSpPr>
          <p:nvPr>
            <p:ph idx="1"/>
          </p:nvPr>
        </p:nvSpPr>
        <p:spPr/>
        <p:txBody>
          <a:bodyPr/>
          <a:lstStyle/>
          <a:p>
            <a:endParaRPr lang="en-US" dirty="0" smtClean="0"/>
          </a:p>
          <a:p>
            <a:pPr marL="0" indent="0">
              <a:buNone/>
            </a:pPr>
            <a:r>
              <a:rPr lang="en-US" dirty="0" smtClean="0"/>
              <a:t>“The question is not </a:t>
            </a:r>
            <a:r>
              <a:rPr lang="en-US" b="1" u="sng" dirty="0" smtClean="0"/>
              <a:t>IF</a:t>
            </a:r>
            <a:r>
              <a:rPr lang="en-US" dirty="0" smtClean="0"/>
              <a:t> the Spirit is active, but </a:t>
            </a:r>
            <a:r>
              <a:rPr lang="en-US" b="1" u="sng" dirty="0" smtClean="0"/>
              <a:t>HOW</a:t>
            </a:r>
            <a:r>
              <a:rPr lang="en-US" dirty="0" smtClean="0"/>
              <a:t> does He accomplish His work?”</a:t>
            </a:r>
          </a:p>
          <a:p>
            <a:pPr marL="0" indent="0">
              <a:buNone/>
            </a:pPr>
            <a:r>
              <a:rPr lang="en-US" dirty="0" smtClean="0"/>
              <a:t>					- George </a:t>
            </a:r>
            <a:r>
              <a:rPr lang="en-US" dirty="0" err="1" smtClean="0"/>
              <a:t>Battey</a:t>
            </a:r>
            <a:endParaRPr lang="en-US" dirty="0" smtClean="0"/>
          </a:p>
          <a:p>
            <a:pPr marL="0" indent="0">
              <a:buNone/>
            </a:pPr>
            <a:endParaRPr lang="en-US" dirty="0"/>
          </a:p>
          <a:p>
            <a:pPr marL="0" indent="0">
              <a:buNone/>
            </a:pPr>
            <a:r>
              <a:rPr lang="en-US" dirty="0" smtClean="0"/>
              <a:t>DIRECT</a:t>
            </a:r>
          </a:p>
          <a:p>
            <a:pPr marL="0" indent="0">
              <a:buNone/>
            </a:pPr>
            <a:r>
              <a:rPr lang="en-US" dirty="0" smtClean="0"/>
              <a:t>INDIRECT</a:t>
            </a:r>
          </a:p>
          <a:p>
            <a:pPr marL="0" indent="0">
              <a:buNone/>
            </a:pPr>
            <a:endParaRPr lang="en-US" dirty="0"/>
          </a:p>
        </p:txBody>
      </p:sp>
    </p:spTree>
    <p:extLst>
      <p:ext uri="{BB962C8B-B14F-4D97-AF65-F5344CB8AC3E}">
        <p14:creationId xmlns:p14="http://schemas.microsoft.com/office/powerpoint/2010/main" val="1643811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6:17</a:t>
            </a:r>
            <a:endParaRPr lang="en-US" dirty="0"/>
          </a:p>
        </p:txBody>
      </p:sp>
      <p:sp>
        <p:nvSpPr>
          <p:cNvPr id="3" name="Content Placeholder 2"/>
          <p:cNvSpPr>
            <a:spLocks noGrp="1"/>
          </p:cNvSpPr>
          <p:nvPr>
            <p:ph idx="1"/>
          </p:nvPr>
        </p:nvSpPr>
        <p:spPr>
          <a:xfrm>
            <a:off x="457200" y="1600201"/>
            <a:ext cx="8229600" cy="1219199"/>
          </a:xfrm>
        </p:spPr>
        <p:txBody>
          <a:bodyPr/>
          <a:lstStyle/>
          <a:p>
            <a:pPr marL="0" indent="0">
              <a:buNone/>
            </a:pPr>
            <a:r>
              <a:rPr lang="en-US" dirty="0"/>
              <a:t>And take the helmet of salvation, and the sword of the Spirit, which is the word of God</a:t>
            </a:r>
            <a:endParaRPr lang="en-US" dirty="0"/>
          </a:p>
        </p:txBody>
      </p:sp>
      <p:sp>
        <p:nvSpPr>
          <p:cNvPr id="4" name="TextBox 3"/>
          <p:cNvSpPr txBox="1"/>
          <p:nvPr/>
        </p:nvSpPr>
        <p:spPr>
          <a:xfrm>
            <a:off x="457200" y="2819400"/>
            <a:ext cx="8229600" cy="553998"/>
          </a:xfrm>
          <a:prstGeom prst="rect">
            <a:avLst/>
          </a:prstGeom>
          <a:solidFill>
            <a:schemeClr val="tx2">
              <a:lumMod val="40000"/>
              <a:lumOff val="60000"/>
            </a:schemeClr>
          </a:solidFill>
        </p:spPr>
        <p:txBody>
          <a:bodyPr wrap="square" rtlCol="0">
            <a:spAutoFit/>
          </a:bodyPr>
          <a:lstStyle/>
          <a:p>
            <a:r>
              <a:rPr lang="en-US" sz="3000" dirty="0" smtClean="0"/>
              <a:t>The Spirit is said to have a sword – the word of God!</a:t>
            </a:r>
            <a:endParaRPr lang="en-US" sz="3000" dirty="0"/>
          </a:p>
        </p:txBody>
      </p:sp>
      <p:sp>
        <p:nvSpPr>
          <p:cNvPr id="5" name="TextBox 4"/>
          <p:cNvSpPr txBox="1"/>
          <p:nvPr/>
        </p:nvSpPr>
        <p:spPr>
          <a:xfrm>
            <a:off x="457200" y="3581400"/>
            <a:ext cx="8229600" cy="553998"/>
          </a:xfrm>
          <a:prstGeom prst="rect">
            <a:avLst/>
          </a:prstGeom>
          <a:solidFill>
            <a:schemeClr val="bg1">
              <a:lumMod val="75000"/>
            </a:schemeClr>
          </a:solidFill>
        </p:spPr>
        <p:txBody>
          <a:bodyPr wrap="square" rtlCol="0">
            <a:spAutoFit/>
          </a:bodyPr>
          <a:lstStyle/>
          <a:p>
            <a:r>
              <a:rPr lang="en-US" sz="3000" dirty="0" smtClean="0"/>
              <a:t>Alexander Campbell – The Man in the Forest</a:t>
            </a:r>
            <a:endParaRPr lang="en-US" sz="3000" dirty="0"/>
          </a:p>
        </p:txBody>
      </p:sp>
    </p:spTree>
    <p:extLst>
      <p:ext uri="{BB962C8B-B14F-4D97-AF65-F5344CB8AC3E}">
        <p14:creationId xmlns:p14="http://schemas.microsoft.com/office/powerpoint/2010/main" val="1064037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 Thru the Word of God</a:t>
            </a:r>
            <a:endParaRPr lang="en-US" dirty="0"/>
          </a:p>
        </p:txBody>
      </p:sp>
      <p:sp>
        <p:nvSpPr>
          <p:cNvPr id="3" name="Content Placeholder 2"/>
          <p:cNvSpPr>
            <a:spLocks noGrp="1"/>
          </p:cNvSpPr>
          <p:nvPr>
            <p:ph idx="1"/>
          </p:nvPr>
        </p:nvSpPr>
        <p:spPr>
          <a:xfrm>
            <a:off x="457200" y="1371600"/>
            <a:ext cx="8229600" cy="5029200"/>
          </a:xfrm>
        </p:spPr>
        <p:txBody>
          <a:bodyPr>
            <a:normAutofit/>
          </a:bodyPr>
          <a:lstStyle/>
          <a:p>
            <a:pPr marL="0" indent="0">
              <a:buNone/>
            </a:pPr>
            <a:r>
              <a:rPr lang="en-US" b="1" dirty="0" smtClean="0"/>
              <a:t>2 Samuel </a:t>
            </a:r>
            <a:r>
              <a:rPr lang="en-US" b="1" dirty="0" smtClean="0"/>
              <a:t>23:2</a:t>
            </a:r>
          </a:p>
          <a:p>
            <a:pPr marL="0" indent="0">
              <a:buNone/>
            </a:pPr>
            <a:r>
              <a:rPr lang="en-US" dirty="0"/>
              <a:t>“The Spirit of the </a:t>
            </a:r>
            <a:r>
              <a:rPr lang="en-US" cap="small" dirty="0"/>
              <a:t>Lord</a:t>
            </a:r>
            <a:r>
              <a:rPr lang="en-US" dirty="0"/>
              <a:t> spoke by </a:t>
            </a:r>
            <a:r>
              <a:rPr lang="en-US" dirty="0" smtClean="0"/>
              <a:t>me [David],</a:t>
            </a:r>
            <a:r>
              <a:rPr lang="en-US" dirty="0"/>
              <a:t/>
            </a:r>
            <a:br>
              <a:rPr lang="en-US" dirty="0"/>
            </a:br>
            <a:r>
              <a:rPr lang="en-US" dirty="0"/>
              <a:t>And His word </a:t>
            </a:r>
            <a:r>
              <a:rPr lang="en-US" i="1" dirty="0"/>
              <a:t>was</a:t>
            </a:r>
            <a:r>
              <a:rPr lang="en-US" dirty="0"/>
              <a:t> on my tongue.</a:t>
            </a:r>
            <a:endParaRPr lang="en-US" dirty="0" smtClean="0"/>
          </a:p>
          <a:p>
            <a:pPr marL="0" indent="0">
              <a:buNone/>
            </a:pPr>
            <a:r>
              <a:rPr lang="en-US" b="1" dirty="0" smtClean="0"/>
              <a:t>2 </a:t>
            </a:r>
            <a:r>
              <a:rPr lang="en-US" b="1" dirty="0" smtClean="0"/>
              <a:t>Peter </a:t>
            </a:r>
            <a:r>
              <a:rPr lang="en-US" b="1" dirty="0" smtClean="0"/>
              <a:t>1:21</a:t>
            </a:r>
          </a:p>
          <a:p>
            <a:pPr marL="0" indent="0">
              <a:buNone/>
            </a:pPr>
            <a:r>
              <a:rPr lang="en-US" dirty="0"/>
              <a:t>for prophecy never came by the will of man, but holy men of </a:t>
            </a:r>
            <a:r>
              <a:rPr lang="en-US" dirty="0" smtClean="0"/>
              <a:t>God</a:t>
            </a:r>
            <a:r>
              <a:rPr lang="en-US" dirty="0"/>
              <a:t> spoke </a:t>
            </a:r>
            <a:r>
              <a:rPr lang="en-US" i="1" dirty="0"/>
              <a:t>as they were</a:t>
            </a:r>
            <a:r>
              <a:rPr lang="en-US" dirty="0"/>
              <a:t> moved by the Holy Spirit</a:t>
            </a:r>
            <a:r>
              <a:rPr lang="en-US" dirty="0" smtClean="0"/>
              <a:t>.</a:t>
            </a:r>
          </a:p>
          <a:p>
            <a:pPr marL="0" indent="0">
              <a:buNone/>
            </a:pPr>
            <a:endParaRPr lang="en-US" dirty="0" smtClean="0"/>
          </a:p>
        </p:txBody>
      </p:sp>
      <p:sp>
        <p:nvSpPr>
          <p:cNvPr id="4" name="TextBox 3"/>
          <p:cNvSpPr txBox="1"/>
          <p:nvPr/>
        </p:nvSpPr>
        <p:spPr>
          <a:xfrm>
            <a:off x="533400" y="5334000"/>
            <a:ext cx="7848600" cy="553998"/>
          </a:xfrm>
          <a:prstGeom prst="rect">
            <a:avLst/>
          </a:prstGeom>
          <a:solidFill>
            <a:schemeClr val="bg1">
              <a:lumMod val="75000"/>
            </a:schemeClr>
          </a:solidFill>
        </p:spPr>
        <p:txBody>
          <a:bodyPr wrap="square" rtlCol="0">
            <a:spAutoFit/>
          </a:bodyPr>
          <a:lstStyle/>
          <a:p>
            <a:r>
              <a:rPr lang="en-US" sz="3000" dirty="0"/>
              <a:t>Matthew 10:20	Psalm 119:105	John 6:63</a:t>
            </a:r>
            <a:endParaRPr lang="en-US" sz="3000" dirty="0"/>
          </a:p>
        </p:txBody>
      </p:sp>
    </p:spTree>
    <p:extLst>
      <p:ext uri="{BB962C8B-B14F-4D97-AF65-F5344CB8AC3E}">
        <p14:creationId xmlns:p14="http://schemas.microsoft.com/office/powerpoint/2010/main" val="65235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Parallel Verses</a:t>
            </a:r>
            <a:endParaRPr lang="en-US" dirty="0"/>
          </a:p>
        </p:txBody>
      </p:sp>
      <p:sp>
        <p:nvSpPr>
          <p:cNvPr id="3" name="Content Placeholder 2"/>
          <p:cNvSpPr>
            <a:spLocks noGrp="1"/>
          </p:cNvSpPr>
          <p:nvPr>
            <p:ph idx="1"/>
          </p:nvPr>
        </p:nvSpPr>
        <p:spPr>
          <a:xfrm>
            <a:off x="457200" y="1295400"/>
            <a:ext cx="8229600" cy="2590801"/>
          </a:xfrm>
          <a:solidFill>
            <a:schemeClr val="tx2">
              <a:lumMod val="40000"/>
              <a:lumOff val="60000"/>
            </a:schemeClr>
          </a:solidFill>
        </p:spPr>
        <p:txBody>
          <a:bodyPr>
            <a:normAutofit lnSpcReduction="10000"/>
          </a:bodyPr>
          <a:lstStyle/>
          <a:p>
            <a:pPr marL="0" indent="0">
              <a:buNone/>
            </a:pPr>
            <a:r>
              <a:rPr lang="en-US" dirty="0" smtClean="0"/>
              <a:t>Ephesians </a:t>
            </a:r>
            <a:r>
              <a:rPr lang="en-US" dirty="0" smtClean="0"/>
              <a:t>5:18-19</a:t>
            </a:r>
          </a:p>
          <a:p>
            <a:pPr marL="0" indent="0">
              <a:buNone/>
            </a:pPr>
            <a:r>
              <a:rPr lang="en-US" dirty="0" smtClean="0"/>
              <a:t>…but </a:t>
            </a:r>
            <a:r>
              <a:rPr lang="en-US" dirty="0"/>
              <a:t>be filled with the Spirit, </a:t>
            </a:r>
            <a:r>
              <a:rPr lang="en-US" b="1" baseline="30000" dirty="0"/>
              <a:t>19 </a:t>
            </a:r>
            <a:r>
              <a:rPr lang="en-US" dirty="0"/>
              <a:t>speaking to one another in psalms and hymns and spiritual songs, singing and making melody in your heart to the Lord</a:t>
            </a:r>
            <a:endParaRPr lang="en-US" dirty="0"/>
          </a:p>
        </p:txBody>
      </p:sp>
      <p:sp>
        <p:nvSpPr>
          <p:cNvPr id="4" name="Content Placeholder 2"/>
          <p:cNvSpPr txBox="1">
            <a:spLocks/>
          </p:cNvSpPr>
          <p:nvPr/>
        </p:nvSpPr>
        <p:spPr>
          <a:xfrm>
            <a:off x="457200" y="3886200"/>
            <a:ext cx="8229600" cy="2514600"/>
          </a:xfrm>
          <a:prstGeom prst="rect">
            <a:avLst/>
          </a:prstGeom>
          <a:solidFill>
            <a:schemeClr val="bg1">
              <a:lumMod val="75000"/>
            </a:schemeClr>
          </a:solidFill>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t>Colossians </a:t>
            </a:r>
            <a:r>
              <a:rPr lang="en-US" dirty="0" smtClean="0"/>
              <a:t>3:16</a:t>
            </a:r>
          </a:p>
          <a:p>
            <a:pPr marL="0" indent="0">
              <a:buNone/>
            </a:pPr>
            <a:r>
              <a:rPr lang="en-US" dirty="0"/>
              <a:t>Let the word of Christ dwell in you richly in all wisdom, teaching and admonishing one another in psalms and hymns and spiritual songs, singing with grace in your hearts to the Lord.</a:t>
            </a:r>
            <a:endParaRPr lang="en-US" dirty="0"/>
          </a:p>
        </p:txBody>
      </p:sp>
      <p:cxnSp>
        <p:nvCxnSpPr>
          <p:cNvPr id="6" name="Straight Connector 5"/>
          <p:cNvCxnSpPr/>
          <p:nvPr/>
        </p:nvCxnSpPr>
        <p:spPr>
          <a:xfrm>
            <a:off x="3733800" y="2286000"/>
            <a:ext cx="1524000" cy="0"/>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19200" y="4876800"/>
            <a:ext cx="2895600" cy="0"/>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447800" y="1828800"/>
            <a:ext cx="1447800" cy="457200"/>
          </a:xfrm>
          <a:prstGeom prst="rect">
            <a:avLst/>
          </a:prstGeom>
          <a:noFill/>
          <a:ln w="349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191000" y="4419600"/>
            <a:ext cx="2057400" cy="457200"/>
          </a:xfrm>
          <a:prstGeom prst="rect">
            <a:avLst/>
          </a:prstGeom>
          <a:noFill/>
          <a:ln w="349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352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6:19</a:t>
            </a:r>
            <a:endParaRPr lang="en-US" dirty="0"/>
          </a:p>
        </p:txBody>
      </p:sp>
      <p:sp>
        <p:nvSpPr>
          <p:cNvPr id="3" name="Content Placeholder 2"/>
          <p:cNvSpPr>
            <a:spLocks noGrp="1"/>
          </p:cNvSpPr>
          <p:nvPr>
            <p:ph idx="1"/>
          </p:nvPr>
        </p:nvSpPr>
        <p:spPr/>
        <p:txBody>
          <a:bodyPr/>
          <a:lstStyle/>
          <a:p>
            <a:pPr marL="0" indent="0">
              <a:buNone/>
            </a:pPr>
            <a:r>
              <a:rPr lang="en-US" dirty="0"/>
              <a:t>Or do you not know that your body is the temple of the Holy Spirit </a:t>
            </a:r>
            <a:r>
              <a:rPr lang="en-US" i="1" dirty="0"/>
              <a:t>who is</a:t>
            </a:r>
            <a:r>
              <a:rPr lang="en-US" dirty="0"/>
              <a:t> in you, whom you have from God, and you are not your own?</a:t>
            </a:r>
            <a:endParaRPr lang="en-US" dirty="0"/>
          </a:p>
        </p:txBody>
      </p:sp>
    </p:spTree>
    <p:extLst>
      <p:ext uri="{BB962C8B-B14F-4D97-AF65-F5344CB8AC3E}">
        <p14:creationId xmlns:p14="http://schemas.microsoft.com/office/powerpoint/2010/main" val="19017599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a:solidFill>
            <a:schemeClr val="bg1">
              <a:lumMod val="75000"/>
            </a:schemeClr>
          </a:solidFill>
        </p:spPr>
        <p:txBody>
          <a:bodyPr/>
          <a:lstStyle/>
          <a:p>
            <a:pPr marL="0" indent="0">
              <a:buNone/>
            </a:pPr>
            <a:r>
              <a:rPr lang="en-US" b="1" i="1" dirty="0" smtClean="0"/>
              <a:t>Anytime the Holy Spirit influences a man </a:t>
            </a:r>
            <a:r>
              <a:rPr lang="en-US" dirty="0" smtClean="0"/>
              <a:t>He does so by the instrumentality of the written word.  He never works directly upon saint, or sinner, to convert or to sanctify, but always thru the instrument of the word.</a:t>
            </a:r>
          </a:p>
          <a:p>
            <a:pPr marL="0" indent="0">
              <a:buNone/>
            </a:pPr>
            <a:r>
              <a:rPr lang="en-US" dirty="0"/>
              <a:t>	</a:t>
            </a:r>
            <a:r>
              <a:rPr lang="en-US" dirty="0" smtClean="0"/>
              <a:t>				- George </a:t>
            </a:r>
            <a:r>
              <a:rPr lang="en-US" dirty="0" err="1" smtClean="0"/>
              <a:t>Battey</a:t>
            </a:r>
            <a:endParaRPr lang="en-US" dirty="0"/>
          </a:p>
        </p:txBody>
      </p:sp>
    </p:spTree>
    <p:extLst>
      <p:ext uri="{BB962C8B-B14F-4D97-AF65-F5344CB8AC3E}">
        <p14:creationId xmlns:p14="http://schemas.microsoft.com/office/powerpoint/2010/main" val="31500284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Alexander Campbell’s 11</a:t>
            </a:r>
            <a:r>
              <a:rPr lang="en-US" baseline="30000" dirty="0" smtClean="0"/>
              <a:t>th</a:t>
            </a:r>
            <a:r>
              <a:rPr lang="en-US" dirty="0" smtClean="0"/>
              <a:t> Argument</a:t>
            </a:r>
            <a:endParaRPr lang="en-US" dirty="0"/>
          </a:p>
        </p:txBody>
      </p:sp>
      <p:sp>
        <p:nvSpPr>
          <p:cNvPr id="3" name="Content Placeholder 2"/>
          <p:cNvSpPr>
            <a:spLocks noGrp="1"/>
          </p:cNvSpPr>
          <p:nvPr>
            <p:ph idx="1"/>
          </p:nvPr>
        </p:nvSpPr>
        <p:spPr>
          <a:xfrm>
            <a:off x="457200" y="1600201"/>
            <a:ext cx="8229600" cy="1371600"/>
          </a:xfrm>
        </p:spPr>
        <p:txBody>
          <a:bodyPr>
            <a:normAutofit/>
          </a:bodyPr>
          <a:lstStyle/>
          <a:p>
            <a:pPr marL="0" indent="0">
              <a:buNone/>
            </a:pPr>
            <a:r>
              <a:rPr lang="en-US" dirty="0" smtClean="0"/>
              <a:t>Resisting the Word of God is the same as resisting the Holy Spirit.</a:t>
            </a:r>
            <a:endParaRPr lang="en-US" dirty="0"/>
          </a:p>
        </p:txBody>
      </p:sp>
      <p:sp>
        <p:nvSpPr>
          <p:cNvPr id="4" name="TextBox 3"/>
          <p:cNvSpPr txBox="1"/>
          <p:nvPr/>
        </p:nvSpPr>
        <p:spPr>
          <a:xfrm>
            <a:off x="477982" y="2971800"/>
            <a:ext cx="8229600" cy="2400657"/>
          </a:xfrm>
          <a:prstGeom prst="rect">
            <a:avLst/>
          </a:prstGeom>
          <a:solidFill>
            <a:schemeClr val="bg1">
              <a:lumMod val="75000"/>
            </a:schemeClr>
          </a:solidFill>
        </p:spPr>
        <p:txBody>
          <a:bodyPr wrap="square" rtlCol="0">
            <a:spAutoFit/>
          </a:bodyPr>
          <a:lstStyle/>
          <a:p>
            <a:r>
              <a:rPr lang="en-US" sz="3000" dirty="0"/>
              <a:t>Acts 7:51-52</a:t>
            </a:r>
          </a:p>
          <a:p>
            <a:r>
              <a:rPr lang="en-US" sz="3000" dirty="0"/>
              <a:t>“</a:t>
            </a:r>
            <a:r>
              <a:rPr lang="en-US" sz="3000" i="1" dirty="0"/>
              <a:t>You</a:t>
            </a:r>
            <a:r>
              <a:rPr lang="en-US" sz="3000" dirty="0"/>
              <a:t> stiff-necked and uncircumcised in heart and ears! You always resist the Holy Spirit; as your fathers </a:t>
            </a:r>
            <a:r>
              <a:rPr lang="en-US" sz="3000" i="1" dirty="0"/>
              <a:t>did,</a:t>
            </a:r>
            <a:r>
              <a:rPr lang="en-US" sz="3000" dirty="0"/>
              <a:t> so </a:t>
            </a:r>
            <a:r>
              <a:rPr lang="en-US" sz="3000" i="1" dirty="0"/>
              <a:t>do</a:t>
            </a:r>
            <a:r>
              <a:rPr lang="en-US" sz="3000" dirty="0"/>
              <a:t> you. </a:t>
            </a:r>
            <a:r>
              <a:rPr lang="en-US" sz="3000" b="1" baseline="30000" dirty="0"/>
              <a:t>52 </a:t>
            </a:r>
            <a:r>
              <a:rPr lang="en-US" sz="3000" dirty="0"/>
              <a:t>Which of the prophets did your fathers not persecute?</a:t>
            </a:r>
          </a:p>
        </p:txBody>
      </p:sp>
      <p:cxnSp>
        <p:nvCxnSpPr>
          <p:cNvPr id="6" name="Straight Connector 5"/>
          <p:cNvCxnSpPr/>
          <p:nvPr/>
        </p:nvCxnSpPr>
        <p:spPr>
          <a:xfrm>
            <a:off x="4724400" y="4343400"/>
            <a:ext cx="16002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477000" y="4876800"/>
            <a:ext cx="13716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628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b="1" dirty="0">
                <a:solidFill>
                  <a:srgbClr val="C00000"/>
                </a:solidFill>
              </a:rPr>
              <a:t>4</a:t>
            </a:r>
            <a:r>
              <a:rPr lang="en-US" sz="3600" b="1" dirty="0" smtClean="0">
                <a:solidFill>
                  <a:srgbClr val="C00000"/>
                </a:solidFill>
              </a:rPr>
              <a:t>. </a:t>
            </a:r>
            <a:r>
              <a:rPr lang="en-US" sz="3600" b="1" dirty="0" smtClean="0">
                <a:solidFill>
                  <a:srgbClr val="C00000"/>
                </a:solidFill>
              </a:rPr>
              <a:t>Why is Balaam important in this study?</a:t>
            </a:r>
            <a:endParaRPr lang="en-US" sz="3600" b="1" dirty="0">
              <a:solidFill>
                <a:srgbClr val="C00000"/>
              </a:solidFill>
            </a:endParaRPr>
          </a:p>
        </p:txBody>
      </p:sp>
      <p:sp>
        <p:nvSpPr>
          <p:cNvPr id="3" name="Content Placeholder 2"/>
          <p:cNvSpPr>
            <a:spLocks noGrp="1"/>
          </p:cNvSpPr>
          <p:nvPr>
            <p:ph idx="1"/>
          </p:nvPr>
        </p:nvSpPr>
        <p:spPr>
          <a:xfrm>
            <a:off x="457200" y="3276600"/>
            <a:ext cx="8229600" cy="2438400"/>
          </a:xfrm>
          <a:solidFill>
            <a:schemeClr val="bg1">
              <a:lumMod val="75000"/>
            </a:schemeClr>
          </a:solidFill>
        </p:spPr>
        <p:txBody>
          <a:bodyPr/>
          <a:lstStyle/>
          <a:p>
            <a:pPr marL="0" indent="0">
              <a:buNone/>
            </a:pPr>
            <a:r>
              <a:rPr lang="en-US" dirty="0" smtClean="0"/>
              <a:t>Numbers </a:t>
            </a:r>
            <a:r>
              <a:rPr lang="en-US" dirty="0" smtClean="0"/>
              <a:t>23:26</a:t>
            </a:r>
          </a:p>
          <a:p>
            <a:pPr marL="0" indent="0">
              <a:buNone/>
            </a:pPr>
            <a:r>
              <a:rPr lang="en-US" dirty="0"/>
              <a:t>So Balaam answered and said to </a:t>
            </a:r>
            <a:r>
              <a:rPr lang="en-US" dirty="0" err="1"/>
              <a:t>Balak</a:t>
            </a:r>
            <a:r>
              <a:rPr lang="en-US" dirty="0"/>
              <a:t>, “Did I not tell you, saying, ‘All that the </a:t>
            </a:r>
            <a:r>
              <a:rPr lang="en-US" cap="small" dirty="0"/>
              <a:t>Lord</a:t>
            </a:r>
            <a:r>
              <a:rPr lang="en-US" dirty="0"/>
              <a:t> speaks, that I must do’?”</a:t>
            </a:r>
            <a:endParaRPr lang="en-US" dirty="0"/>
          </a:p>
        </p:txBody>
      </p:sp>
      <p:sp>
        <p:nvSpPr>
          <p:cNvPr id="4" name="TextBox 3"/>
          <p:cNvSpPr txBox="1"/>
          <p:nvPr/>
        </p:nvSpPr>
        <p:spPr>
          <a:xfrm>
            <a:off x="457200" y="1447800"/>
            <a:ext cx="8305800" cy="1477328"/>
          </a:xfrm>
          <a:prstGeom prst="rect">
            <a:avLst/>
          </a:prstGeom>
          <a:noFill/>
        </p:spPr>
        <p:txBody>
          <a:bodyPr wrap="square" rtlCol="0">
            <a:spAutoFit/>
          </a:bodyPr>
          <a:lstStyle/>
          <a:p>
            <a:r>
              <a:rPr lang="en-US" sz="3000" dirty="0" smtClean="0"/>
              <a:t>Balaam had been hired to speak evil of God, but was unable to!  The Spirit of God would not allow him that option!</a:t>
            </a:r>
            <a:endParaRPr lang="en-US" sz="3000" dirty="0"/>
          </a:p>
        </p:txBody>
      </p:sp>
    </p:spTree>
    <p:extLst>
      <p:ext uri="{BB962C8B-B14F-4D97-AF65-F5344CB8AC3E}">
        <p14:creationId xmlns:p14="http://schemas.microsoft.com/office/powerpoint/2010/main" val="260365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267200"/>
          </a:xfrm>
        </p:spPr>
        <p:txBody>
          <a:bodyPr/>
          <a:lstStyle/>
          <a:p>
            <a:pPr marL="0" indent="0">
              <a:buNone/>
            </a:pPr>
            <a:r>
              <a:rPr lang="en-US" dirty="0" smtClean="0"/>
              <a:t>The direct power of the Holy Spirit cannot be resisted by man!</a:t>
            </a:r>
          </a:p>
          <a:p>
            <a:pPr marL="0" indent="0">
              <a:buNone/>
            </a:pPr>
            <a:endParaRPr lang="en-US" dirty="0"/>
          </a:p>
          <a:p>
            <a:pPr marL="0" indent="0">
              <a:buNone/>
            </a:pPr>
            <a:r>
              <a:rPr lang="en-US" dirty="0" smtClean="0"/>
              <a:t>By contrast, the influence of the Spirit’s </a:t>
            </a:r>
            <a:r>
              <a:rPr lang="en-US" u="sng" dirty="0" smtClean="0"/>
              <a:t>word</a:t>
            </a:r>
            <a:r>
              <a:rPr lang="en-US" dirty="0" smtClean="0"/>
              <a:t> can be resisted and ignored.</a:t>
            </a:r>
          </a:p>
          <a:p>
            <a:r>
              <a:rPr lang="en-US" dirty="0" smtClean="0"/>
              <a:t>This is why some are not converted!</a:t>
            </a:r>
          </a:p>
          <a:p>
            <a:r>
              <a:rPr lang="en-US" dirty="0" smtClean="0"/>
              <a:t>This is why some Christians are not spiritual!</a:t>
            </a:r>
          </a:p>
          <a:p>
            <a:pPr marL="0" indent="0">
              <a:buNone/>
            </a:pPr>
            <a:endParaRPr lang="en-US" dirty="0"/>
          </a:p>
        </p:txBody>
      </p:sp>
    </p:spTree>
    <p:extLst>
      <p:ext uri="{BB962C8B-B14F-4D97-AF65-F5344CB8AC3E}">
        <p14:creationId xmlns:p14="http://schemas.microsoft.com/office/powerpoint/2010/main" val="3433585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3:16-17</a:t>
            </a:r>
            <a:endParaRPr lang="en-US" dirty="0"/>
          </a:p>
        </p:txBody>
      </p:sp>
      <p:sp>
        <p:nvSpPr>
          <p:cNvPr id="3" name="Content Placeholder 2"/>
          <p:cNvSpPr>
            <a:spLocks noGrp="1"/>
          </p:cNvSpPr>
          <p:nvPr>
            <p:ph idx="1"/>
          </p:nvPr>
        </p:nvSpPr>
        <p:spPr>
          <a:xfrm>
            <a:off x="457200" y="1600201"/>
            <a:ext cx="8229600" cy="2514600"/>
          </a:xfrm>
        </p:spPr>
        <p:txBody>
          <a:bodyPr>
            <a:normAutofit fontScale="92500"/>
          </a:bodyPr>
          <a:lstStyle/>
          <a:p>
            <a:pPr marL="0" indent="0">
              <a:buNone/>
            </a:pPr>
            <a:r>
              <a:rPr lang="en-US" dirty="0"/>
              <a:t>All Scripture </a:t>
            </a:r>
            <a:r>
              <a:rPr lang="en-US" i="1" dirty="0"/>
              <a:t>is</a:t>
            </a:r>
            <a:r>
              <a:rPr lang="en-US" dirty="0"/>
              <a:t> given by inspiration of God, and </a:t>
            </a:r>
            <a:r>
              <a:rPr lang="en-US" i="1" dirty="0"/>
              <a:t>is</a:t>
            </a:r>
            <a:r>
              <a:rPr lang="en-US" dirty="0"/>
              <a:t> profitable for doctrine, for reproof, for correction, for instruction in righteousness, </a:t>
            </a:r>
            <a:r>
              <a:rPr lang="en-US" b="1" baseline="30000" dirty="0"/>
              <a:t>17 </a:t>
            </a:r>
            <a:r>
              <a:rPr lang="en-US" dirty="0"/>
              <a:t>that the man of God may be complete, thoroughly equipped for every good work.</a:t>
            </a:r>
            <a:endParaRPr lang="en-US" dirty="0"/>
          </a:p>
        </p:txBody>
      </p:sp>
      <p:sp>
        <p:nvSpPr>
          <p:cNvPr id="4" name="TextBox 3"/>
          <p:cNvSpPr txBox="1"/>
          <p:nvPr/>
        </p:nvSpPr>
        <p:spPr>
          <a:xfrm>
            <a:off x="457200" y="4267200"/>
            <a:ext cx="8229600" cy="1015663"/>
          </a:xfrm>
          <a:prstGeom prst="rect">
            <a:avLst/>
          </a:prstGeom>
          <a:solidFill>
            <a:schemeClr val="bg1">
              <a:lumMod val="75000"/>
            </a:schemeClr>
          </a:solidFill>
        </p:spPr>
        <p:txBody>
          <a:bodyPr wrap="square" rtlCol="0">
            <a:spAutoFit/>
          </a:bodyPr>
          <a:lstStyle/>
          <a:p>
            <a:r>
              <a:rPr lang="en-US" sz="3000" dirty="0" smtClean="0"/>
              <a:t>This passage would be meaningless if the Spirit works directly and controls a person!</a:t>
            </a:r>
            <a:endParaRPr lang="en-US" sz="3000" dirty="0"/>
          </a:p>
        </p:txBody>
      </p:sp>
    </p:spTree>
    <p:extLst>
      <p:ext uri="{BB962C8B-B14F-4D97-AF65-F5344CB8AC3E}">
        <p14:creationId xmlns:p14="http://schemas.microsoft.com/office/powerpoint/2010/main" val="46104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The scribes had claimed that Jesus was casting out demons by the power of Satan!</a:t>
            </a:r>
            <a:endParaRPr lang="en-US" dirty="0"/>
          </a:p>
        </p:txBody>
      </p:sp>
      <p:sp>
        <p:nvSpPr>
          <p:cNvPr id="4" name="Title 1"/>
          <p:cNvSpPr txBox="1">
            <a:spLocks/>
          </p:cNvSpPr>
          <p:nvPr/>
        </p:nvSpPr>
        <p:spPr>
          <a:xfrm>
            <a:off x="609600" y="4270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C00000"/>
                </a:solidFill>
              </a:rPr>
              <a:t>5</a:t>
            </a:r>
            <a:r>
              <a:rPr lang="en-US" sz="3600" b="1" dirty="0" smtClean="0">
                <a:solidFill>
                  <a:srgbClr val="C00000"/>
                </a:solidFill>
              </a:rPr>
              <a:t>. </a:t>
            </a:r>
            <a:r>
              <a:rPr lang="en-US" sz="3600" b="1" dirty="0" smtClean="0">
                <a:solidFill>
                  <a:srgbClr val="C00000"/>
                </a:solidFill>
              </a:rPr>
              <a:t>What is the unpardonable sin?</a:t>
            </a:r>
            <a:endParaRPr lang="en-US" sz="3600" b="1" dirty="0">
              <a:solidFill>
                <a:srgbClr val="C00000"/>
              </a:solidFill>
            </a:endParaRPr>
          </a:p>
        </p:txBody>
      </p:sp>
    </p:spTree>
    <p:extLst>
      <p:ext uri="{BB962C8B-B14F-4D97-AF65-F5344CB8AC3E}">
        <p14:creationId xmlns:p14="http://schemas.microsoft.com/office/powerpoint/2010/main" val="20734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a:t>Mark 3:22, </a:t>
            </a:r>
            <a:r>
              <a:rPr lang="en-US" dirty="0" smtClean="0"/>
              <a:t>28-30</a:t>
            </a:r>
            <a:endParaRPr lang="en-US" dirty="0"/>
          </a:p>
        </p:txBody>
      </p:sp>
      <p:sp>
        <p:nvSpPr>
          <p:cNvPr id="3" name="Content Placeholder 2"/>
          <p:cNvSpPr>
            <a:spLocks noGrp="1"/>
          </p:cNvSpPr>
          <p:nvPr>
            <p:ph idx="1"/>
          </p:nvPr>
        </p:nvSpPr>
        <p:spPr>
          <a:xfrm>
            <a:off x="457200" y="1219200"/>
            <a:ext cx="8229600" cy="4876800"/>
          </a:xfrm>
        </p:spPr>
        <p:txBody>
          <a:bodyPr>
            <a:normAutofit lnSpcReduction="10000"/>
          </a:bodyPr>
          <a:lstStyle/>
          <a:p>
            <a:pPr marL="0" indent="0">
              <a:buNone/>
            </a:pPr>
            <a:r>
              <a:rPr lang="en-US" dirty="0"/>
              <a:t>And the scribes who came down from Jerusalem said, “He has Beelzebub,” and, “By the ruler of the demons He casts out demons</a:t>
            </a:r>
            <a:r>
              <a:rPr lang="en-US" dirty="0" smtClean="0"/>
              <a:t>.”</a:t>
            </a:r>
            <a:endParaRPr lang="en-US" dirty="0"/>
          </a:p>
          <a:p>
            <a:pPr marL="0" indent="0">
              <a:buNone/>
            </a:pPr>
            <a:endParaRPr lang="en-US" dirty="0" smtClean="0"/>
          </a:p>
          <a:p>
            <a:pPr marL="0" indent="0">
              <a:buNone/>
            </a:pPr>
            <a:r>
              <a:rPr lang="en-US" dirty="0" smtClean="0"/>
              <a:t>“Assuredly</a:t>
            </a:r>
            <a:r>
              <a:rPr lang="en-US" dirty="0"/>
              <a:t>, I say to you, all sins will be forgiven the sons of men, and whatever blasphemies they may utter; </a:t>
            </a:r>
            <a:r>
              <a:rPr lang="en-US" b="1" baseline="30000" dirty="0"/>
              <a:t>29 </a:t>
            </a:r>
            <a:r>
              <a:rPr lang="en-US" dirty="0"/>
              <a:t>but he who blasphemes against the Holy Spirit never has forgiveness, but is subject to eternal condemnation”—</a:t>
            </a:r>
            <a:r>
              <a:rPr lang="en-US" b="1" baseline="30000" dirty="0"/>
              <a:t>30 </a:t>
            </a:r>
            <a:r>
              <a:rPr lang="en-US" dirty="0"/>
              <a:t>because they said, “He has an unclean spirit.”</a:t>
            </a:r>
            <a:endParaRPr lang="en-US" dirty="0"/>
          </a:p>
        </p:txBody>
      </p:sp>
    </p:spTree>
    <p:extLst>
      <p:ext uri="{BB962C8B-B14F-4D97-AF65-F5344CB8AC3E}">
        <p14:creationId xmlns:p14="http://schemas.microsoft.com/office/powerpoint/2010/main" val="781030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The unpardonable sin</a:t>
            </a:r>
            <a:endParaRPr lang="en-US" b="1" dirty="0">
              <a:solidFill>
                <a:srgbClr val="C00000"/>
              </a:solidFill>
            </a:endParaRPr>
          </a:p>
        </p:txBody>
      </p:sp>
      <p:sp>
        <p:nvSpPr>
          <p:cNvPr id="3" name="Content Placeholder 2"/>
          <p:cNvSpPr>
            <a:spLocks noGrp="1"/>
          </p:cNvSpPr>
          <p:nvPr>
            <p:ph idx="1"/>
          </p:nvPr>
        </p:nvSpPr>
        <p:spPr/>
        <p:txBody>
          <a:bodyPr/>
          <a:lstStyle/>
          <a:p>
            <a:r>
              <a:rPr lang="en-US" dirty="0" smtClean="0"/>
              <a:t>The specific sin committed involved calling the Holy Spirit an unclean spirit.</a:t>
            </a:r>
          </a:p>
          <a:p>
            <a:r>
              <a:rPr lang="en-US" dirty="0" smtClean="0"/>
              <a:t>This is highly unlikely to happen today, and may not even be possible in this dispensation of time.</a:t>
            </a:r>
          </a:p>
          <a:p>
            <a:r>
              <a:rPr lang="en-US" dirty="0" smtClean="0"/>
              <a:t>Christians are more likely to commit other sins against the Spirit.</a:t>
            </a:r>
            <a:endParaRPr lang="en-US" dirty="0"/>
          </a:p>
        </p:txBody>
      </p:sp>
    </p:spTree>
    <p:extLst>
      <p:ext uri="{BB962C8B-B14F-4D97-AF65-F5344CB8AC3E}">
        <p14:creationId xmlns:p14="http://schemas.microsoft.com/office/powerpoint/2010/main" val="3378431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smtClean="0">
                <a:solidFill>
                  <a:srgbClr val="C00000"/>
                </a:solidFill>
              </a:rPr>
              <a:t>Other Sins against the Spirit</a:t>
            </a:r>
            <a:endParaRPr lang="en-US" sz="3400" b="1" dirty="0">
              <a:solidFill>
                <a:srgbClr val="C00000"/>
              </a:solidFill>
            </a:endParaRPr>
          </a:p>
        </p:txBody>
      </p:sp>
      <p:sp>
        <p:nvSpPr>
          <p:cNvPr id="3" name="Content Placeholder 2"/>
          <p:cNvSpPr>
            <a:spLocks noGrp="1"/>
          </p:cNvSpPr>
          <p:nvPr>
            <p:ph idx="1"/>
          </p:nvPr>
        </p:nvSpPr>
        <p:spPr/>
        <p:txBody>
          <a:bodyPr/>
          <a:lstStyle/>
          <a:p>
            <a:pPr marL="514350" indent="-514350">
              <a:buAutoNum type="arabicPeriod"/>
            </a:pPr>
            <a:r>
              <a:rPr lang="en-US" dirty="0" smtClean="0"/>
              <a:t>Profane the Spirit (Exodus 20:7)</a:t>
            </a:r>
          </a:p>
          <a:p>
            <a:pPr marL="514350" indent="-514350">
              <a:buAutoNum type="arabicPeriod"/>
            </a:pPr>
            <a:r>
              <a:rPr lang="en-US" dirty="0" smtClean="0"/>
              <a:t>Quench the Spirit (1 Thessalonians 5:19)</a:t>
            </a:r>
          </a:p>
          <a:p>
            <a:pPr marL="514350" indent="-514350">
              <a:buAutoNum type="arabicPeriod"/>
            </a:pPr>
            <a:r>
              <a:rPr lang="en-US" dirty="0" smtClean="0"/>
              <a:t>Lie to the Spirit (Acts 5:3)</a:t>
            </a:r>
          </a:p>
          <a:p>
            <a:pPr marL="514350" indent="-514350">
              <a:buAutoNum type="arabicPeriod"/>
            </a:pPr>
            <a:r>
              <a:rPr lang="en-US" dirty="0" smtClean="0"/>
              <a:t>Insulted the Spirit (Hebrews 10:29)</a:t>
            </a:r>
          </a:p>
          <a:p>
            <a:pPr marL="514350" indent="-514350">
              <a:buAutoNum type="arabicPeriod"/>
            </a:pPr>
            <a:r>
              <a:rPr lang="en-US" dirty="0" smtClean="0"/>
              <a:t>Resist the Spirit (Acts 7:51)</a:t>
            </a:r>
          </a:p>
          <a:p>
            <a:pPr marL="514350" indent="-514350">
              <a:buAutoNum type="arabicPeriod"/>
            </a:pPr>
            <a:r>
              <a:rPr lang="en-US" dirty="0" smtClean="0"/>
              <a:t>Defile the temple of man (1 Corinthians 3:16)</a:t>
            </a:r>
          </a:p>
          <a:p>
            <a:pPr marL="514350" indent="-514350">
              <a:buAutoNum type="arabicPeriod"/>
            </a:pPr>
            <a:r>
              <a:rPr lang="en-US" dirty="0" smtClean="0"/>
              <a:t>Grieve the Spirit (Ephesians 4:30)</a:t>
            </a:r>
            <a:endParaRPr lang="en-US" dirty="0"/>
          </a:p>
        </p:txBody>
      </p:sp>
    </p:spTree>
    <p:extLst>
      <p:ext uri="{BB962C8B-B14F-4D97-AF65-F5344CB8AC3E}">
        <p14:creationId xmlns:p14="http://schemas.microsoft.com/office/powerpoint/2010/main" val="61310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Answer</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a:t>How many names does the Holy Spirit have?</a:t>
            </a:r>
            <a:endParaRPr lang="en-US" dirty="0" smtClean="0"/>
          </a:p>
          <a:p>
            <a:pPr marL="514350" indent="-514350">
              <a:buAutoNum type="arabicPeriod"/>
            </a:pPr>
            <a:r>
              <a:rPr lang="en-US" dirty="0" smtClean="0"/>
              <a:t>What </a:t>
            </a:r>
            <a:r>
              <a:rPr lang="en-US" dirty="0" smtClean="0"/>
              <a:t>five things was the Spirit sent to do?</a:t>
            </a:r>
          </a:p>
          <a:p>
            <a:pPr marL="514350" indent="-514350">
              <a:buAutoNum type="arabicPeriod"/>
            </a:pPr>
            <a:r>
              <a:rPr lang="en-US" dirty="0" smtClean="0"/>
              <a:t>How does the Holy Spirit influence men?</a:t>
            </a:r>
          </a:p>
          <a:p>
            <a:pPr marL="514350" indent="-514350">
              <a:buAutoNum type="arabicPeriod"/>
            </a:pPr>
            <a:r>
              <a:rPr lang="en-US" dirty="0" smtClean="0"/>
              <a:t>Why is Balaam important in this study?</a:t>
            </a:r>
          </a:p>
          <a:p>
            <a:pPr marL="514350" indent="-514350">
              <a:buAutoNum type="arabicPeriod"/>
            </a:pPr>
            <a:r>
              <a:rPr lang="en-US" dirty="0" smtClean="0"/>
              <a:t>What is the unpardonable sin?</a:t>
            </a:r>
          </a:p>
          <a:p>
            <a:pPr marL="514350" indent="-514350">
              <a:buAutoNum type="arabicPeriod"/>
            </a:pPr>
            <a:endParaRPr lang="en-US" dirty="0"/>
          </a:p>
        </p:txBody>
      </p:sp>
    </p:spTree>
    <p:extLst>
      <p:ext uri="{BB962C8B-B14F-4D97-AF65-F5344CB8AC3E}">
        <p14:creationId xmlns:p14="http://schemas.microsoft.com/office/powerpoint/2010/main" val="2778353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Corinthians 6:16</a:t>
            </a:r>
            <a:endParaRPr lang="en-US" dirty="0"/>
          </a:p>
        </p:txBody>
      </p:sp>
      <p:sp>
        <p:nvSpPr>
          <p:cNvPr id="3" name="Content Placeholder 2"/>
          <p:cNvSpPr>
            <a:spLocks noGrp="1"/>
          </p:cNvSpPr>
          <p:nvPr>
            <p:ph idx="1"/>
          </p:nvPr>
        </p:nvSpPr>
        <p:spPr/>
        <p:txBody>
          <a:bodyPr/>
          <a:lstStyle/>
          <a:p>
            <a:pPr marL="0" indent="0">
              <a:buNone/>
            </a:pPr>
            <a:r>
              <a:rPr lang="en-US" dirty="0"/>
              <a:t>For </a:t>
            </a:r>
            <a:r>
              <a:rPr lang="en-US" dirty="0" smtClean="0"/>
              <a:t>you are </a:t>
            </a:r>
            <a:r>
              <a:rPr lang="en-US" dirty="0"/>
              <a:t>the temple of the living God. As God has said</a:t>
            </a:r>
            <a:r>
              <a:rPr lang="en-US" dirty="0" smtClean="0"/>
              <a:t>:</a:t>
            </a:r>
          </a:p>
          <a:p>
            <a:pPr marL="0" indent="0">
              <a:buNone/>
            </a:pPr>
            <a:endParaRPr lang="en-US" dirty="0"/>
          </a:p>
          <a:p>
            <a:pPr marL="0" indent="0">
              <a:buNone/>
            </a:pPr>
            <a:r>
              <a:rPr lang="en-US" dirty="0"/>
              <a:t>“I will dwell in them</a:t>
            </a:r>
            <a:br>
              <a:rPr lang="en-US" dirty="0"/>
            </a:br>
            <a:r>
              <a:rPr lang="en-US" dirty="0"/>
              <a:t>And walk among them.</a:t>
            </a:r>
            <a:br>
              <a:rPr lang="en-US" dirty="0"/>
            </a:br>
            <a:r>
              <a:rPr lang="en-US" dirty="0"/>
              <a:t>I will be their God,</a:t>
            </a:r>
            <a:br>
              <a:rPr lang="en-US" dirty="0"/>
            </a:br>
            <a:r>
              <a:rPr lang="en-US" dirty="0"/>
              <a:t>And they shall be My people.”</a:t>
            </a:r>
          </a:p>
          <a:p>
            <a:pPr marL="0" indent="0">
              <a:buNone/>
            </a:pPr>
            <a:endParaRPr lang="en-US" dirty="0"/>
          </a:p>
        </p:txBody>
      </p:sp>
    </p:spTree>
    <p:extLst>
      <p:ext uri="{BB962C8B-B14F-4D97-AF65-F5344CB8AC3E}">
        <p14:creationId xmlns:p14="http://schemas.microsoft.com/office/powerpoint/2010/main" val="29055766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buNone/>
            </a:pPr>
            <a:r>
              <a:rPr lang="en-US" dirty="0"/>
              <a:t>“The question is not </a:t>
            </a:r>
            <a:r>
              <a:rPr lang="en-US" b="1" u="sng" dirty="0"/>
              <a:t>IF</a:t>
            </a:r>
            <a:r>
              <a:rPr lang="en-US" dirty="0"/>
              <a:t> the Spirit is active, but </a:t>
            </a:r>
            <a:r>
              <a:rPr lang="en-US" b="1" u="sng" dirty="0"/>
              <a:t>HOW</a:t>
            </a:r>
            <a:r>
              <a:rPr lang="en-US" dirty="0"/>
              <a:t> does He accomplish His work?”</a:t>
            </a:r>
          </a:p>
          <a:p>
            <a:pPr marL="0" indent="0">
              <a:buNone/>
            </a:pPr>
            <a:endParaRPr lang="en-US" dirty="0" smtClean="0"/>
          </a:p>
          <a:p>
            <a:pPr marL="514350" indent="-514350">
              <a:buAutoNum type="arabicParenR"/>
            </a:pPr>
            <a:r>
              <a:rPr lang="en-US" dirty="0" smtClean="0"/>
              <a:t>Give attention to reading (1 Timothy 4:13)</a:t>
            </a:r>
          </a:p>
          <a:p>
            <a:pPr marL="514350" indent="-514350">
              <a:buAutoNum type="arabicParenR"/>
            </a:pPr>
            <a:r>
              <a:rPr lang="en-US" dirty="0" smtClean="0"/>
              <a:t>Do what the word instructs (James 1:22)</a:t>
            </a:r>
            <a:endParaRPr lang="en-US" dirty="0"/>
          </a:p>
        </p:txBody>
      </p:sp>
    </p:spTree>
    <p:extLst>
      <p:ext uri="{BB962C8B-B14F-4D97-AF65-F5344CB8AC3E}">
        <p14:creationId xmlns:p14="http://schemas.microsoft.com/office/powerpoint/2010/main" val="2503550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1:22-24</a:t>
            </a:r>
            <a:endParaRPr lang="en-US" dirty="0"/>
          </a:p>
        </p:txBody>
      </p:sp>
      <p:sp>
        <p:nvSpPr>
          <p:cNvPr id="3" name="Content Placeholder 2"/>
          <p:cNvSpPr>
            <a:spLocks noGrp="1"/>
          </p:cNvSpPr>
          <p:nvPr>
            <p:ph idx="1"/>
          </p:nvPr>
        </p:nvSpPr>
        <p:spPr/>
        <p:txBody>
          <a:bodyPr/>
          <a:lstStyle/>
          <a:p>
            <a:pPr marL="0" indent="0">
              <a:buNone/>
            </a:pPr>
            <a:r>
              <a:rPr lang="en-US" dirty="0"/>
              <a:t>But be doers of the word, and not hearers only, deceiving yourselves. </a:t>
            </a:r>
            <a:r>
              <a:rPr lang="en-US" b="1" baseline="30000" dirty="0"/>
              <a:t>23 </a:t>
            </a:r>
            <a:r>
              <a:rPr lang="en-US" dirty="0"/>
              <a:t>For if anyone is a hearer of the word and not a doer, he is like a man observing his natural face in a mirror; </a:t>
            </a:r>
            <a:r>
              <a:rPr lang="en-US" b="1" baseline="30000" dirty="0"/>
              <a:t>24 </a:t>
            </a:r>
            <a:r>
              <a:rPr lang="en-US" dirty="0"/>
              <a:t>for he observes himself, goes away, and immediately forgets what kind of man he was.</a:t>
            </a:r>
            <a:endParaRPr lang="en-US" dirty="0"/>
          </a:p>
        </p:txBody>
      </p:sp>
    </p:spTree>
    <p:extLst>
      <p:ext uri="{BB962C8B-B14F-4D97-AF65-F5344CB8AC3E}">
        <p14:creationId xmlns:p14="http://schemas.microsoft.com/office/powerpoint/2010/main" val="2912367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Much of this sermon is based upon a lesson by George </a:t>
            </a:r>
            <a:r>
              <a:rPr lang="en-US" dirty="0" err="1" smtClean="0"/>
              <a:t>Battey</a:t>
            </a:r>
            <a:r>
              <a:rPr lang="en-US" dirty="0" smtClean="0"/>
              <a:t> entitled “Holy Spirit 101”.  </a:t>
            </a:r>
          </a:p>
          <a:p>
            <a:pPr marL="0" indent="0">
              <a:buNone/>
            </a:pPr>
            <a:endParaRPr lang="en-US" dirty="0"/>
          </a:p>
          <a:p>
            <a:pPr marL="0" indent="0">
              <a:buNone/>
            </a:pPr>
            <a:r>
              <a:rPr lang="en-US" dirty="0" smtClean="0"/>
              <a:t>This resource, as well as many others, can be shared from my Google Drive account.</a:t>
            </a:r>
            <a:endParaRPr lang="en-US" dirty="0"/>
          </a:p>
        </p:txBody>
      </p:sp>
    </p:spTree>
    <p:extLst>
      <p:ext uri="{BB962C8B-B14F-4D97-AF65-F5344CB8AC3E}">
        <p14:creationId xmlns:p14="http://schemas.microsoft.com/office/powerpoint/2010/main" val="4009935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Answer</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a:t>How many names does the Holy Spirit have?</a:t>
            </a:r>
            <a:endParaRPr lang="en-US" dirty="0" smtClean="0"/>
          </a:p>
          <a:p>
            <a:pPr marL="514350" indent="-514350">
              <a:buAutoNum type="arabicPeriod"/>
            </a:pPr>
            <a:r>
              <a:rPr lang="en-US" dirty="0" smtClean="0"/>
              <a:t>What </a:t>
            </a:r>
            <a:r>
              <a:rPr lang="en-US" dirty="0" smtClean="0"/>
              <a:t>five things was the Spirit sent to do?</a:t>
            </a:r>
          </a:p>
          <a:p>
            <a:pPr marL="514350" indent="-514350">
              <a:buAutoNum type="arabicPeriod"/>
            </a:pPr>
            <a:r>
              <a:rPr lang="en-US" dirty="0" smtClean="0"/>
              <a:t>How does the Holy Spirit influence men?</a:t>
            </a:r>
          </a:p>
          <a:p>
            <a:pPr marL="514350" indent="-514350">
              <a:buAutoNum type="arabicPeriod"/>
            </a:pPr>
            <a:r>
              <a:rPr lang="en-US" dirty="0" smtClean="0"/>
              <a:t>Why is Balaam important in this study?</a:t>
            </a:r>
          </a:p>
          <a:p>
            <a:pPr marL="514350" indent="-514350">
              <a:buAutoNum type="arabicPeriod"/>
            </a:pPr>
            <a:r>
              <a:rPr lang="en-US" dirty="0" smtClean="0"/>
              <a:t>What is the unpardonable sin?</a:t>
            </a:r>
          </a:p>
          <a:p>
            <a:pPr marL="514350" indent="-514350">
              <a:buAutoNum type="arabicPeriod"/>
            </a:pPr>
            <a:endParaRPr lang="en-US" dirty="0"/>
          </a:p>
        </p:txBody>
      </p:sp>
    </p:spTree>
    <p:extLst>
      <p:ext uri="{BB962C8B-B14F-4D97-AF65-F5344CB8AC3E}">
        <p14:creationId xmlns:p14="http://schemas.microsoft.com/office/powerpoint/2010/main" val="4038177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NOTE</a:t>
            </a:r>
            <a:endParaRPr lang="en-US" dirty="0"/>
          </a:p>
        </p:txBody>
      </p:sp>
      <p:sp>
        <p:nvSpPr>
          <p:cNvPr id="3" name="Content Placeholder 2"/>
          <p:cNvSpPr>
            <a:spLocks noGrp="1"/>
          </p:cNvSpPr>
          <p:nvPr>
            <p:ph idx="1"/>
          </p:nvPr>
        </p:nvSpPr>
        <p:spPr>
          <a:xfrm>
            <a:off x="457200" y="1600201"/>
            <a:ext cx="8229600" cy="1676400"/>
          </a:xfrm>
        </p:spPr>
        <p:txBody>
          <a:bodyPr/>
          <a:lstStyle/>
          <a:p>
            <a:pPr marL="0" indent="0">
              <a:buNone/>
            </a:pPr>
            <a:r>
              <a:rPr lang="en-US" dirty="0" smtClean="0"/>
              <a:t>The Scriptures are clear that the Holy Spirit dwells within us today.  The question is, </a:t>
            </a:r>
            <a:r>
              <a:rPr lang="en-US" b="1" dirty="0" smtClean="0">
                <a:solidFill>
                  <a:srgbClr val="C00000"/>
                </a:solidFill>
              </a:rPr>
              <a:t>how</a:t>
            </a:r>
            <a:r>
              <a:rPr lang="en-US" dirty="0" smtClean="0"/>
              <a:t>?</a:t>
            </a:r>
            <a:endParaRPr lang="en-US" dirty="0"/>
          </a:p>
        </p:txBody>
      </p:sp>
    </p:spTree>
    <p:extLst>
      <p:ext uri="{BB962C8B-B14F-4D97-AF65-F5344CB8AC3E}">
        <p14:creationId xmlns:p14="http://schemas.microsoft.com/office/powerpoint/2010/main" val="3970927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7998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b="1" dirty="0">
                <a:solidFill>
                  <a:srgbClr val="C00000"/>
                </a:solidFill>
              </a:rPr>
              <a:t>1. How many names does the Holy Spirit have?</a:t>
            </a:r>
          </a:p>
        </p:txBody>
      </p:sp>
      <p:sp>
        <p:nvSpPr>
          <p:cNvPr id="3" name="Content Placeholder 2"/>
          <p:cNvSpPr>
            <a:spLocks noGrp="1"/>
          </p:cNvSpPr>
          <p:nvPr>
            <p:ph idx="1"/>
          </p:nvPr>
        </p:nvSpPr>
        <p:spPr>
          <a:xfrm>
            <a:off x="457200" y="2133600"/>
            <a:ext cx="8229600" cy="3276600"/>
          </a:xfrm>
        </p:spPr>
        <p:txBody>
          <a:bodyPr/>
          <a:lstStyle/>
          <a:p>
            <a:pPr marL="0" indent="0" algn="ctr">
              <a:buNone/>
            </a:pPr>
            <a:r>
              <a:rPr lang="en-US" dirty="0" smtClean="0"/>
              <a:t>	</a:t>
            </a:r>
            <a:r>
              <a:rPr lang="en-US" b="1" dirty="0" smtClean="0">
                <a:solidFill>
                  <a:srgbClr val="00B050"/>
                </a:solidFill>
              </a:rPr>
              <a:t>52 Different Names </a:t>
            </a:r>
          </a:p>
          <a:p>
            <a:endParaRPr lang="en-US" dirty="0"/>
          </a:p>
          <a:p>
            <a:r>
              <a:rPr lang="en-US" dirty="0" smtClean="0"/>
              <a:t>13 peculiar to the OT</a:t>
            </a:r>
          </a:p>
          <a:p>
            <a:r>
              <a:rPr lang="en-US" dirty="0" smtClean="0"/>
              <a:t>34 peculiar to the NT</a:t>
            </a:r>
          </a:p>
          <a:p>
            <a:r>
              <a:rPr lang="en-US" dirty="0" smtClean="0"/>
              <a:t>5 common to both testaments</a:t>
            </a:r>
            <a:endParaRPr lang="en-US" dirty="0"/>
          </a:p>
        </p:txBody>
      </p:sp>
    </p:spTree>
    <p:extLst>
      <p:ext uri="{BB962C8B-B14F-4D97-AF65-F5344CB8AC3E}">
        <p14:creationId xmlns:p14="http://schemas.microsoft.com/office/powerpoint/2010/main" val="309571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Common Names</a:t>
            </a:r>
            <a:endParaRPr lang="en-US" dirty="0"/>
          </a:p>
        </p:txBody>
      </p:sp>
      <p:sp>
        <p:nvSpPr>
          <p:cNvPr id="3" name="Content Placeholder 2"/>
          <p:cNvSpPr>
            <a:spLocks noGrp="1"/>
          </p:cNvSpPr>
          <p:nvPr>
            <p:ph idx="1"/>
          </p:nvPr>
        </p:nvSpPr>
        <p:spPr>
          <a:xfrm>
            <a:off x="457200" y="1905001"/>
            <a:ext cx="8229600" cy="3352799"/>
          </a:xfrm>
        </p:spPr>
        <p:txBody>
          <a:bodyPr numCol="2">
            <a:normAutofit lnSpcReduction="10000"/>
          </a:bodyPr>
          <a:lstStyle/>
          <a:p>
            <a:r>
              <a:rPr lang="en-US" sz="3100" dirty="0" smtClean="0"/>
              <a:t>Holy Spirit	</a:t>
            </a:r>
          </a:p>
          <a:p>
            <a:r>
              <a:rPr lang="en-US" sz="3100" dirty="0" smtClean="0"/>
              <a:t>Holy Ghost (KJV)</a:t>
            </a:r>
          </a:p>
          <a:p>
            <a:r>
              <a:rPr lang="en-US" sz="3100" dirty="0" smtClean="0"/>
              <a:t>Spirit of God</a:t>
            </a:r>
          </a:p>
          <a:p>
            <a:r>
              <a:rPr lang="en-US" sz="3100" dirty="0" smtClean="0"/>
              <a:t>Spirit of Christ</a:t>
            </a:r>
          </a:p>
          <a:p>
            <a:r>
              <a:rPr lang="en-US" sz="3100" dirty="0" smtClean="0"/>
              <a:t>Spirit of the Lord</a:t>
            </a:r>
          </a:p>
          <a:p>
            <a:endParaRPr lang="en-US" sz="3100" dirty="0"/>
          </a:p>
          <a:p>
            <a:r>
              <a:rPr lang="en-US" sz="3100" dirty="0" smtClean="0"/>
              <a:t>Spirit of Jesus</a:t>
            </a:r>
          </a:p>
          <a:p>
            <a:r>
              <a:rPr lang="en-US" sz="3100" dirty="0" smtClean="0"/>
              <a:t>Spirit of Truth</a:t>
            </a:r>
          </a:p>
          <a:p>
            <a:r>
              <a:rPr lang="en-US" sz="3100" dirty="0" smtClean="0"/>
              <a:t>The Comforter</a:t>
            </a:r>
          </a:p>
          <a:p>
            <a:r>
              <a:rPr lang="en-US" sz="3100" dirty="0" smtClean="0"/>
              <a:t>Spirit of Grace</a:t>
            </a:r>
          </a:p>
          <a:p>
            <a:r>
              <a:rPr lang="en-US" sz="3100" dirty="0" smtClean="0"/>
              <a:t>Spirit of Glory</a:t>
            </a:r>
            <a:endParaRPr lang="en-US" sz="3100" dirty="0"/>
          </a:p>
        </p:txBody>
      </p:sp>
    </p:spTree>
    <p:extLst>
      <p:ext uri="{BB962C8B-B14F-4D97-AF65-F5344CB8AC3E}">
        <p14:creationId xmlns:p14="http://schemas.microsoft.com/office/powerpoint/2010/main" val="2377848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742</TotalTime>
  <Words>1088</Words>
  <Application>Microsoft Office PowerPoint</Application>
  <PresentationFormat>On-screen Show (4:3)</PresentationFormat>
  <Paragraphs>139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A Study of the Holy Spirit </vt:lpstr>
      <vt:lpstr>1 Corinthians 6:19</vt:lpstr>
      <vt:lpstr>2 Corinthians 6:16</vt:lpstr>
      <vt:lpstr>PowerPoint Presentation</vt:lpstr>
      <vt:lpstr>Questions to Answer</vt:lpstr>
      <vt:lpstr>IMPORTANT NOTE</vt:lpstr>
      <vt:lpstr>PowerPoint Presentation</vt:lpstr>
      <vt:lpstr>1. How many names does the Holy Spirit have?</vt:lpstr>
      <vt:lpstr>Most Common Names</vt:lpstr>
      <vt:lpstr>2. What five things was the Spirit sent to do?</vt:lpstr>
      <vt:lpstr>2. What five things was the Spirit sent to do?</vt:lpstr>
      <vt:lpstr>2. What five things was the Spirit sent to do?</vt:lpstr>
      <vt:lpstr>2. What five things was the Spirit sent to do?</vt:lpstr>
      <vt:lpstr>2. What five things was the Spirit sent to do?</vt:lpstr>
      <vt:lpstr>2. What five things was the Spirit sent to do?</vt:lpstr>
      <vt:lpstr>3.  How does the Holy Spirit influence men?</vt:lpstr>
      <vt:lpstr>Ephesians 6:17</vt:lpstr>
      <vt:lpstr>INDIRECT – Thru the Word of God</vt:lpstr>
      <vt:lpstr>Parallel Verses</vt:lpstr>
      <vt:lpstr>PowerPoint Presentation</vt:lpstr>
      <vt:lpstr>Alexander Campbell’s 11th Argument</vt:lpstr>
      <vt:lpstr>4. Why is Balaam important in this study?</vt:lpstr>
      <vt:lpstr>PowerPoint Presentation</vt:lpstr>
      <vt:lpstr>2 Timothy 3:16-17</vt:lpstr>
      <vt:lpstr>PowerPoint Presentation</vt:lpstr>
      <vt:lpstr>Mark 3:22, 28-30</vt:lpstr>
      <vt:lpstr>The unpardonable sin</vt:lpstr>
      <vt:lpstr>Other Sins against the Spirit</vt:lpstr>
      <vt:lpstr>Questions to Answer</vt:lpstr>
      <vt:lpstr>Conclusion</vt:lpstr>
      <vt:lpstr>James 1:22-24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Passover</dc:title>
  <dc:creator>Bryan Morrison</dc:creator>
  <cp:lastModifiedBy>Bryan Morrison</cp:lastModifiedBy>
  <cp:revision>110</cp:revision>
  <cp:lastPrinted>2015-05-31T14:13:45Z</cp:lastPrinted>
  <dcterms:created xsi:type="dcterms:W3CDTF">2013-01-06T04:51:22Z</dcterms:created>
  <dcterms:modified xsi:type="dcterms:W3CDTF">2015-08-29T14:46:06Z</dcterms:modified>
</cp:coreProperties>
</file>