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handoutMasterIdLst>
    <p:handoutMasterId r:id="rId36"/>
  </p:handoutMasterIdLst>
  <p:sldIdLst>
    <p:sldId id="288" r:id="rId2"/>
    <p:sldId id="286" r:id="rId3"/>
    <p:sldId id="310" r:id="rId4"/>
    <p:sldId id="311" r:id="rId5"/>
    <p:sldId id="292" r:id="rId6"/>
    <p:sldId id="295" r:id="rId7"/>
    <p:sldId id="293" r:id="rId8"/>
    <p:sldId id="298" r:id="rId9"/>
    <p:sldId id="299" r:id="rId10"/>
    <p:sldId id="300" r:id="rId11"/>
    <p:sldId id="317" r:id="rId12"/>
    <p:sldId id="306" r:id="rId13"/>
    <p:sldId id="294" r:id="rId14"/>
    <p:sldId id="301" r:id="rId15"/>
    <p:sldId id="302" r:id="rId16"/>
    <p:sldId id="303" r:id="rId17"/>
    <p:sldId id="330" r:id="rId18"/>
    <p:sldId id="314" r:id="rId19"/>
    <p:sldId id="315" r:id="rId20"/>
    <p:sldId id="316" r:id="rId21"/>
    <p:sldId id="307" r:id="rId22"/>
    <p:sldId id="308" r:id="rId23"/>
    <p:sldId id="325" r:id="rId24"/>
    <p:sldId id="326" r:id="rId25"/>
    <p:sldId id="328" r:id="rId26"/>
    <p:sldId id="318" r:id="rId27"/>
    <p:sldId id="309" r:id="rId28"/>
    <p:sldId id="329" r:id="rId29"/>
    <p:sldId id="320" r:id="rId30"/>
    <p:sldId id="321" r:id="rId31"/>
    <p:sldId id="323" r:id="rId32"/>
    <p:sldId id="322" r:id="rId33"/>
    <p:sldId id="331" r:id="rId3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00A3-F593-4FFA-9C14-3D0F3BB4172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12F0-9412-40A8-B450-CC05218B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07B3-B9EA-4D47-9C41-38A25BD73E2D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4C6E-FBEC-440D-95E0-F6EA56AA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A3768-E5FA-4588-BCB7-2289BDA6C314}" type="datetimeFigureOut">
              <a:rPr lang="en-US" smtClean="0"/>
              <a:t>6/20/2020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ang/lexicon/lexicon.cfm?Strongs=G1492" TargetMode="External"/><Relationship Id="rId2" Type="http://schemas.openxmlformats.org/officeDocument/2006/relationships/hyperlink" Target="https://www.blueletterbible.org/lang/lexicon/lexicon.cfm?Strongs=G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ang/lexicon/lexicon.cfm?Strongs=H2011" TargetMode="External"/><Relationship Id="rId2" Type="http://schemas.openxmlformats.org/officeDocument/2006/relationships/hyperlink" Target="https://www.blueletterbible.org/lang/lexicon/lexicon.cfm?Strongs=H151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lang/lexicon/lexicon.cfm?Strongs=H759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om &amp; Jerry | &quot;Heavenly Puss (1948)&quot; | Season 4 - Episode 4 (Pa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 descr="Cinema 4: Cel Bloc: Countdown to Halloween: Heavenly Puss (1949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Proverbs 27:20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71600"/>
          </a:xfrm>
        </p:spPr>
        <p:txBody>
          <a:bodyPr/>
          <a:lstStyle/>
          <a:p>
            <a:pPr marL="114300" indent="0">
              <a:buNone/>
            </a:pPr>
            <a:r>
              <a:rPr lang="en-US" sz="3000" b="1" u="sng" dirty="0" smtClean="0"/>
              <a:t>Hell</a:t>
            </a:r>
            <a:r>
              <a:rPr lang="en-US" sz="3000" baseline="30000" dirty="0" smtClean="0"/>
              <a:t> </a:t>
            </a:r>
            <a:r>
              <a:rPr lang="en-US" sz="3000" dirty="0" smtClean="0"/>
              <a:t>and</a:t>
            </a:r>
            <a:r>
              <a:rPr lang="en-US" sz="3000" dirty="0"/>
              <a:t> </a:t>
            </a:r>
            <a:r>
              <a:rPr lang="en-US" sz="3000" dirty="0" smtClean="0"/>
              <a:t>Destruction </a:t>
            </a:r>
            <a:r>
              <a:rPr lang="en-US" sz="3000" dirty="0"/>
              <a:t>are never full;</a:t>
            </a:r>
            <a:br>
              <a:rPr lang="en-US" sz="3000" dirty="0"/>
            </a:br>
            <a:r>
              <a:rPr lang="en-US" sz="3000" dirty="0"/>
              <a:t>So the eyes of man are never satisfied</a:t>
            </a:r>
            <a:r>
              <a:rPr lang="en-US" sz="3000" dirty="0" smtClean="0"/>
              <a:t>. (NKJV)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58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1143000"/>
          </a:xfrm>
        </p:spPr>
        <p:txBody>
          <a:bodyPr/>
          <a:lstStyle/>
          <a:p>
            <a:r>
              <a:rPr lang="en-US" sz="4400" b="1" dirty="0" smtClean="0"/>
              <a:t>Scriptures:  Hebrew vs. Septuagint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600" b="1" dirty="0" smtClean="0"/>
              <a:t>(Isaiah 29:13)  </a:t>
            </a:r>
            <a:endParaRPr lang="en-US" sz="2600" dirty="0"/>
          </a:p>
          <a:p>
            <a:pPr marL="114300" indent="0">
              <a:buNone/>
            </a:pPr>
            <a:r>
              <a:rPr lang="en-US" sz="2800" dirty="0"/>
              <a:t>“Inasmuch as these people draw near with their </a:t>
            </a:r>
            <a:r>
              <a:rPr lang="en-US" sz="2800" dirty="0" smtClean="0"/>
              <a:t>mouths  And </a:t>
            </a:r>
            <a:r>
              <a:rPr lang="en-US" sz="2800" dirty="0"/>
              <a:t>honor Me with their lips,</a:t>
            </a:r>
            <a:br>
              <a:rPr lang="en-US" sz="2800" dirty="0"/>
            </a:br>
            <a:r>
              <a:rPr lang="en-US" sz="2800" dirty="0"/>
              <a:t>But have removed their hearts far from Me,</a:t>
            </a:r>
            <a:br>
              <a:rPr lang="en-US" sz="2800" dirty="0"/>
            </a:br>
            <a:r>
              <a:rPr lang="en-US" sz="2800" dirty="0"/>
              <a:t>And their fear toward Me is taught by the commandment of men</a:t>
            </a:r>
            <a:r>
              <a:rPr lang="en-US" sz="2800" dirty="0" smtClean="0"/>
              <a:t>,</a:t>
            </a:r>
          </a:p>
          <a:p>
            <a:pPr marL="114300" indent="0">
              <a:buNone/>
            </a:pPr>
            <a:r>
              <a:rPr lang="en-US" sz="2600" b="1" dirty="0" smtClean="0"/>
              <a:t>(Mark 7:6-8)</a:t>
            </a:r>
          </a:p>
          <a:p>
            <a:pPr marL="11430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Well did Isaiah prophesy of you hypocrites, as it is written</a:t>
            </a:r>
            <a:r>
              <a:rPr lang="en-US" sz="2800" dirty="0" smtClean="0"/>
              <a:t>:   ‘</a:t>
            </a:r>
            <a:r>
              <a:rPr lang="en-US" sz="2800" dirty="0"/>
              <a:t>This people honors Me with </a:t>
            </a:r>
            <a:r>
              <a:rPr lang="en-US" sz="2800" i="1" dirty="0"/>
              <a:t>their</a:t>
            </a:r>
            <a:r>
              <a:rPr lang="en-US" sz="2800" dirty="0"/>
              <a:t> lips,</a:t>
            </a:r>
            <a:br>
              <a:rPr lang="en-US" sz="2800" dirty="0"/>
            </a:br>
            <a:r>
              <a:rPr lang="en-US" sz="2800" dirty="0"/>
              <a:t>But their heart is far from </a:t>
            </a:r>
            <a:r>
              <a:rPr lang="en-US" sz="2800" dirty="0" smtClean="0"/>
              <a:t>Me.  </a:t>
            </a:r>
            <a:r>
              <a:rPr lang="en-US" sz="2800" b="1" baseline="30000" dirty="0" smtClean="0"/>
              <a:t>7</a:t>
            </a:r>
            <a:r>
              <a:rPr lang="en-US" sz="2800" b="1" baseline="30000" dirty="0"/>
              <a:t> </a:t>
            </a:r>
            <a:r>
              <a:rPr lang="en-US" sz="2800" dirty="0"/>
              <a:t>And in vain they worship </a:t>
            </a:r>
            <a:r>
              <a:rPr lang="en-US" sz="2800" dirty="0" smtClean="0"/>
              <a:t>Me,  Teaching</a:t>
            </a:r>
            <a:r>
              <a:rPr lang="en-US" sz="2800" dirty="0"/>
              <a:t> </a:t>
            </a:r>
            <a:r>
              <a:rPr lang="en-US" sz="2800" i="1" dirty="0"/>
              <a:t>as</a:t>
            </a:r>
            <a:r>
              <a:rPr lang="en-US" sz="2800" dirty="0"/>
              <a:t> doctrines the commandments of men.’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Sheol</a:t>
            </a:r>
            <a:r>
              <a:rPr lang="en-US" b="1" dirty="0" smtClean="0"/>
              <a:t> in the Septuagint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The translators of the Septuagint were met with the word </a:t>
            </a:r>
            <a:r>
              <a:rPr lang="en-US" sz="3000" i="1" dirty="0" err="1" smtClean="0"/>
              <a:t>Sheol</a:t>
            </a:r>
            <a:r>
              <a:rPr lang="en-US" sz="3000" dirty="0" smtClean="0"/>
              <a:t> 65 times, and in </a:t>
            </a:r>
            <a:r>
              <a:rPr lang="en-US" sz="5000" b="1" dirty="0" smtClean="0">
                <a:solidFill>
                  <a:srgbClr val="FF0000"/>
                </a:solidFill>
              </a:rPr>
              <a:t>61</a:t>
            </a:r>
            <a:r>
              <a:rPr lang="en-US" sz="3000" dirty="0" smtClean="0"/>
              <a:t> cases it is translated as </a:t>
            </a:r>
            <a:r>
              <a:rPr lang="en-US" sz="3000" i="1" dirty="0" smtClean="0"/>
              <a:t>Hades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It is safe to say that the Greek word “Hades” is the equivalent of the Hebrew word “</a:t>
            </a:r>
            <a:r>
              <a:rPr lang="en-US" sz="3000" dirty="0" err="1" smtClean="0"/>
              <a:t>Sheol</a:t>
            </a:r>
            <a:r>
              <a:rPr lang="en-US" sz="3000" dirty="0" smtClean="0"/>
              <a:t>”.</a:t>
            </a:r>
          </a:p>
          <a:p>
            <a:endParaRPr lang="en-US" sz="3000" dirty="0" smtClean="0"/>
          </a:p>
          <a:p>
            <a:pPr marL="114300" indent="0">
              <a:buNone/>
            </a:pPr>
            <a:r>
              <a:rPr lang="en-US" sz="3000" dirty="0" smtClean="0"/>
              <a:t>Definition:  Unseen world of the departed </a:t>
            </a:r>
            <a:r>
              <a:rPr lang="en-US" sz="3000" dirty="0"/>
              <a:t>s</a:t>
            </a:r>
            <a:r>
              <a:rPr lang="en-US" sz="3000" dirty="0" smtClean="0"/>
              <a:t>pirits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60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Greek - </a:t>
            </a:r>
            <a:r>
              <a:rPr lang="en-US" b="1" i="1" dirty="0" smtClean="0"/>
              <a:t>Hades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dirty="0" smtClean="0"/>
              <a:t>Strong’s G86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†</a:t>
            </a:r>
            <a:r>
              <a:rPr lang="en-US" sz="2800" b="1" dirty="0" err="1"/>
              <a:t>ᾅδης</a:t>
            </a:r>
            <a:r>
              <a:rPr lang="en-US" sz="2800" dirty="0"/>
              <a:t> </a:t>
            </a:r>
            <a:r>
              <a:rPr lang="en-US" sz="2800" b="1" dirty="0" err="1"/>
              <a:t>háidēs</a:t>
            </a:r>
            <a:r>
              <a:rPr lang="en-US" sz="2800" b="1" dirty="0"/>
              <a:t>,</a:t>
            </a:r>
            <a:r>
              <a:rPr lang="en-US" sz="2800" dirty="0"/>
              <a:t> hah'-dace; from </a:t>
            </a:r>
            <a:r>
              <a:rPr lang="en-US" sz="2800" dirty="0">
                <a:hlinkClick r:id="rId2" tooltip="Strong's G1"/>
              </a:rPr>
              <a:t>G1</a:t>
            </a:r>
            <a:r>
              <a:rPr lang="en-US" sz="2800" dirty="0"/>
              <a:t> (as negative particle) and </a:t>
            </a:r>
            <a:r>
              <a:rPr lang="en-US" sz="2800" dirty="0">
                <a:hlinkClick r:id="rId3" tooltip="Strong's G1492"/>
              </a:rPr>
              <a:t>G1492</a:t>
            </a:r>
            <a:r>
              <a:rPr lang="en-US" sz="2800" dirty="0"/>
              <a:t>; properly, </a:t>
            </a:r>
            <a:r>
              <a:rPr lang="en-US" sz="2800" b="1" u="sng" dirty="0"/>
              <a:t>unseen</a:t>
            </a:r>
            <a:r>
              <a:rPr lang="en-US" sz="2800" dirty="0"/>
              <a:t>, i.e. "Hades" or the </a:t>
            </a:r>
            <a:r>
              <a:rPr lang="en-US" sz="2800" b="1" u="sng" dirty="0"/>
              <a:t>place (state) of departed souls:—grave, hell.</a:t>
            </a:r>
          </a:p>
        </p:txBody>
      </p:sp>
    </p:spTree>
    <p:extLst>
      <p:ext uri="{BB962C8B-B14F-4D97-AF65-F5344CB8AC3E}">
        <p14:creationId xmlns:p14="http://schemas.microsoft.com/office/powerpoint/2010/main" val="9297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11:23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thou, Capernaum, which art exalted unto heaven, shalt be brought down to </a:t>
            </a:r>
            <a:r>
              <a:rPr lang="en-US" sz="3200" b="1" u="sng" dirty="0"/>
              <a:t>hell</a:t>
            </a:r>
            <a:r>
              <a:rPr lang="en-US" sz="3200" dirty="0" smtClean="0"/>
              <a:t>: (KJV)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000" dirty="0" smtClean="0"/>
              <a:t>And </a:t>
            </a:r>
            <a:r>
              <a:rPr lang="en-US" sz="3000" dirty="0"/>
              <a:t>you, Capernaum, </a:t>
            </a:r>
            <a:r>
              <a:rPr lang="en-US" sz="3000" dirty="0" smtClean="0"/>
              <a:t>who</a:t>
            </a:r>
            <a:r>
              <a:rPr lang="en-US" sz="3000" baseline="30000" dirty="0"/>
              <a:t> </a:t>
            </a:r>
            <a:r>
              <a:rPr lang="en-US" sz="3000" dirty="0" smtClean="0"/>
              <a:t>are </a:t>
            </a:r>
            <a:r>
              <a:rPr lang="en-US" sz="3000" dirty="0"/>
              <a:t>exalted to heaven, will be brought down to </a:t>
            </a:r>
            <a:r>
              <a:rPr lang="en-US" sz="3000" b="1" u="sng" dirty="0" smtClean="0"/>
              <a:t>Hades</a:t>
            </a:r>
            <a:r>
              <a:rPr lang="en-US" sz="3000" dirty="0" smtClean="0"/>
              <a:t> (NKJV)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33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16:18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I say also unto thee, That thou art Peter, and upon this rock I will build my church; and the gates of </a:t>
            </a:r>
            <a:r>
              <a:rPr lang="en-US" sz="3200" b="1" u="sng" dirty="0"/>
              <a:t>hell</a:t>
            </a:r>
            <a:r>
              <a:rPr lang="en-US" sz="3200" dirty="0"/>
              <a:t> shall not prevail against it</a:t>
            </a:r>
            <a:r>
              <a:rPr lang="en-US" sz="3200" dirty="0" smtClean="0"/>
              <a:t>.  (KJV)</a:t>
            </a:r>
            <a:endParaRPr lang="en-US" sz="3000" dirty="0" smtClean="0"/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And </a:t>
            </a:r>
            <a:r>
              <a:rPr lang="en-US" sz="3000" dirty="0"/>
              <a:t>I also say to you that you are Peter, and on this rock I will build My church, and the gates of </a:t>
            </a:r>
            <a:r>
              <a:rPr lang="en-US" sz="3000" b="1" u="sng" dirty="0"/>
              <a:t>Hades</a:t>
            </a:r>
            <a:r>
              <a:rPr lang="en-US" sz="3000" dirty="0"/>
              <a:t> shall not </a:t>
            </a:r>
            <a:r>
              <a:rPr lang="en-US" sz="3000" dirty="0" smtClean="0"/>
              <a:t>prevail </a:t>
            </a:r>
            <a:r>
              <a:rPr lang="en-US" sz="3000" dirty="0"/>
              <a:t>against it. </a:t>
            </a:r>
            <a:r>
              <a:rPr lang="en-US" sz="3000" dirty="0" smtClean="0"/>
              <a:t> (NKJV)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500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2:31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He </a:t>
            </a:r>
            <a:r>
              <a:rPr lang="en-US" sz="3200" dirty="0"/>
              <a:t>seeing this before </a:t>
            </a:r>
            <a:r>
              <a:rPr lang="en-US" sz="3200" dirty="0" err="1"/>
              <a:t>spake</a:t>
            </a:r>
            <a:r>
              <a:rPr lang="en-US" sz="3200" dirty="0"/>
              <a:t> of the resurrection of Christ, that his soul was not left in </a:t>
            </a:r>
            <a:r>
              <a:rPr lang="en-US" sz="3200" b="1" u="sng" dirty="0"/>
              <a:t>hell,</a:t>
            </a:r>
            <a:r>
              <a:rPr lang="en-US" sz="3200" dirty="0"/>
              <a:t> neither his flesh did see corruption</a:t>
            </a:r>
            <a:r>
              <a:rPr lang="en-US" sz="3200" dirty="0" smtClean="0"/>
              <a:t>. (KJV)</a:t>
            </a:r>
            <a:endParaRPr lang="en-US" sz="3000" dirty="0"/>
          </a:p>
          <a:p>
            <a:pPr marL="114300" indent="0">
              <a:buNone/>
            </a:pPr>
            <a:endParaRPr lang="en-US" sz="3000" dirty="0" smtClean="0"/>
          </a:p>
          <a:p>
            <a:pPr marL="114300" indent="0">
              <a:buNone/>
            </a:pPr>
            <a:r>
              <a:rPr lang="en-US" sz="3000" dirty="0" smtClean="0"/>
              <a:t>…he</a:t>
            </a:r>
            <a:r>
              <a:rPr lang="en-US" sz="3000" dirty="0"/>
              <a:t>, foreseeing this, spoke concerning the resurrection of the Christ, that His soul was not left in </a:t>
            </a:r>
            <a:r>
              <a:rPr lang="en-US" sz="3000" b="1" u="sng" dirty="0"/>
              <a:t>Hades</a:t>
            </a:r>
            <a:r>
              <a:rPr lang="en-US" sz="3000" dirty="0"/>
              <a:t>, nor did His flesh see corruption</a:t>
            </a:r>
            <a:r>
              <a:rPr lang="en-US" sz="3000" dirty="0" smtClean="0"/>
              <a:t>. (NKJV)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57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r>
              <a:rPr lang="en-US" b="1" dirty="0" smtClean="0"/>
              <a:t>Not a Place of Eternal Punishment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495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Notice that the original words referred to an intermediate place for the soul after death.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The more common idea of hell is identified by Jesus using another word – </a:t>
            </a:r>
            <a:r>
              <a:rPr lang="en-US" sz="3000" dirty="0" err="1" smtClean="0"/>
              <a:t>Gehenna</a:t>
            </a:r>
            <a:r>
              <a:rPr lang="en-US" sz="3000" dirty="0" smtClean="0"/>
              <a:t>.  We will discuss that momentarily.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716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Lost in Translation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There is no English (or German) word that conveys the meaning of the original Hebrew/Greek words of </a:t>
            </a:r>
            <a:r>
              <a:rPr lang="en-US" sz="2800" i="1" dirty="0" err="1" smtClean="0"/>
              <a:t>Sheol</a:t>
            </a:r>
            <a:r>
              <a:rPr lang="en-US" sz="2800" i="1" dirty="0" smtClean="0"/>
              <a:t> </a:t>
            </a:r>
            <a:r>
              <a:rPr lang="en-US" sz="2800" dirty="0" smtClean="0"/>
              <a:t>or </a:t>
            </a:r>
            <a:r>
              <a:rPr lang="en-US" sz="2800" i="1" dirty="0" smtClean="0"/>
              <a:t>Hades</a:t>
            </a:r>
            <a:r>
              <a:rPr lang="en-US" sz="2800" dirty="0" smtClean="0"/>
              <a:t> – an unseen, intermediate conscious state of the dead.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The original meaning of the Greek word is shown through the writings of a Greek poet named Homer.</a:t>
            </a:r>
            <a:endParaRPr lang="en-US" sz="2800" dirty="0"/>
          </a:p>
        </p:txBody>
      </p:sp>
      <p:pic>
        <p:nvPicPr>
          <p:cNvPr id="4" name="Picture 11" descr="Homer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61559"/>
            <a:ext cx="1524000" cy="192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8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/>
          <a:lstStyle/>
          <a:p>
            <a:r>
              <a:rPr lang="en-US" sz="4500" b="1" dirty="0" smtClean="0"/>
              <a:t>Words of Homer  (Circa 750 BC)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I slept on Circe’s roof, and forgot to climb down by the long ladder, fell head over heels off the roof, broke my neck , and my soul came down to </a:t>
            </a:r>
            <a:r>
              <a:rPr lang="en-US" sz="3000" b="1" u="sng" dirty="0" smtClean="0"/>
              <a:t>Hades</a:t>
            </a:r>
            <a:r>
              <a:rPr lang="en-US" sz="3000" dirty="0" smtClean="0"/>
              <a:t>. </a:t>
            </a:r>
            <a:r>
              <a:rPr lang="en-US" sz="3000" dirty="0"/>
              <a:t> </a:t>
            </a:r>
            <a:r>
              <a:rPr lang="en-US" sz="3000" dirty="0" smtClean="0"/>
              <a:t>(Odyssey)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421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543800" cy="1836004"/>
          </a:xfrm>
        </p:spPr>
        <p:txBody>
          <a:bodyPr/>
          <a:lstStyle/>
          <a:p>
            <a:pPr algn="ctr"/>
            <a:r>
              <a:rPr lang="en-US" sz="5500" smtClean="0">
                <a:solidFill>
                  <a:schemeClr val="tx1"/>
                </a:solidFill>
              </a:rPr>
              <a:t>After </a:t>
            </a:r>
            <a:r>
              <a:rPr lang="en-US" sz="5500" smtClean="0">
                <a:solidFill>
                  <a:schemeClr val="tx1"/>
                </a:solidFill>
              </a:rPr>
              <a:t>Death, </a:t>
            </a:r>
            <a:r>
              <a:rPr lang="en-US" sz="5500" dirty="0" smtClean="0">
                <a:solidFill>
                  <a:schemeClr val="tx1"/>
                </a:solidFill>
              </a:rPr>
              <a:t>Then What?</a:t>
            </a:r>
            <a:br>
              <a:rPr lang="en-US" sz="5500" dirty="0" smtClean="0">
                <a:solidFill>
                  <a:schemeClr val="tx1"/>
                </a:solidFill>
              </a:rPr>
            </a:br>
            <a:r>
              <a:rPr lang="en-US" sz="5500" dirty="0" smtClean="0">
                <a:solidFill>
                  <a:schemeClr val="tx1"/>
                </a:solidFill>
              </a:rPr>
              <a:t>Part 1</a:t>
            </a:r>
            <a:endParaRPr lang="en-US" sz="55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664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 Angelo, </a:t>
            </a:r>
            <a:r>
              <a:rPr lang="en-US" sz="2400" dirty="0" err="1" smtClean="0"/>
              <a:t>Tx</a:t>
            </a:r>
            <a:endParaRPr lang="en-US" sz="2400" dirty="0" smtClean="0"/>
          </a:p>
          <a:p>
            <a:pPr algn="ctr"/>
            <a:r>
              <a:rPr lang="en-US" sz="2400" dirty="0" smtClean="0"/>
              <a:t>June 21,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7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Lost in Translation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This confusion in translation was done intentionally by the Reformers in an attempt to discourage the Catholic doctrine of </a:t>
            </a:r>
            <a:r>
              <a:rPr lang="en-US" sz="2800" u="sng" dirty="0" smtClean="0"/>
              <a:t>Purgatory.</a:t>
            </a:r>
            <a:endParaRPr lang="en-US" sz="2800" u="sng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0669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3899118"/>
            <a:ext cx="4343400" cy="181588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The Catholic Priest best known for his role in the selling of indulgences in Johann Tetzel</a:t>
            </a:r>
            <a:r>
              <a:rPr lang="de-DE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97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Words of Johann </a:t>
            </a:r>
            <a:r>
              <a:rPr lang="en-US" b="1" dirty="0"/>
              <a:t>T</a:t>
            </a:r>
            <a:r>
              <a:rPr lang="en-US" b="1" dirty="0" smtClean="0"/>
              <a:t>etzel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000" i="1" dirty="0"/>
          </a:p>
          <a:p>
            <a:r>
              <a:rPr lang="de-DE" sz="3000" i="1" dirty="0" smtClean="0"/>
              <a:t>So </a:t>
            </a:r>
            <a:r>
              <a:rPr lang="de-DE" sz="3000" i="1" dirty="0"/>
              <a:t>wie das Geld im Kasten klingt; die Seele aus dem Fegfeuer </a:t>
            </a:r>
            <a:r>
              <a:rPr lang="de-DE" sz="3000" i="1" dirty="0" smtClean="0"/>
              <a:t>springt</a:t>
            </a:r>
            <a:endParaRPr lang="de-DE" sz="3000" dirty="0"/>
          </a:p>
          <a:p>
            <a:endParaRPr lang="de-DE" sz="3000" dirty="0"/>
          </a:p>
          <a:p>
            <a:r>
              <a:rPr lang="en-US" sz="3200" dirty="0"/>
              <a:t>As soon as the gold in the casket rings; the rescued soul to heaven springs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7051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b="1" dirty="0" smtClean="0"/>
              <a:t>Words of Martin Luther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620000" cy="213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Of purgatory there is no mention in Holy Scripture; it is a lie of the devil, in order that the papists may have some market days and snares for catching money. . . </a:t>
            </a:r>
            <a:endParaRPr lang="en-US" sz="3000" dirty="0" smtClean="0"/>
          </a:p>
          <a:p>
            <a:pPr marL="114300" indent="0">
              <a:buNone/>
            </a:pPr>
            <a:endParaRPr lang="en-US" sz="30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6" t="1" r="18376" b="855"/>
          <a:stretch/>
        </p:blipFill>
        <p:spPr bwMode="auto">
          <a:xfrm>
            <a:off x="5943600" y="4419600"/>
            <a:ext cx="2171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429000"/>
            <a:ext cx="7886700" cy="55399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Therefore he who is in purgatory is in </a:t>
            </a:r>
            <a:r>
              <a:rPr lang="en-US" sz="3000" b="1" u="sng" dirty="0"/>
              <a:t>hell</a:t>
            </a:r>
            <a:r>
              <a:rPr lang="en-US" sz="3000" dirty="0"/>
              <a:t> itself</a:t>
            </a:r>
            <a:r>
              <a:rPr lang="en-US" sz="3000" dirty="0" smtClean="0"/>
              <a:t>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6270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Greek - </a:t>
            </a:r>
            <a:r>
              <a:rPr lang="en-US" b="1" i="1" dirty="0" err="1" smtClean="0"/>
              <a:t>Gehenna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33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Strong’s G1067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 err="1"/>
              <a:t>γέενν</a:t>
            </a:r>
            <a:r>
              <a:rPr lang="en-US" sz="2800" b="1" dirty="0"/>
              <a:t>α</a:t>
            </a:r>
            <a:r>
              <a:rPr lang="en-US" sz="2800" dirty="0"/>
              <a:t> </a:t>
            </a:r>
            <a:r>
              <a:rPr lang="en-US" sz="2800" b="1" dirty="0"/>
              <a:t>géenna,</a:t>
            </a:r>
            <a:r>
              <a:rPr lang="en-US" sz="2800" dirty="0"/>
              <a:t> gheh'-en-nah; of Hebrew origin (</a:t>
            </a:r>
            <a:r>
              <a:rPr lang="en-US" sz="2800" dirty="0">
                <a:hlinkClick r:id="rId2" tooltip="Strong's H1516"/>
              </a:rPr>
              <a:t>H1516</a:t>
            </a:r>
            <a:r>
              <a:rPr lang="en-US" sz="2800" dirty="0"/>
              <a:t> and </a:t>
            </a:r>
            <a:r>
              <a:rPr lang="en-US" sz="2800" dirty="0">
                <a:hlinkClick r:id="rId3" tooltip="Strong's H2011"/>
              </a:rPr>
              <a:t>H2011</a:t>
            </a:r>
            <a:r>
              <a:rPr lang="en-US" sz="2800" dirty="0"/>
              <a:t>); valley of (the son of) Hinnom; ge-henna (or Ge-Hinnom), a valley of Jerusalem, used (figuratively) as a name for the place (or state) of everlasting punishment:—hell.</a:t>
            </a:r>
          </a:p>
        </p:txBody>
      </p:sp>
    </p:spTree>
    <p:extLst>
      <p:ext uri="{BB962C8B-B14F-4D97-AF65-F5344CB8AC3E}">
        <p14:creationId xmlns:p14="http://schemas.microsoft.com/office/powerpoint/2010/main" val="4556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5:29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/>
              <a:t>And if thy right eye offend thee, pluck it out, and cast it from thee: for it is profitable for thee that one of thy members should perish, and not that thy whole body should be cast into hell</a:t>
            </a:r>
            <a:r>
              <a:rPr lang="en-US" sz="2800" dirty="0" smtClean="0"/>
              <a:t>. (KJV)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If your right eye causes you to </a:t>
            </a:r>
            <a:r>
              <a:rPr lang="en-US" sz="2800" dirty="0" smtClean="0"/>
              <a:t>sin</a:t>
            </a:r>
            <a:r>
              <a:rPr lang="en-US" sz="2800" dirty="0"/>
              <a:t>, pluck it out and cast </a:t>
            </a:r>
            <a:r>
              <a:rPr lang="en-US" sz="2800" i="1" dirty="0"/>
              <a:t>it</a:t>
            </a:r>
            <a:r>
              <a:rPr lang="en-US" sz="2800" dirty="0"/>
              <a:t> from you; for it is more profitable for you that one of your members perish, than for your whole body to be cast into hell. </a:t>
            </a:r>
            <a:r>
              <a:rPr lang="en-US" sz="2800" dirty="0" smtClean="0"/>
              <a:t> (NKJV)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6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23:33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04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Ye serpents, ye generation of vipers, how can ye escape the damnation of hell</a:t>
            </a:r>
            <a:r>
              <a:rPr lang="en-US" sz="3000" dirty="0" smtClean="0"/>
              <a:t>?  (KJV)</a:t>
            </a:r>
          </a:p>
          <a:p>
            <a:pPr marL="114300" indent="0">
              <a:buNone/>
            </a:pPr>
            <a:endParaRPr lang="en-US" sz="3000" dirty="0" smtClean="0"/>
          </a:p>
          <a:p>
            <a:pPr marL="114300" indent="0">
              <a:buNone/>
            </a:pPr>
            <a:r>
              <a:rPr lang="en-US" sz="3000" dirty="0"/>
              <a:t>Serpents, </a:t>
            </a:r>
            <a:r>
              <a:rPr lang="en-US" sz="3000" dirty="0" smtClean="0"/>
              <a:t>brood</a:t>
            </a:r>
            <a:r>
              <a:rPr lang="en-US" sz="3000" baseline="30000" dirty="0"/>
              <a:t> </a:t>
            </a:r>
            <a:r>
              <a:rPr lang="en-US" sz="3000" dirty="0" smtClean="0"/>
              <a:t>of </a:t>
            </a:r>
            <a:r>
              <a:rPr lang="en-US" sz="3000" dirty="0"/>
              <a:t>vipers! How can you escape the condemnation of hell? </a:t>
            </a:r>
            <a:r>
              <a:rPr lang="en-US" sz="3000" dirty="0" smtClean="0"/>
              <a:t>  (NKJV)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70104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“</a:t>
            </a:r>
            <a:r>
              <a:rPr lang="en-US" sz="2800" dirty="0" err="1" smtClean="0"/>
              <a:t>Gehenna</a:t>
            </a:r>
            <a:r>
              <a:rPr lang="en-US" sz="2800" dirty="0" smtClean="0"/>
              <a:t>”  - the eternal place of torment and punishment.  Notice the word “hell” is used in both translations.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4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Unintended Consequence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In an attempt to discredit the concept of Purgatory, Martin Luther and the Reformers basically removed the existence of Hades from our culture - the unseen intermediate world of the dead. 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343400"/>
            <a:ext cx="77724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Many today believe that after death, we will instantly enter either Heaven or Hell.  Most obituaries will prove this point.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059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924800" cy="1477962"/>
          </a:xfrm>
        </p:spPr>
        <p:txBody>
          <a:bodyPr/>
          <a:lstStyle/>
          <a:p>
            <a:r>
              <a:rPr lang="en-US" b="1" dirty="0" smtClean="0"/>
              <a:t>Our Culture Does Not Understand Hades Very Well!</a:t>
            </a:r>
            <a:endParaRPr lang="en-US" b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427269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38550"/>
            <a:ext cx="345885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8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Our Father which art in heaven, Hallowed be thy name</a:t>
            </a:r>
            <a:r>
              <a:rPr lang="en-US" sz="3000" dirty="0" smtClean="0"/>
              <a:t>. (KJV)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7239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famous first line of the model prayer of Jesus.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6034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23:43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Jesus said to him, “Assuredly, I say to you, today you will be with Me in Paradise.”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75438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Jesus assured the penitent thief on the cross that they would both be in Paradise on that very day!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1028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6000" dirty="0" smtClean="0"/>
              <a:t>Q:</a:t>
            </a:r>
            <a:r>
              <a:rPr lang="en-US" sz="3000" dirty="0" smtClean="0"/>
              <a:t>  What happens to our soul after death?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779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20:17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Jesus said to her, “Do not cling to Me, for I have not yet ascended to My Father; but go to My brethren and say to them, ‘I am ascending to My Father and your Father, and </a:t>
            </a:r>
            <a:r>
              <a:rPr lang="en-US" sz="3000" i="1" dirty="0"/>
              <a:t>to</a:t>
            </a:r>
            <a:r>
              <a:rPr lang="en-US" sz="3000" dirty="0"/>
              <a:t> My God and your God.’ 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76200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After the Resurrection, Jesus appeared unto Mary Magdalene and informed her that He had not ascended back to the Father yet.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3449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2:31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He [David], </a:t>
            </a:r>
            <a:r>
              <a:rPr lang="en-US" sz="3000" dirty="0"/>
              <a:t>foreseeing this, spoke concerning the resurrection of the Christ, that His soul was not left in Hades, nor did His flesh see corruption.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73152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David prophesied that the Christ would enter Hades, but would not remain there.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41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the Logic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9248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600" dirty="0" smtClean="0"/>
              <a:t>1.  Jesus and the thief went to Paradise on the day of their deaths.</a:t>
            </a:r>
          </a:p>
          <a:p>
            <a:pPr marL="114300" indent="0">
              <a:buNone/>
            </a:pPr>
            <a:r>
              <a:rPr lang="en-US" sz="2600" dirty="0" smtClean="0"/>
              <a:t>2.  Jesus went to Paradise, but did not ascend to the Father.</a:t>
            </a:r>
          </a:p>
          <a:p>
            <a:pPr marL="114300" indent="0">
              <a:buNone/>
            </a:pPr>
            <a:r>
              <a:rPr lang="en-US" sz="2600" dirty="0" smtClean="0"/>
              <a:t>3.  The Father is in Heaven.</a:t>
            </a:r>
          </a:p>
          <a:p>
            <a:pPr marL="114300" indent="0">
              <a:buNone/>
            </a:pPr>
            <a:r>
              <a:rPr lang="en-US" sz="2600" dirty="0" smtClean="0"/>
              <a:t>4.  Therefore, Jesus did not go to Heaven directly after His death.</a:t>
            </a:r>
          </a:p>
          <a:p>
            <a:pPr marL="114300" indent="0">
              <a:buNone/>
            </a:pPr>
            <a:r>
              <a:rPr lang="en-US" sz="2600" dirty="0" smtClean="0"/>
              <a:t>5.  Therefore, Paradise is not Heaven. </a:t>
            </a:r>
          </a:p>
          <a:p>
            <a:pPr marL="114300" indent="0">
              <a:buNone/>
            </a:pPr>
            <a:r>
              <a:rPr lang="en-US" sz="2600" dirty="0" smtClean="0"/>
              <a:t>6.  During this interval, Jesus was in Hades.</a:t>
            </a:r>
          </a:p>
          <a:p>
            <a:pPr marL="114300" indent="0">
              <a:buNone/>
            </a:pPr>
            <a:r>
              <a:rPr lang="en-US" sz="2600" dirty="0" smtClean="0"/>
              <a:t>7.  Therefore, Paradise is in Hades.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Our general understanding of Hades has been greatly affected by the Reformation movement </a:t>
            </a:r>
          </a:p>
          <a:p>
            <a:r>
              <a:rPr lang="en-US" sz="2800" dirty="0" smtClean="0"/>
              <a:t>Hades in the New Testament (Greek) is the equivalent of </a:t>
            </a:r>
            <a:r>
              <a:rPr lang="en-US" sz="2800" dirty="0" err="1" smtClean="0"/>
              <a:t>Sheol</a:t>
            </a:r>
            <a:r>
              <a:rPr lang="en-US" sz="2800" dirty="0" smtClean="0"/>
              <a:t> in the Old Testament (Hebrew)</a:t>
            </a:r>
          </a:p>
          <a:p>
            <a:r>
              <a:rPr lang="en-US" sz="2800" dirty="0" smtClean="0"/>
              <a:t>After death, our souls do not directly enter either Heaven or Hell, but rather enter Hades and await the judgment</a:t>
            </a:r>
          </a:p>
          <a:p>
            <a:r>
              <a:rPr lang="en-US" sz="2800" dirty="0" smtClean="0"/>
              <a:t>Jesus went to hell after His death – not </a:t>
            </a:r>
            <a:r>
              <a:rPr lang="en-US" sz="2800" dirty="0" err="1" smtClean="0"/>
              <a:t>Gehenna</a:t>
            </a:r>
            <a:r>
              <a:rPr lang="en-US" sz="2800" dirty="0" smtClean="0"/>
              <a:t> but rather Hades.  He called this domain Paradise.</a:t>
            </a:r>
          </a:p>
          <a:p>
            <a:r>
              <a:rPr lang="en-US" sz="2800" dirty="0" smtClean="0"/>
              <a:t>The best explanation comes from the account of the Rich Man and Lazarus in Luke 16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4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 begin our study, it is important to understand the languages of the Bible.</a:t>
            </a:r>
          </a:p>
          <a:p>
            <a:endParaRPr lang="en-US" sz="3000" dirty="0"/>
          </a:p>
          <a:p>
            <a:r>
              <a:rPr lang="en-US" sz="3000" dirty="0" smtClean="0"/>
              <a:t>What we refer to as the Old Testament was originally written in the Hebrew language, and has then been translated into other languages, including English.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1510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Septuagint (LXX)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Circa 285 BC</a:t>
            </a:r>
          </a:p>
          <a:p>
            <a:r>
              <a:rPr lang="en-US" sz="3000" dirty="0" smtClean="0"/>
              <a:t>70 (or 72) Jewish Scholars were commissioned by Ptolemy II </a:t>
            </a:r>
            <a:r>
              <a:rPr lang="en-US" sz="3000" dirty="0" err="1" smtClean="0"/>
              <a:t>Philadelphus</a:t>
            </a:r>
            <a:r>
              <a:rPr lang="en-US" sz="3000" dirty="0" smtClean="0"/>
              <a:t> to translate the Torah into Greek</a:t>
            </a:r>
          </a:p>
          <a:p>
            <a:r>
              <a:rPr lang="en-US" sz="3000" dirty="0" smtClean="0"/>
              <a:t>LXX is 70 in Roman numerals and is used to represent the Septuagint</a:t>
            </a:r>
          </a:p>
          <a:p>
            <a:r>
              <a:rPr lang="en-US" sz="3000" dirty="0" smtClean="0"/>
              <a:t>The entire Old Testament was eventually translated into Greek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Sheol</a:t>
            </a:r>
            <a:r>
              <a:rPr lang="en-US" b="1" dirty="0" smtClean="0"/>
              <a:t> in the Septuagint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1447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The translators of the Septuagint were met with the Hebrew word </a:t>
            </a:r>
            <a:r>
              <a:rPr lang="en-US" sz="3000" i="1" dirty="0" err="1" smtClean="0"/>
              <a:t>Sheol</a:t>
            </a:r>
            <a:r>
              <a:rPr lang="en-US" sz="3000" dirty="0" smtClean="0"/>
              <a:t> 65 times and needed a Greek equivalent.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55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 - </a:t>
            </a:r>
            <a:r>
              <a:rPr lang="en-US" b="1" i="1" dirty="0" err="1" smtClean="0"/>
              <a:t>Sheol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Strong’s H7585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he-IL" sz="2800" b="1" dirty="0"/>
              <a:t>שְׁאוֹל</a:t>
            </a:r>
            <a:r>
              <a:rPr lang="he-IL" sz="2800" dirty="0"/>
              <a:t> </a:t>
            </a:r>
            <a:r>
              <a:rPr lang="en-US" sz="2800" b="1" dirty="0" err="1"/>
              <a:t>shᵉʼôwl</a:t>
            </a:r>
            <a:r>
              <a:rPr lang="en-US" sz="2800" b="1" dirty="0"/>
              <a:t>,</a:t>
            </a:r>
            <a:r>
              <a:rPr lang="en-US" sz="2800" dirty="0"/>
              <a:t> </a:t>
            </a:r>
            <a:r>
              <a:rPr lang="en-US" sz="2800" dirty="0" err="1"/>
              <a:t>sheh</a:t>
            </a:r>
            <a:r>
              <a:rPr lang="en-US" sz="2800" dirty="0"/>
              <a:t>-ole'; or </a:t>
            </a:r>
            <a:r>
              <a:rPr lang="he-IL" sz="2800" dirty="0"/>
              <a:t>שְׁאֹל </a:t>
            </a:r>
            <a:r>
              <a:rPr lang="en-US" sz="2800" dirty="0" err="1"/>
              <a:t>shᵉʼôl</a:t>
            </a:r>
            <a:r>
              <a:rPr lang="en-US" sz="2800" dirty="0"/>
              <a:t>; from </a:t>
            </a:r>
            <a:r>
              <a:rPr lang="en-US" sz="2800" dirty="0">
                <a:hlinkClick r:id="rId2" tooltip="Strong's H7592"/>
              </a:rPr>
              <a:t>H7592</a:t>
            </a:r>
            <a:r>
              <a:rPr lang="en-US" sz="2800" dirty="0"/>
              <a:t>; hades or the world of the dead (as if a subterranean retreat), including its accessories and inmates:—</a:t>
            </a:r>
            <a:r>
              <a:rPr lang="en-US" sz="2800" b="1" u="sng" dirty="0"/>
              <a:t>grave, hell, pit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3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16:10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For thou wilt not leave my soul in </a:t>
            </a:r>
            <a:r>
              <a:rPr lang="en-US" sz="3200" b="1" u="sng" dirty="0"/>
              <a:t>hell</a:t>
            </a:r>
            <a:r>
              <a:rPr lang="en-US" sz="3200" dirty="0"/>
              <a:t>; neither wilt thou suffer thine Holy One to see corruption</a:t>
            </a:r>
            <a:r>
              <a:rPr lang="en-US" sz="3200" dirty="0" smtClean="0"/>
              <a:t>.  (KJV)</a:t>
            </a:r>
            <a:endParaRPr lang="en-US" sz="3000" dirty="0" smtClean="0"/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For </a:t>
            </a:r>
            <a:r>
              <a:rPr lang="en-US" sz="3000" dirty="0"/>
              <a:t>You will not leave my soul in </a:t>
            </a:r>
            <a:r>
              <a:rPr lang="en-US" sz="3000" b="1" u="sng" dirty="0" err="1" smtClean="0"/>
              <a:t>Sheol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Nor will You allow Your Holy One to </a:t>
            </a:r>
            <a:r>
              <a:rPr lang="en-US" sz="3000" dirty="0" smtClean="0"/>
              <a:t>see </a:t>
            </a:r>
            <a:r>
              <a:rPr lang="en-US" sz="3000" dirty="0"/>
              <a:t>corruption</a:t>
            </a:r>
            <a:r>
              <a:rPr lang="en-US" sz="3000" dirty="0" smtClean="0"/>
              <a:t>.  (NJKV)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29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18:5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 sorrows of </a:t>
            </a:r>
            <a:r>
              <a:rPr lang="en-US" sz="3000" b="1" u="sng" dirty="0"/>
              <a:t>hell </a:t>
            </a:r>
            <a:r>
              <a:rPr lang="en-US" sz="3000" dirty="0"/>
              <a:t>compassed me about: the snares of death prevented me</a:t>
            </a:r>
            <a:r>
              <a:rPr lang="en-US" sz="3000" dirty="0" smtClean="0"/>
              <a:t>. (KJV)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/>
              <a:t>The sorrows of </a:t>
            </a:r>
            <a:r>
              <a:rPr lang="en-US" sz="3000" b="1" u="sng" dirty="0" err="1"/>
              <a:t>Sheol</a:t>
            </a:r>
            <a:r>
              <a:rPr lang="en-US" sz="3000" dirty="0"/>
              <a:t> surrounded me;</a:t>
            </a:r>
            <a:br>
              <a:rPr lang="en-US" sz="3000" dirty="0"/>
            </a:br>
            <a:r>
              <a:rPr lang="en-US" sz="3000" dirty="0"/>
              <a:t>The snares of death confronted me</a:t>
            </a:r>
            <a:r>
              <a:rPr lang="en-US" sz="3000" dirty="0" smtClean="0"/>
              <a:t>. (NKJV)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45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1412</TotalTime>
  <Words>1165</Words>
  <Application>Microsoft Office PowerPoint</Application>
  <PresentationFormat>On-screen Show (4:3)</PresentationFormat>
  <Paragraphs>119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Adjacency</vt:lpstr>
      <vt:lpstr>PowerPoint Presentation</vt:lpstr>
      <vt:lpstr>After Death, Then What? Part 1</vt:lpstr>
      <vt:lpstr>PowerPoint Presentation</vt:lpstr>
      <vt:lpstr>PowerPoint Presentation</vt:lpstr>
      <vt:lpstr>Septuagint (LXX)</vt:lpstr>
      <vt:lpstr>Sheol in the Septuagint</vt:lpstr>
      <vt:lpstr>Hebrew - Sheol</vt:lpstr>
      <vt:lpstr>Psalm 16:10</vt:lpstr>
      <vt:lpstr>Psalm 18:5</vt:lpstr>
      <vt:lpstr>Proverbs 27:20</vt:lpstr>
      <vt:lpstr>Scriptures:  Hebrew vs. Septuagint</vt:lpstr>
      <vt:lpstr>Sheol in the Septuagint</vt:lpstr>
      <vt:lpstr>Greek - Hades</vt:lpstr>
      <vt:lpstr>Matthew 11:23</vt:lpstr>
      <vt:lpstr>Matthew 16:18</vt:lpstr>
      <vt:lpstr>Acts 2:31</vt:lpstr>
      <vt:lpstr>Not a Place of Eternal Punishment</vt:lpstr>
      <vt:lpstr>Lost in Translation</vt:lpstr>
      <vt:lpstr>Words of Homer  (Circa 750 BC)</vt:lpstr>
      <vt:lpstr>Lost in Translation</vt:lpstr>
      <vt:lpstr>Words of Johann Tetzel</vt:lpstr>
      <vt:lpstr>Words of Martin Luther</vt:lpstr>
      <vt:lpstr>Greek - Gehenna</vt:lpstr>
      <vt:lpstr>Matthew 5:29</vt:lpstr>
      <vt:lpstr>Matthew 23:33</vt:lpstr>
      <vt:lpstr>Unintended Consequence</vt:lpstr>
      <vt:lpstr>Our Culture Does Not Understand Hades Very Well!</vt:lpstr>
      <vt:lpstr>Matthew 6:9</vt:lpstr>
      <vt:lpstr>Luke 23:43</vt:lpstr>
      <vt:lpstr>John 20:17</vt:lpstr>
      <vt:lpstr>Acts 2:31</vt:lpstr>
      <vt:lpstr>Follow the Logic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Walked in the ways of Jeroboam</dc:title>
  <dc:creator>owner</dc:creator>
  <cp:lastModifiedBy>Bryan Morrison</cp:lastModifiedBy>
  <cp:revision>196</cp:revision>
  <cp:lastPrinted>2016-03-31T19:44:50Z</cp:lastPrinted>
  <dcterms:created xsi:type="dcterms:W3CDTF">2014-06-01T12:33:29Z</dcterms:created>
  <dcterms:modified xsi:type="dcterms:W3CDTF">2020-06-21T04:23:30Z</dcterms:modified>
</cp:coreProperties>
</file>