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88" r:id="rId2"/>
    <p:sldId id="286" r:id="rId3"/>
    <p:sldId id="310" r:id="rId4"/>
    <p:sldId id="311" r:id="rId5"/>
    <p:sldId id="312" r:id="rId6"/>
    <p:sldId id="313" r:id="rId7"/>
    <p:sldId id="314" r:id="rId8"/>
    <p:sldId id="315" r:id="rId9"/>
    <p:sldId id="316" r:id="rId10"/>
    <p:sldId id="319" r:id="rId11"/>
    <p:sldId id="320" r:id="rId12"/>
    <p:sldId id="321" r:id="rId13"/>
    <p:sldId id="327" r:id="rId14"/>
    <p:sldId id="322" r:id="rId15"/>
    <p:sldId id="328" r:id="rId16"/>
    <p:sldId id="329" r:id="rId17"/>
    <p:sldId id="323" r:id="rId18"/>
    <p:sldId id="325" r:id="rId19"/>
    <p:sldId id="324" r:id="rId20"/>
    <p:sldId id="330" r:id="rId21"/>
    <p:sldId id="317"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56"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B7400A3-F593-4FFA-9C14-3D0F3BB41727}" type="datetimeFigureOut">
              <a:rPr lang="en-US" smtClean="0"/>
              <a:t>6/20/2020</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19DC12F0-9412-40A8-B450-CC05218B62FC}" type="slidenum">
              <a:rPr lang="en-US" smtClean="0"/>
              <a:t>‹#›</a:t>
            </a:fld>
            <a:endParaRPr lang="en-US"/>
          </a:p>
        </p:txBody>
      </p:sp>
    </p:spTree>
    <p:extLst>
      <p:ext uri="{BB962C8B-B14F-4D97-AF65-F5344CB8AC3E}">
        <p14:creationId xmlns:p14="http://schemas.microsoft.com/office/powerpoint/2010/main" val="2965017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F1F07B3-B9EA-4D47-9C41-38A25BD73E2D}" type="datetimeFigureOut">
              <a:rPr lang="en-US" smtClean="0"/>
              <a:t>6/20/2020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F17B4C6E-FBEC-440D-95E0-F6EA56AA7707}" type="slidenum">
              <a:rPr lang="en-US" smtClean="0"/>
              <a:t>‹#›</a:t>
            </a:fld>
            <a:endParaRPr lang="en-US"/>
          </a:p>
        </p:txBody>
      </p:sp>
    </p:spTree>
    <p:extLst>
      <p:ext uri="{BB962C8B-B14F-4D97-AF65-F5344CB8AC3E}">
        <p14:creationId xmlns:p14="http://schemas.microsoft.com/office/powerpoint/2010/main" val="128569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3A3768-E5FA-4588-BCB7-2289BDA6C31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A3768-E5FA-4588-BCB7-2289BDA6C31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A3768-E5FA-4588-BCB7-2289BDA6C31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3A3768-E5FA-4588-BCB7-2289BDA6C31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3A3768-E5FA-4588-BCB7-2289BDA6C314}" type="datetimeFigureOut">
              <a:rPr lang="en-US" smtClean="0"/>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3A3768-E5FA-4588-BCB7-2289BDA6C314}"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A3768-E5FA-4588-BCB7-2289BDA6C314}" type="datetimeFigureOut">
              <a:rPr lang="en-US" smtClean="0"/>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56819-F711-46A1-8241-FB58919342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A3768-E5FA-4588-BCB7-2289BDA6C31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56819-F711-46A1-8241-FB589193421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83A3768-E5FA-4588-BCB7-2289BDA6C314}" type="datetimeFigureOut">
              <a:rPr lang="en-US" smtClean="0"/>
              <a:t>6/20/2020</a:t>
            </a:fld>
            <a:endParaRPr lang="en-US"/>
          </a:p>
        </p:txBody>
      </p:sp>
      <p:sp>
        <p:nvSpPr>
          <p:cNvPr id="9" name="Slide Number Placeholder 8"/>
          <p:cNvSpPr>
            <a:spLocks noGrp="1"/>
          </p:cNvSpPr>
          <p:nvPr>
            <p:ph type="sldNum" sz="quarter" idx="11"/>
          </p:nvPr>
        </p:nvSpPr>
        <p:spPr/>
        <p:txBody>
          <a:bodyPr/>
          <a:lstStyle/>
          <a:p>
            <a:fld id="{5CF56819-F711-46A1-8241-FB589193421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F56819-F711-46A1-8241-FB589193421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83A3768-E5FA-4588-BCB7-2289BDA6C314}" type="datetimeFigureOut">
              <a:rPr lang="en-US" smtClean="0"/>
              <a:t>6/20/2020</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Tom &amp; Jerry | &quot;Heavenly Puss (1948)&quot; | Season 4 - Episode 4 (Part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5" descr="Cinema 4: Cel Bloc: Countdown to Halloween: Heavenly Puss (1949)"/>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7055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Greek - </a:t>
            </a:r>
            <a:r>
              <a:rPr lang="en-US" b="1" i="1" dirty="0" smtClean="0"/>
              <a:t>Tartarus</a:t>
            </a:r>
            <a:endParaRPr lang="en-US" b="1" dirty="0"/>
          </a:p>
        </p:txBody>
      </p:sp>
      <p:sp>
        <p:nvSpPr>
          <p:cNvPr id="3" name="Content Placeholder 2"/>
          <p:cNvSpPr>
            <a:spLocks noGrp="1"/>
          </p:cNvSpPr>
          <p:nvPr>
            <p:ph idx="1"/>
          </p:nvPr>
        </p:nvSpPr>
        <p:spPr>
          <a:xfrm>
            <a:off x="457200" y="1600200"/>
            <a:ext cx="7620000" cy="2590800"/>
          </a:xfrm>
        </p:spPr>
        <p:txBody>
          <a:bodyPr>
            <a:noAutofit/>
          </a:bodyPr>
          <a:lstStyle/>
          <a:p>
            <a:pPr marL="114300" indent="0">
              <a:buNone/>
            </a:pPr>
            <a:r>
              <a:rPr lang="en-US" sz="3000" dirty="0" smtClean="0"/>
              <a:t>Strong’s G5020</a:t>
            </a:r>
          </a:p>
          <a:p>
            <a:pPr marL="114300" indent="0">
              <a:buNone/>
            </a:pPr>
            <a:endParaRPr lang="en-US" sz="3000" dirty="0"/>
          </a:p>
          <a:p>
            <a:pPr marL="114300" indent="0">
              <a:buNone/>
            </a:pPr>
            <a:r>
              <a:rPr lang="en-US" sz="3000" b="1" dirty="0"/>
              <a:t>τα</a:t>
            </a:r>
            <a:r>
              <a:rPr lang="en-US" sz="3000" b="1" dirty="0" err="1"/>
              <a:t>ρτ</a:t>
            </a:r>
            <a:r>
              <a:rPr lang="en-US" sz="3000" b="1" dirty="0"/>
              <a:t>αρόω</a:t>
            </a:r>
            <a:r>
              <a:rPr lang="en-US" sz="3000" dirty="0"/>
              <a:t>, ταρτάρῳ: </a:t>
            </a:r>
            <a:r>
              <a:rPr lang="en-US" sz="3000" dirty="0" smtClean="0"/>
              <a:t>the </a:t>
            </a:r>
            <a:r>
              <a:rPr lang="en-US" sz="3000" dirty="0"/>
              <a:t>name of a subterranean region, doleful and dark, regarded by the ancient Greeks as the abode of the wicked dead, where they suffer punishment for their evil deeds; </a:t>
            </a:r>
            <a:r>
              <a:rPr lang="en-US" sz="3000" i="1" dirty="0"/>
              <a:t>it answers to the Gehenna of the </a:t>
            </a:r>
            <a:r>
              <a:rPr lang="en-US" sz="3000" i="1" dirty="0" smtClean="0"/>
              <a:t>Jews</a:t>
            </a:r>
            <a:r>
              <a:rPr lang="en-US" sz="3000" dirty="0" smtClean="0"/>
              <a:t>)</a:t>
            </a:r>
            <a:endParaRPr lang="en-US" sz="3000" dirty="0"/>
          </a:p>
        </p:txBody>
      </p:sp>
    </p:spTree>
    <p:extLst>
      <p:ext uri="{BB962C8B-B14F-4D97-AF65-F5344CB8AC3E}">
        <p14:creationId xmlns:p14="http://schemas.microsoft.com/office/powerpoint/2010/main" val="2820991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Peter 2:4</a:t>
            </a:r>
            <a:endParaRPr lang="en-US" b="1" dirty="0"/>
          </a:p>
        </p:txBody>
      </p:sp>
      <p:sp>
        <p:nvSpPr>
          <p:cNvPr id="3" name="Content Placeholder 2"/>
          <p:cNvSpPr>
            <a:spLocks noGrp="1"/>
          </p:cNvSpPr>
          <p:nvPr>
            <p:ph idx="1"/>
          </p:nvPr>
        </p:nvSpPr>
        <p:spPr>
          <a:xfrm>
            <a:off x="457200" y="1600200"/>
            <a:ext cx="7620000" cy="2057400"/>
          </a:xfrm>
        </p:spPr>
        <p:txBody>
          <a:bodyPr>
            <a:normAutofit/>
          </a:bodyPr>
          <a:lstStyle/>
          <a:p>
            <a:pPr marL="114300" indent="0">
              <a:buNone/>
            </a:pPr>
            <a:r>
              <a:rPr lang="en-US" sz="3000" dirty="0"/>
              <a:t>For if God did not spare the angels who sinned, but cast </a:t>
            </a:r>
            <a:r>
              <a:rPr lang="en-US" sz="3000" i="1" dirty="0"/>
              <a:t>them</a:t>
            </a:r>
            <a:r>
              <a:rPr lang="en-US" sz="3000" dirty="0"/>
              <a:t> down to </a:t>
            </a:r>
            <a:r>
              <a:rPr lang="en-US" sz="3000" dirty="0" smtClean="0"/>
              <a:t>hell </a:t>
            </a:r>
            <a:r>
              <a:rPr lang="en-US" sz="3000" dirty="0"/>
              <a:t>and delivered </a:t>
            </a:r>
            <a:r>
              <a:rPr lang="en-US" sz="3000" i="1" dirty="0"/>
              <a:t>them</a:t>
            </a:r>
            <a:r>
              <a:rPr lang="en-US" sz="3000" dirty="0"/>
              <a:t> into chains of darkness, </a:t>
            </a:r>
            <a:r>
              <a:rPr lang="en-US" sz="3000" b="1" dirty="0"/>
              <a:t>to be reserved for </a:t>
            </a:r>
            <a:r>
              <a:rPr lang="en-US" sz="3000" b="1" dirty="0" smtClean="0"/>
              <a:t>judgment</a:t>
            </a:r>
            <a:r>
              <a:rPr lang="en-US" sz="3000" dirty="0" smtClean="0"/>
              <a:t>…</a:t>
            </a:r>
            <a:endParaRPr lang="en-US" sz="3000" dirty="0"/>
          </a:p>
        </p:txBody>
      </p:sp>
      <p:sp>
        <p:nvSpPr>
          <p:cNvPr id="4" name="TextBox 3"/>
          <p:cNvSpPr txBox="1"/>
          <p:nvPr/>
        </p:nvSpPr>
        <p:spPr>
          <a:xfrm>
            <a:off x="685800" y="4114800"/>
            <a:ext cx="7010400" cy="1938992"/>
          </a:xfrm>
          <a:prstGeom prst="rect">
            <a:avLst/>
          </a:prstGeom>
          <a:solidFill>
            <a:schemeClr val="accent2"/>
          </a:solidFill>
        </p:spPr>
        <p:txBody>
          <a:bodyPr wrap="square" rtlCol="0">
            <a:spAutoFit/>
          </a:bodyPr>
          <a:lstStyle/>
          <a:p>
            <a:r>
              <a:rPr lang="en-US" sz="3000" dirty="0" smtClean="0"/>
              <a:t>While there is some dispute, many preachers argue that </a:t>
            </a:r>
            <a:r>
              <a:rPr lang="en-US" sz="3000" i="1" dirty="0" smtClean="0"/>
              <a:t>Tartarus</a:t>
            </a:r>
            <a:r>
              <a:rPr lang="en-US" sz="3000" dirty="0" smtClean="0"/>
              <a:t> is </a:t>
            </a:r>
            <a:r>
              <a:rPr lang="en-US" sz="3000" dirty="0" smtClean="0"/>
              <a:t>a </a:t>
            </a:r>
            <a:r>
              <a:rPr lang="en-US" sz="3000" dirty="0" smtClean="0"/>
              <a:t>name for </a:t>
            </a:r>
            <a:r>
              <a:rPr lang="en-US" sz="3000" dirty="0" smtClean="0"/>
              <a:t>the region of Hades where the wicked  will await the judgment.</a:t>
            </a:r>
            <a:endParaRPr lang="en-US" sz="3000" dirty="0"/>
          </a:p>
        </p:txBody>
      </p:sp>
    </p:spTree>
    <p:extLst>
      <p:ext uri="{BB962C8B-B14F-4D97-AF65-F5344CB8AC3E}">
        <p14:creationId xmlns:p14="http://schemas.microsoft.com/office/powerpoint/2010/main" val="87124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16:24-26</a:t>
            </a:r>
            <a:endParaRPr lang="en-US" b="1" dirty="0"/>
          </a:p>
        </p:txBody>
      </p:sp>
      <p:sp>
        <p:nvSpPr>
          <p:cNvPr id="3" name="Content Placeholder 2"/>
          <p:cNvSpPr>
            <a:spLocks noGrp="1"/>
          </p:cNvSpPr>
          <p:nvPr>
            <p:ph idx="1"/>
          </p:nvPr>
        </p:nvSpPr>
        <p:spPr/>
        <p:txBody>
          <a:bodyPr>
            <a:normAutofit/>
          </a:bodyPr>
          <a:lstStyle/>
          <a:p>
            <a:pPr marL="114300" indent="0">
              <a:buNone/>
            </a:pPr>
            <a:r>
              <a:rPr lang="en-US" sz="2800" dirty="0"/>
              <a:t>“Then he cried and said, ‘Father Abraham, have mercy on me, and send Lazarus that he may dip the tip of his finger in water and cool my tongue; for I am tormented in this flame.’ </a:t>
            </a:r>
            <a:r>
              <a:rPr lang="en-US" sz="2800" b="1" baseline="30000" dirty="0"/>
              <a:t>25 </a:t>
            </a:r>
            <a:r>
              <a:rPr lang="en-US" sz="2800" dirty="0"/>
              <a:t>But Abraham said, ‘Son, remember that in your lifetime you received your good things, and likewise Lazarus evil things; but now he is comforted and you are tormented. </a:t>
            </a:r>
            <a:r>
              <a:rPr lang="en-US" sz="2800" b="1" baseline="30000" dirty="0"/>
              <a:t>26 </a:t>
            </a:r>
            <a:r>
              <a:rPr lang="en-US" sz="2800" dirty="0"/>
              <a:t>And besides all this, between us and you there is a great gulf fixed, so that those who want to pass from here to you cannot, nor can those from there pass to us.’</a:t>
            </a:r>
          </a:p>
        </p:txBody>
      </p:sp>
    </p:spTree>
    <p:extLst>
      <p:ext uri="{BB962C8B-B14F-4D97-AF65-F5344CB8AC3E}">
        <p14:creationId xmlns:p14="http://schemas.microsoft.com/office/powerpoint/2010/main" val="829066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Gulf</a:t>
            </a:r>
            <a:endParaRPr lang="en-US" b="1" dirty="0"/>
          </a:p>
        </p:txBody>
      </p:sp>
      <p:sp>
        <p:nvSpPr>
          <p:cNvPr id="3" name="Content Placeholder 2"/>
          <p:cNvSpPr>
            <a:spLocks noGrp="1"/>
          </p:cNvSpPr>
          <p:nvPr>
            <p:ph idx="1"/>
          </p:nvPr>
        </p:nvSpPr>
        <p:spPr>
          <a:xfrm>
            <a:off x="457200" y="1600200"/>
            <a:ext cx="7620000" cy="1524000"/>
          </a:xfrm>
        </p:spPr>
        <p:txBody>
          <a:bodyPr>
            <a:normAutofit/>
          </a:bodyPr>
          <a:lstStyle/>
          <a:p>
            <a:pPr marL="114300" indent="0">
              <a:buNone/>
            </a:pPr>
            <a:r>
              <a:rPr lang="en-US" sz="3000" dirty="0" smtClean="0"/>
              <a:t>While Hades is not permanent, there is nothing one can do to change their situation once they depart this life.  </a:t>
            </a:r>
          </a:p>
          <a:p>
            <a:pPr marL="114300" indent="0">
              <a:buNone/>
            </a:pPr>
            <a:endParaRPr lang="en-US" sz="3000" dirty="0"/>
          </a:p>
        </p:txBody>
      </p:sp>
      <p:sp>
        <p:nvSpPr>
          <p:cNvPr id="4" name="TextBox 3"/>
          <p:cNvSpPr txBox="1"/>
          <p:nvPr/>
        </p:nvSpPr>
        <p:spPr>
          <a:xfrm>
            <a:off x="762000" y="3886200"/>
            <a:ext cx="7010400" cy="1938992"/>
          </a:xfrm>
          <a:prstGeom prst="rect">
            <a:avLst/>
          </a:prstGeom>
          <a:solidFill>
            <a:schemeClr val="accent2"/>
          </a:solidFill>
        </p:spPr>
        <p:txBody>
          <a:bodyPr wrap="square" rtlCol="0">
            <a:spAutoFit/>
          </a:bodyPr>
          <a:lstStyle/>
          <a:p>
            <a:pPr algn="ctr"/>
            <a:r>
              <a:rPr lang="en-US" sz="3000" dirty="0"/>
              <a:t>Remember, this was the main point of contention Martin Luther had with the Catholic Church and their doctrines of indulgences and Purgatory</a:t>
            </a:r>
            <a:r>
              <a:rPr lang="en-US" sz="3000" dirty="0" smtClean="0"/>
              <a:t>.</a:t>
            </a:r>
            <a:endParaRPr lang="en-US" sz="3000" dirty="0"/>
          </a:p>
        </p:txBody>
      </p:sp>
    </p:spTree>
    <p:extLst>
      <p:ext uri="{BB962C8B-B14F-4D97-AF65-F5344CB8AC3E}">
        <p14:creationId xmlns:p14="http://schemas.microsoft.com/office/powerpoint/2010/main" val="94702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Hebrews 9:27</a:t>
            </a:r>
            <a:endParaRPr lang="en-US" b="1" dirty="0"/>
          </a:p>
        </p:txBody>
      </p:sp>
      <p:sp>
        <p:nvSpPr>
          <p:cNvPr id="3" name="Content Placeholder 2"/>
          <p:cNvSpPr>
            <a:spLocks noGrp="1"/>
          </p:cNvSpPr>
          <p:nvPr>
            <p:ph idx="1"/>
          </p:nvPr>
        </p:nvSpPr>
        <p:spPr>
          <a:xfrm>
            <a:off x="457200" y="1600200"/>
            <a:ext cx="7620000" cy="1143000"/>
          </a:xfrm>
        </p:spPr>
        <p:txBody>
          <a:bodyPr>
            <a:normAutofit/>
          </a:bodyPr>
          <a:lstStyle/>
          <a:p>
            <a:pPr marL="114300" indent="0">
              <a:buNone/>
            </a:pPr>
            <a:r>
              <a:rPr lang="en-US" sz="3000" dirty="0"/>
              <a:t>And as it is appointed for men to die once, but after this the </a:t>
            </a:r>
            <a:r>
              <a:rPr lang="en-US" sz="3000" dirty="0" smtClean="0"/>
              <a:t>judgment.</a:t>
            </a:r>
            <a:endParaRPr lang="en-US" sz="3000" dirty="0"/>
          </a:p>
        </p:txBody>
      </p:sp>
      <p:sp>
        <p:nvSpPr>
          <p:cNvPr id="4" name="TextBox 3"/>
          <p:cNvSpPr txBox="1"/>
          <p:nvPr/>
        </p:nvSpPr>
        <p:spPr>
          <a:xfrm>
            <a:off x="685800" y="3124200"/>
            <a:ext cx="7086600" cy="1015663"/>
          </a:xfrm>
          <a:prstGeom prst="rect">
            <a:avLst/>
          </a:prstGeom>
          <a:solidFill>
            <a:schemeClr val="accent2"/>
          </a:solidFill>
        </p:spPr>
        <p:txBody>
          <a:bodyPr wrap="square" rtlCol="0">
            <a:spAutoFit/>
          </a:bodyPr>
          <a:lstStyle/>
          <a:p>
            <a:r>
              <a:rPr lang="en-US" sz="3000" dirty="0" smtClean="0"/>
              <a:t>The final Day of Judgment will once and for all  determine where we will spend eternity.</a:t>
            </a:r>
            <a:endParaRPr lang="en-US" sz="3000" dirty="0"/>
          </a:p>
        </p:txBody>
      </p:sp>
    </p:spTree>
    <p:extLst>
      <p:ext uri="{BB962C8B-B14F-4D97-AF65-F5344CB8AC3E}">
        <p14:creationId xmlns:p14="http://schemas.microsoft.com/office/powerpoint/2010/main" val="343031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12:36</a:t>
            </a:r>
            <a:endParaRPr lang="en-US" b="1" dirty="0"/>
          </a:p>
        </p:txBody>
      </p:sp>
      <p:sp>
        <p:nvSpPr>
          <p:cNvPr id="3" name="Content Placeholder 2"/>
          <p:cNvSpPr>
            <a:spLocks noGrp="1"/>
          </p:cNvSpPr>
          <p:nvPr>
            <p:ph idx="1"/>
          </p:nvPr>
        </p:nvSpPr>
        <p:spPr>
          <a:xfrm>
            <a:off x="457200" y="1600200"/>
            <a:ext cx="7620000" cy="1752600"/>
          </a:xfrm>
        </p:spPr>
        <p:txBody>
          <a:bodyPr>
            <a:normAutofit/>
          </a:bodyPr>
          <a:lstStyle/>
          <a:p>
            <a:pPr marL="114300" indent="0">
              <a:buNone/>
            </a:pPr>
            <a:r>
              <a:rPr lang="en-US" sz="3000" dirty="0"/>
              <a:t>But I say to you that for every idle word men may speak, they will give account of it in the day of judgment.</a:t>
            </a:r>
          </a:p>
        </p:txBody>
      </p:sp>
    </p:spTree>
    <p:extLst>
      <p:ext uri="{BB962C8B-B14F-4D97-AF65-F5344CB8AC3E}">
        <p14:creationId xmlns:p14="http://schemas.microsoft.com/office/powerpoint/2010/main" val="1417007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Corinthians 5:10</a:t>
            </a:r>
            <a:endParaRPr lang="en-US" b="1" dirty="0"/>
          </a:p>
        </p:txBody>
      </p:sp>
      <p:sp>
        <p:nvSpPr>
          <p:cNvPr id="3" name="Content Placeholder 2"/>
          <p:cNvSpPr>
            <a:spLocks noGrp="1"/>
          </p:cNvSpPr>
          <p:nvPr>
            <p:ph idx="1"/>
          </p:nvPr>
        </p:nvSpPr>
        <p:spPr/>
        <p:txBody>
          <a:bodyPr>
            <a:normAutofit/>
          </a:bodyPr>
          <a:lstStyle/>
          <a:p>
            <a:pPr marL="114300" indent="0">
              <a:buNone/>
            </a:pPr>
            <a:r>
              <a:rPr lang="en-US" sz="3000" dirty="0"/>
              <a:t>For we must all appear before the judgment seat of Christ, that each one may receive the things </a:t>
            </a:r>
            <a:r>
              <a:rPr lang="en-US" sz="3000" i="1" dirty="0"/>
              <a:t>done</a:t>
            </a:r>
            <a:r>
              <a:rPr lang="en-US" sz="3000" dirty="0"/>
              <a:t> in the body, according to what he has done, whether good or bad.</a:t>
            </a:r>
          </a:p>
        </p:txBody>
      </p:sp>
      <p:sp>
        <p:nvSpPr>
          <p:cNvPr id="4" name="TextBox 3"/>
          <p:cNvSpPr txBox="1"/>
          <p:nvPr/>
        </p:nvSpPr>
        <p:spPr>
          <a:xfrm>
            <a:off x="685800" y="4114800"/>
            <a:ext cx="7162800" cy="1015663"/>
          </a:xfrm>
          <a:prstGeom prst="rect">
            <a:avLst/>
          </a:prstGeom>
          <a:solidFill>
            <a:schemeClr val="accent2"/>
          </a:solidFill>
        </p:spPr>
        <p:txBody>
          <a:bodyPr wrap="square" rtlCol="0">
            <a:spAutoFit/>
          </a:bodyPr>
          <a:lstStyle/>
          <a:p>
            <a:pPr algn="ctr"/>
            <a:r>
              <a:rPr lang="en-US" sz="3000" dirty="0" smtClean="0"/>
              <a:t>In the meantime, all departed souls will await the judgment in Hades.</a:t>
            </a:r>
            <a:endParaRPr lang="en-US" sz="3000" dirty="0"/>
          </a:p>
        </p:txBody>
      </p:sp>
    </p:spTree>
    <p:extLst>
      <p:ext uri="{BB962C8B-B14F-4D97-AF65-F5344CB8AC3E}">
        <p14:creationId xmlns:p14="http://schemas.microsoft.com/office/powerpoint/2010/main" val="352829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25:31-34</a:t>
            </a:r>
            <a:endParaRPr lang="en-US" b="1" dirty="0"/>
          </a:p>
        </p:txBody>
      </p:sp>
      <p:sp>
        <p:nvSpPr>
          <p:cNvPr id="3" name="Content Placeholder 2"/>
          <p:cNvSpPr>
            <a:spLocks noGrp="1"/>
          </p:cNvSpPr>
          <p:nvPr>
            <p:ph idx="1"/>
          </p:nvPr>
        </p:nvSpPr>
        <p:spPr/>
        <p:txBody>
          <a:bodyPr>
            <a:normAutofit/>
          </a:bodyPr>
          <a:lstStyle/>
          <a:p>
            <a:pPr marL="114300" indent="0">
              <a:buNone/>
            </a:pPr>
            <a:r>
              <a:rPr lang="en-US" sz="2800" b="1" baseline="30000" dirty="0"/>
              <a:t> </a:t>
            </a:r>
            <a:r>
              <a:rPr lang="en-US" sz="2800" dirty="0" smtClean="0"/>
              <a:t>When </a:t>
            </a:r>
            <a:r>
              <a:rPr lang="en-US" sz="2800" dirty="0"/>
              <a:t>the Son of Man comes in His glory, and all the </a:t>
            </a:r>
            <a:r>
              <a:rPr lang="en-US" sz="2800" dirty="0" smtClean="0"/>
              <a:t>holy </a:t>
            </a:r>
            <a:r>
              <a:rPr lang="en-US" sz="2800" dirty="0"/>
              <a:t>angels with Him, then He will sit on the throne of His glory. </a:t>
            </a:r>
            <a:r>
              <a:rPr lang="en-US" sz="2800" b="1" baseline="30000" dirty="0"/>
              <a:t>32 </a:t>
            </a:r>
            <a:r>
              <a:rPr lang="en-US" sz="2800" dirty="0"/>
              <a:t>All the nations will be gathered before Him, and He will separate them one from another, as a shepherd divides </a:t>
            </a:r>
            <a:r>
              <a:rPr lang="en-US" sz="2800" i="1" dirty="0"/>
              <a:t>his</a:t>
            </a:r>
            <a:r>
              <a:rPr lang="en-US" sz="2800" dirty="0"/>
              <a:t> sheep from the goats. </a:t>
            </a:r>
            <a:r>
              <a:rPr lang="en-US" sz="2800" b="1" baseline="30000" dirty="0"/>
              <a:t>33 </a:t>
            </a:r>
            <a:r>
              <a:rPr lang="en-US" sz="2800" dirty="0"/>
              <a:t>And He will set the sheep on His right hand, but the goats on the left. </a:t>
            </a:r>
            <a:r>
              <a:rPr lang="en-US" sz="2800" b="1" baseline="30000" dirty="0"/>
              <a:t>34 </a:t>
            </a:r>
            <a:r>
              <a:rPr lang="en-US" sz="2800" dirty="0"/>
              <a:t>Then the King will say to those on His right hand, ‘Come, you blessed of My Father, inherit the kingdom prepared for you from the foundation of the </a:t>
            </a:r>
            <a:r>
              <a:rPr lang="en-US" sz="2800" dirty="0" smtClean="0"/>
              <a:t>world…</a:t>
            </a:r>
            <a:endParaRPr lang="en-US" sz="2800" dirty="0"/>
          </a:p>
        </p:txBody>
      </p:sp>
    </p:spTree>
    <p:extLst>
      <p:ext uri="{BB962C8B-B14F-4D97-AF65-F5344CB8AC3E}">
        <p14:creationId xmlns:p14="http://schemas.microsoft.com/office/powerpoint/2010/main" val="2812702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25:41-43</a:t>
            </a:r>
            <a:endParaRPr lang="en-US" b="1" dirty="0"/>
          </a:p>
        </p:txBody>
      </p:sp>
      <p:sp>
        <p:nvSpPr>
          <p:cNvPr id="3" name="Content Placeholder 2"/>
          <p:cNvSpPr>
            <a:spLocks noGrp="1"/>
          </p:cNvSpPr>
          <p:nvPr>
            <p:ph idx="1"/>
          </p:nvPr>
        </p:nvSpPr>
        <p:spPr/>
        <p:txBody>
          <a:bodyPr>
            <a:normAutofit/>
          </a:bodyPr>
          <a:lstStyle/>
          <a:p>
            <a:pPr marL="114300" indent="0">
              <a:buNone/>
            </a:pPr>
            <a:r>
              <a:rPr lang="en-US" sz="3000" dirty="0" smtClean="0"/>
              <a:t>Then </a:t>
            </a:r>
            <a:r>
              <a:rPr lang="en-US" sz="3000" dirty="0"/>
              <a:t>He will also say to those on the left hand, ‘Depart from Me, you cursed, into the everlasting fire prepared for the devil and his angels: </a:t>
            </a:r>
            <a:r>
              <a:rPr lang="en-US" sz="3000" b="1" baseline="30000" dirty="0"/>
              <a:t>42 </a:t>
            </a:r>
            <a:r>
              <a:rPr lang="en-US" sz="3000" dirty="0"/>
              <a:t>for I was hungry and you gave Me no food; I was thirsty and you gave Me no drink; </a:t>
            </a:r>
            <a:r>
              <a:rPr lang="en-US" sz="3000" b="1" baseline="30000" dirty="0"/>
              <a:t>43 </a:t>
            </a:r>
            <a:r>
              <a:rPr lang="en-US" sz="3000" dirty="0"/>
              <a:t>I was a stranger and you did not take Me in, naked and you did not clothe Me, sick and in prison and you did not visit Me.’</a:t>
            </a:r>
          </a:p>
          <a:p>
            <a:pPr marL="114300" indent="0">
              <a:buNone/>
            </a:pPr>
            <a:endParaRPr lang="en-US" sz="3000" dirty="0"/>
          </a:p>
        </p:txBody>
      </p:sp>
    </p:spTree>
    <p:extLst>
      <p:ext uri="{BB962C8B-B14F-4D97-AF65-F5344CB8AC3E}">
        <p14:creationId xmlns:p14="http://schemas.microsoft.com/office/powerpoint/2010/main" val="1643032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25:46</a:t>
            </a:r>
            <a:endParaRPr lang="en-US" b="1" dirty="0"/>
          </a:p>
        </p:txBody>
      </p:sp>
      <p:sp>
        <p:nvSpPr>
          <p:cNvPr id="3" name="Content Placeholder 2"/>
          <p:cNvSpPr>
            <a:spLocks noGrp="1"/>
          </p:cNvSpPr>
          <p:nvPr>
            <p:ph idx="1"/>
          </p:nvPr>
        </p:nvSpPr>
        <p:spPr/>
        <p:txBody>
          <a:bodyPr>
            <a:normAutofit/>
          </a:bodyPr>
          <a:lstStyle/>
          <a:p>
            <a:pPr marL="114300" indent="0">
              <a:buNone/>
            </a:pPr>
            <a:r>
              <a:rPr lang="en-US" sz="3000" dirty="0" smtClean="0"/>
              <a:t>And</a:t>
            </a:r>
            <a:r>
              <a:rPr lang="en-US" sz="3000" dirty="0"/>
              <a:t> these will go away into everlasting punishment, but the righteous into eternal life.”</a:t>
            </a:r>
          </a:p>
          <a:p>
            <a:pPr marL="114300" indent="0">
              <a:buNone/>
            </a:pPr>
            <a:endParaRPr lang="en-US" sz="3000" dirty="0"/>
          </a:p>
        </p:txBody>
      </p:sp>
      <p:sp>
        <p:nvSpPr>
          <p:cNvPr id="4" name="TextBox 3"/>
          <p:cNvSpPr txBox="1"/>
          <p:nvPr/>
        </p:nvSpPr>
        <p:spPr>
          <a:xfrm>
            <a:off x="685800" y="3810000"/>
            <a:ext cx="7239000" cy="1015663"/>
          </a:xfrm>
          <a:prstGeom prst="rect">
            <a:avLst/>
          </a:prstGeom>
          <a:solidFill>
            <a:schemeClr val="accent2"/>
          </a:solidFill>
        </p:spPr>
        <p:txBody>
          <a:bodyPr wrap="square" rtlCol="0">
            <a:spAutoFit/>
          </a:bodyPr>
          <a:lstStyle/>
          <a:p>
            <a:pPr algn="ctr"/>
            <a:r>
              <a:rPr lang="en-US" sz="3000" dirty="0" smtClean="0"/>
              <a:t>After the judgment, our situation will become eternal – either punishment or life.</a:t>
            </a:r>
            <a:endParaRPr lang="en-US" sz="3000" dirty="0"/>
          </a:p>
        </p:txBody>
      </p:sp>
    </p:spTree>
    <p:extLst>
      <p:ext uri="{BB962C8B-B14F-4D97-AF65-F5344CB8AC3E}">
        <p14:creationId xmlns:p14="http://schemas.microsoft.com/office/powerpoint/2010/main" val="305743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543800" cy="1836004"/>
          </a:xfrm>
        </p:spPr>
        <p:txBody>
          <a:bodyPr/>
          <a:lstStyle/>
          <a:p>
            <a:pPr algn="ctr"/>
            <a:r>
              <a:rPr lang="en-US" sz="5500" smtClean="0">
                <a:solidFill>
                  <a:schemeClr val="tx1"/>
                </a:solidFill>
              </a:rPr>
              <a:t>After Death, </a:t>
            </a:r>
            <a:r>
              <a:rPr lang="en-US" sz="5500" dirty="0" smtClean="0">
                <a:solidFill>
                  <a:schemeClr val="tx1"/>
                </a:solidFill>
              </a:rPr>
              <a:t>Then What?</a:t>
            </a:r>
            <a:br>
              <a:rPr lang="en-US" sz="5500" dirty="0" smtClean="0">
                <a:solidFill>
                  <a:schemeClr val="tx1"/>
                </a:solidFill>
              </a:rPr>
            </a:br>
            <a:r>
              <a:rPr lang="en-US" sz="5500" dirty="0" smtClean="0">
                <a:solidFill>
                  <a:schemeClr val="tx1"/>
                </a:solidFill>
              </a:rPr>
              <a:t>Part 2</a:t>
            </a:r>
            <a:endParaRPr lang="en-US" sz="5500" dirty="0">
              <a:solidFill>
                <a:schemeClr val="tx1"/>
              </a:solidFill>
            </a:endParaRPr>
          </a:p>
        </p:txBody>
      </p:sp>
      <p:sp>
        <p:nvSpPr>
          <p:cNvPr id="4" name="TextBox 3"/>
          <p:cNvSpPr txBox="1"/>
          <p:nvPr/>
        </p:nvSpPr>
        <p:spPr>
          <a:xfrm>
            <a:off x="1295400" y="3664803"/>
            <a:ext cx="6096000" cy="830997"/>
          </a:xfrm>
          <a:prstGeom prst="rect">
            <a:avLst/>
          </a:prstGeom>
          <a:noFill/>
        </p:spPr>
        <p:txBody>
          <a:bodyPr wrap="square" rtlCol="0">
            <a:spAutoFit/>
          </a:bodyPr>
          <a:lstStyle/>
          <a:p>
            <a:pPr algn="ctr"/>
            <a:r>
              <a:rPr lang="en-US" sz="2400" dirty="0" smtClean="0"/>
              <a:t>San Angelo, </a:t>
            </a:r>
            <a:r>
              <a:rPr lang="en-US" sz="2400" dirty="0" err="1" smtClean="0"/>
              <a:t>Tx</a:t>
            </a:r>
            <a:endParaRPr lang="en-US" sz="2400" dirty="0" smtClean="0"/>
          </a:p>
          <a:p>
            <a:pPr algn="ctr"/>
            <a:r>
              <a:rPr lang="en-US" sz="2400" dirty="0" smtClean="0"/>
              <a:t>June 21, 2020</a:t>
            </a:r>
            <a:endParaRPr lang="en-US" sz="2400" dirty="0"/>
          </a:p>
        </p:txBody>
      </p:sp>
    </p:spTree>
    <p:extLst>
      <p:ext uri="{BB962C8B-B14F-4D97-AF65-F5344CB8AC3E}">
        <p14:creationId xmlns:p14="http://schemas.microsoft.com/office/powerpoint/2010/main" val="2497721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4648200"/>
          </a:xfrm>
        </p:spPr>
        <p:txBody>
          <a:bodyPr>
            <a:normAutofit/>
          </a:bodyPr>
          <a:lstStyle/>
          <a:p>
            <a:pPr marL="114300" indent="0">
              <a:buNone/>
            </a:pPr>
            <a:r>
              <a:rPr lang="en-US" sz="6000" dirty="0" smtClean="0"/>
              <a:t>Q:</a:t>
            </a:r>
            <a:r>
              <a:rPr lang="en-US" sz="3000" dirty="0" smtClean="0"/>
              <a:t>  What happens to our soul after death?</a:t>
            </a:r>
          </a:p>
          <a:p>
            <a:pPr marL="114300" indent="0">
              <a:buNone/>
            </a:pPr>
            <a:r>
              <a:rPr lang="en-US" sz="6000" dirty="0" smtClean="0"/>
              <a:t>A:</a:t>
            </a:r>
            <a:r>
              <a:rPr lang="en-US" sz="3000" dirty="0" smtClean="0"/>
              <a:t>  We will enter Hades.  The righteous will be in Paradise (or Abraham’s Bosom) while the unrighteous will enter torment (or Tartarus).  All will remain in Hades awaiting the Day of Judgment when our eternal abode will be verified.</a:t>
            </a:r>
            <a:endParaRPr lang="en-US" sz="3000" dirty="0"/>
          </a:p>
        </p:txBody>
      </p:sp>
    </p:spTree>
    <p:extLst>
      <p:ext uri="{BB962C8B-B14F-4D97-AF65-F5344CB8AC3E}">
        <p14:creationId xmlns:p14="http://schemas.microsoft.com/office/powerpoint/2010/main" val="1629931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065" y="457200"/>
            <a:ext cx="829056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76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6000" dirty="0" smtClean="0"/>
              <a:t>Q:</a:t>
            </a:r>
            <a:r>
              <a:rPr lang="en-US" sz="3000" dirty="0" smtClean="0"/>
              <a:t>  What happens to our soul after death?</a:t>
            </a:r>
            <a:endParaRPr lang="en-US" sz="3000" dirty="0"/>
          </a:p>
        </p:txBody>
      </p:sp>
    </p:spTree>
    <p:extLst>
      <p:ext uri="{BB962C8B-B14F-4D97-AF65-F5344CB8AC3E}">
        <p14:creationId xmlns:p14="http://schemas.microsoft.com/office/powerpoint/2010/main" val="1577912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Hades</a:t>
            </a:r>
            <a:endParaRPr lang="en-US" b="1" dirty="0"/>
          </a:p>
        </p:txBody>
      </p:sp>
      <p:sp>
        <p:nvSpPr>
          <p:cNvPr id="3" name="Content Placeholder 2"/>
          <p:cNvSpPr>
            <a:spLocks noGrp="1"/>
          </p:cNvSpPr>
          <p:nvPr>
            <p:ph idx="1"/>
          </p:nvPr>
        </p:nvSpPr>
        <p:spPr>
          <a:xfrm>
            <a:off x="457200" y="1600200"/>
            <a:ext cx="7620000" cy="1600200"/>
          </a:xfrm>
        </p:spPr>
        <p:txBody>
          <a:bodyPr>
            <a:normAutofit/>
          </a:bodyPr>
          <a:lstStyle/>
          <a:p>
            <a:pPr marL="114300" indent="0">
              <a:buNone/>
            </a:pPr>
            <a:r>
              <a:rPr lang="en-US" sz="3000" dirty="0" smtClean="0"/>
              <a:t>Hades, which is still translated as “hell” in some translations, is the unseen</a:t>
            </a:r>
            <a:r>
              <a:rPr lang="en-US" sz="3000" dirty="0"/>
              <a:t>, intermediate conscious state of the dead.</a:t>
            </a:r>
          </a:p>
          <a:p>
            <a:pPr marL="114300" indent="0">
              <a:buNone/>
            </a:pPr>
            <a:endParaRPr lang="en-US" sz="3000" dirty="0"/>
          </a:p>
        </p:txBody>
      </p:sp>
      <p:sp>
        <p:nvSpPr>
          <p:cNvPr id="4" name="TextBox 3"/>
          <p:cNvSpPr txBox="1"/>
          <p:nvPr/>
        </p:nvSpPr>
        <p:spPr>
          <a:xfrm>
            <a:off x="609600" y="3352800"/>
            <a:ext cx="7162800" cy="1015663"/>
          </a:xfrm>
          <a:prstGeom prst="rect">
            <a:avLst/>
          </a:prstGeom>
          <a:solidFill>
            <a:schemeClr val="accent2"/>
          </a:solidFill>
        </p:spPr>
        <p:txBody>
          <a:bodyPr wrap="square" rtlCol="0">
            <a:spAutoFit/>
          </a:bodyPr>
          <a:lstStyle/>
          <a:p>
            <a:r>
              <a:rPr lang="en-US" sz="6000" dirty="0" smtClean="0"/>
              <a:t>Q:</a:t>
            </a:r>
            <a:r>
              <a:rPr lang="en-US" sz="3000" dirty="0" smtClean="0"/>
              <a:t>  Did Jesus go to hell?</a:t>
            </a:r>
            <a:endParaRPr lang="en-US" sz="3000" dirty="0"/>
          </a:p>
        </p:txBody>
      </p:sp>
      <p:sp>
        <p:nvSpPr>
          <p:cNvPr id="5" name="TextBox 4"/>
          <p:cNvSpPr txBox="1"/>
          <p:nvPr/>
        </p:nvSpPr>
        <p:spPr>
          <a:xfrm>
            <a:off x="609600" y="4542472"/>
            <a:ext cx="7162800" cy="1477328"/>
          </a:xfrm>
          <a:prstGeom prst="rect">
            <a:avLst/>
          </a:prstGeom>
          <a:solidFill>
            <a:schemeClr val="accent3"/>
          </a:solidFill>
        </p:spPr>
        <p:txBody>
          <a:bodyPr wrap="square" rtlCol="0">
            <a:spAutoFit/>
          </a:bodyPr>
          <a:lstStyle/>
          <a:p>
            <a:r>
              <a:rPr lang="en-US" sz="6000" dirty="0"/>
              <a:t>A</a:t>
            </a:r>
            <a:r>
              <a:rPr lang="en-US" sz="6000" dirty="0" smtClean="0"/>
              <a:t>:</a:t>
            </a:r>
            <a:r>
              <a:rPr lang="en-US" sz="3000" dirty="0" smtClean="0"/>
              <a:t>  Yes!  He entered Hades </a:t>
            </a:r>
            <a:r>
              <a:rPr lang="en-US" sz="3000" dirty="0" smtClean="0"/>
              <a:t>after the Crucifixion but before </a:t>
            </a:r>
            <a:r>
              <a:rPr lang="en-US" sz="3000" dirty="0" smtClean="0"/>
              <a:t>His </a:t>
            </a:r>
            <a:r>
              <a:rPr lang="en-US" sz="3000" dirty="0" smtClean="0"/>
              <a:t>Resurrection</a:t>
            </a:r>
            <a:r>
              <a:rPr lang="en-US" sz="3000" dirty="0" smtClean="0"/>
              <a:t>.</a:t>
            </a:r>
            <a:endParaRPr lang="en-US" sz="3000" dirty="0"/>
          </a:p>
        </p:txBody>
      </p:sp>
    </p:spTree>
    <p:extLst>
      <p:ext uri="{BB962C8B-B14F-4D97-AF65-F5344CB8AC3E}">
        <p14:creationId xmlns:p14="http://schemas.microsoft.com/office/powerpoint/2010/main" val="69070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Acts 2:31</a:t>
            </a:r>
            <a:endParaRPr lang="en-US" b="1" dirty="0"/>
          </a:p>
        </p:txBody>
      </p:sp>
      <p:sp>
        <p:nvSpPr>
          <p:cNvPr id="3" name="Content Placeholder 2"/>
          <p:cNvSpPr>
            <a:spLocks noGrp="1"/>
          </p:cNvSpPr>
          <p:nvPr>
            <p:ph idx="1"/>
          </p:nvPr>
        </p:nvSpPr>
        <p:spPr>
          <a:xfrm>
            <a:off x="457200" y="1600200"/>
            <a:ext cx="7620000" cy="1676400"/>
          </a:xfrm>
        </p:spPr>
        <p:txBody>
          <a:bodyPr>
            <a:normAutofit/>
          </a:bodyPr>
          <a:lstStyle/>
          <a:p>
            <a:pPr marL="114300" indent="0">
              <a:buNone/>
            </a:pPr>
            <a:r>
              <a:rPr lang="en-US" sz="3000" dirty="0"/>
              <a:t>He seeing this before </a:t>
            </a:r>
            <a:r>
              <a:rPr lang="en-US" sz="3000" dirty="0" err="1"/>
              <a:t>spake</a:t>
            </a:r>
            <a:r>
              <a:rPr lang="en-US" sz="3000" dirty="0"/>
              <a:t> of the resurrection of Christ, that his soul was not left in hell, neither his flesh did see corruption.</a:t>
            </a:r>
          </a:p>
        </p:txBody>
      </p:sp>
    </p:spTree>
    <p:extLst>
      <p:ext uri="{BB962C8B-B14F-4D97-AF65-F5344CB8AC3E}">
        <p14:creationId xmlns:p14="http://schemas.microsoft.com/office/powerpoint/2010/main" val="3648890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Rich Man and Lazarus</a:t>
            </a:r>
            <a:endParaRPr lang="en-US" b="1" dirty="0"/>
          </a:p>
        </p:txBody>
      </p:sp>
      <p:sp>
        <p:nvSpPr>
          <p:cNvPr id="3" name="Content Placeholder 2"/>
          <p:cNvSpPr>
            <a:spLocks noGrp="1"/>
          </p:cNvSpPr>
          <p:nvPr>
            <p:ph idx="1"/>
          </p:nvPr>
        </p:nvSpPr>
        <p:spPr>
          <a:xfrm>
            <a:off x="457200" y="1600200"/>
            <a:ext cx="7620000" cy="2819400"/>
          </a:xfrm>
        </p:spPr>
        <p:txBody>
          <a:bodyPr>
            <a:normAutofit/>
          </a:bodyPr>
          <a:lstStyle/>
          <a:p>
            <a:r>
              <a:rPr lang="en-US" sz="3000" dirty="0" smtClean="0"/>
              <a:t>The most clear picture of Hades is given in the account of the Rich Man and Lazarus as recorded in Luke 16.</a:t>
            </a:r>
          </a:p>
          <a:p>
            <a:r>
              <a:rPr lang="en-US" sz="3000" dirty="0" smtClean="0"/>
              <a:t>Keep in mind our study of both Hades and Paradise from this morning.</a:t>
            </a:r>
            <a:endParaRPr lang="en-US" sz="3000" dirty="0"/>
          </a:p>
        </p:txBody>
      </p:sp>
    </p:spTree>
    <p:extLst>
      <p:ext uri="{BB962C8B-B14F-4D97-AF65-F5344CB8AC3E}">
        <p14:creationId xmlns:p14="http://schemas.microsoft.com/office/powerpoint/2010/main" val="6052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16:22-23</a:t>
            </a:r>
            <a:endParaRPr lang="en-US" b="1" dirty="0"/>
          </a:p>
        </p:txBody>
      </p:sp>
      <p:sp>
        <p:nvSpPr>
          <p:cNvPr id="3" name="Content Placeholder 2"/>
          <p:cNvSpPr>
            <a:spLocks noGrp="1"/>
          </p:cNvSpPr>
          <p:nvPr>
            <p:ph idx="1"/>
          </p:nvPr>
        </p:nvSpPr>
        <p:spPr>
          <a:xfrm>
            <a:off x="457200" y="1600200"/>
            <a:ext cx="7620000" cy="2895600"/>
          </a:xfrm>
        </p:spPr>
        <p:txBody>
          <a:bodyPr>
            <a:normAutofit/>
          </a:bodyPr>
          <a:lstStyle/>
          <a:p>
            <a:pPr marL="114300" indent="0">
              <a:buNone/>
            </a:pPr>
            <a:r>
              <a:rPr lang="en-US" sz="3000" dirty="0"/>
              <a:t>So it was that the beggar died, and was carried by the angels to Abraham’s bosom. The rich man also died and was buried. </a:t>
            </a:r>
            <a:r>
              <a:rPr lang="en-US" sz="3000" b="1" baseline="30000" dirty="0"/>
              <a:t>23 </a:t>
            </a:r>
            <a:r>
              <a:rPr lang="en-US" sz="3000" dirty="0"/>
              <a:t>And being in torments in Hades, he lifted up his eyes and saw Abraham afar off, and Lazarus in his bosom.</a:t>
            </a:r>
          </a:p>
        </p:txBody>
      </p:sp>
    </p:spTree>
    <p:extLst>
      <p:ext uri="{BB962C8B-B14F-4D97-AF65-F5344CB8AC3E}">
        <p14:creationId xmlns:p14="http://schemas.microsoft.com/office/powerpoint/2010/main" val="226962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did Lazarus go?</a:t>
            </a:r>
            <a:endParaRPr lang="en-US" b="1" dirty="0"/>
          </a:p>
        </p:txBody>
      </p:sp>
      <p:sp>
        <p:nvSpPr>
          <p:cNvPr id="3" name="Content Placeholder 2"/>
          <p:cNvSpPr>
            <a:spLocks noGrp="1"/>
          </p:cNvSpPr>
          <p:nvPr>
            <p:ph idx="1"/>
          </p:nvPr>
        </p:nvSpPr>
        <p:spPr/>
        <p:txBody>
          <a:bodyPr/>
          <a:lstStyle/>
          <a:p>
            <a:r>
              <a:rPr lang="en-US" sz="3000" dirty="0" smtClean="0"/>
              <a:t>We learned this morning that  Jesus upon His death entered Hades.  Likewise, Lazarus entered Hades.</a:t>
            </a:r>
          </a:p>
          <a:p>
            <a:endParaRPr lang="en-US" sz="3000" dirty="0" smtClean="0"/>
          </a:p>
          <a:p>
            <a:r>
              <a:rPr lang="en-US" sz="3000" dirty="0" smtClean="0"/>
              <a:t>Jesus assured the thief they would enter Paradise after death.  Lazarus is ushered into Abraham’s Bosom, which must be another description of Paradise.</a:t>
            </a:r>
          </a:p>
          <a:p>
            <a:endParaRPr lang="en-US" dirty="0"/>
          </a:p>
        </p:txBody>
      </p:sp>
    </p:spTree>
    <p:extLst>
      <p:ext uri="{BB962C8B-B14F-4D97-AF65-F5344CB8AC3E}">
        <p14:creationId xmlns:p14="http://schemas.microsoft.com/office/powerpoint/2010/main" val="4218365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did the Rich Man go?</a:t>
            </a:r>
            <a:endParaRPr lang="en-US" b="1" dirty="0"/>
          </a:p>
        </p:txBody>
      </p:sp>
      <p:sp>
        <p:nvSpPr>
          <p:cNvPr id="3" name="Content Placeholder 2"/>
          <p:cNvSpPr>
            <a:spLocks noGrp="1"/>
          </p:cNvSpPr>
          <p:nvPr>
            <p:ph idx="1"/>
          </p:nvPr>
        </p:nvSpPr>
        <p:spPr/>
        <p:txBody>
          <a:bodyPr>
            <a:normAutofit/>
          </a:bodyPr>
          <a:lstStyle/>
          <a:p>
            <a:r>
              <a:rPr lang="en-US" sz="3000" dirty="0" smtClean="0"/>
              <a:t>Likewise, the Rich Man also entered Hades.</a:t>
            </a:r>
          </a:p>
          <a:p>
            <a:endParaRPr lang="en-US" sz="3000" dirty="0"/>
          </a:p>
          <a:p>
            <a:r>
              <a:rPr lang="en-US" sz="3000" dirty="0" smtClean="0"/>
              <a:t>However, instead of the comfort of Abraham’s Bosom, he found himself  in torments.</a:t>
            </a:r>
          </a:p>
          <a:p>
            <a:endParaRPr lang="en-US" sz="3000" dirty="0"/>
          </a:p>
          <a:p>
            <a:r>
              <a:rPr lang="en-US" sz="3000" dirty="0" smtClean="0"/>
              <a:t>Some associate this place of torments with the word </a:t>
            </a:r>
            <a:r>
              <a:rPr lang="en-US" sz="3000" i="1" dirty="0" smtClean="0"/>
              <a:t>Tartarus</a:t>
            </a:r>
            <a:r>
              <a:rPr lang="en-US" sz="3000" dirty="0" smtClean="0"/>
              <a:t>. </a:t>
            </a:r>
            <a:endParaRPr lang="en-US" sz="3000" dirty="0"/>
          </a:p>
        </p:txBody>
      </p:sp>
    </p:spTree>
    <p:extLst>
      <p:ext uri="{BB962C8B-B14F-4D97-AF65-F5344CB8AC3E}">
        <p14:creationId xmlns:p14="http://schemas.microsoft.com/office/powerpoint/2010/main" val="2130671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1433</TotalTime>
  <Words>560</Words>
  <Application>Microsoft Office PowerPoint</Application>
  <PresentationFormat>On-screen Show (4:3)</PresentationFormat>
  <Paragraphs>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PowerPoint Presentation</vt:lpstr>
      <vt:lpstr>After Death, Then What? Part 2</vt:lpstr>
      <vt:lpstr>PowerPoint Presentation</vt:lpstr>
      <vt:lpstr>Hades</vt:lpstr>
      <vt:lpstr>Acts 2:31</vt:lpstr>
      <vt:lpstr>Rich Man and Lazarus</vt:lpstr>
      <vt:lpstr>Luke 16:22-23</vt:lpstr>
      <vt:lpstr>Where did Lazarus go?</vt:lpstr>
      <vt:lpstr>Where did the Rich Man go?</vt:lpstr>
      <vt:lpstr>Greek - Tartarus</vt:lpstr>
      <vt:lpstr>2 Peter 2:4</vt:lpstr>
      <vt:lpstr>Luke 16:24-26</vt:lpstr>
      <vt:lpstr>Great Gulf</vt:lpstr>
      <vt:lpstr>Hebrews 9:27</vt:lpstr>
      <vt:lpstr>Matthew 12:36</vt:lpstr>
      <vt:lpstr>2 Corinthians 5:10</vt:lpstr>
      <vt:lpstr>Matthew 25:31-34</vt:lpstr>
      <vt:lpstr>Matthew 25:41-43</vt:lpstr>
      <vt:lpstr>Matthew 25:46</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Walked in the ways of Jeroboam</dc:title>
  <dc:creator>owner</dc:creator>
  <cp:lastModifiedBy>Bryan Morrison</cp:lastModifiedBy>
  <cp:revision>199</cp:revision>
  <cp:lastPrinted>2016-03-31T19:44:50Z</cp:lastPrinted>
  <dcterms:created xsi:type="dcterms:W3CDTF">2014-06-01T12:33:29Z</dcterms:created>
  <dcterms:modified xsi:type="dcterms:W3CDTF">2020-06-21T04:29:47Z</dcterms:modified>
</cp:coreProperties>
</file>