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3"/>
  </p:handoutMasterIdLst>
  <p:sldIdLst>
    <p:sldId id="344" r:id="rId2"/>
    <p:sldId id="279" r:id="rId3"/>
    <p:sldId id="317" r:id="rId4"/>
    <p:sldId id="331" r:id="rId5"/>
    <p:sldId id="327" r:id="rId6"/>
    <p:sldId id="329" r:id="rId7"/>
    <p:sldId id="291" r:id="rId8"/>
    <p:sldId id="325" r:id="rId9"/>
    <p:sldId id="292" r:id="rId10"/>
    <p:sldId id="293" r:id="rId11"/>
    <p:sldId id="309" r:id="rId12"/>
    <p:sldId id="298" r:id="rId13"/>
    <p:sldId id="345" r:id="rId14"/>
    <p:sldId id="302" r:id="rId15"/>
    <p:sldId id="343" r:id="rId16"/>
    <p:sldId id="313" r:id="rId17"/>
    <p:sldId id="304" r:id="rId18"/>
    <p:sldId id="305" r:id="rId19"/>
    <p:sldId id="336" r:id="rId20"/>
    <p:sldId id="337" r:id="rId21"/>
    <p:sldId id="338" r:id="rId22"/>
    <p:sldId id="339" r:id="rId23"/>
    <p:sldId id="306" r:id="rId24"/>
    <p:sldId id="316" r:id="rId25"/>
    <p:sldId id="318" r:id="rId26"/>
    <p:sldId id="320" r:id="rId27"/>
    <p:sldId id="342" r:id="rId28"/>
    <p:sldId id="322" r:id="rId29"/>
    <p:sldId id="307" r:id="rId30"/>
    <p:sldId id="314" r:id="rId31"/>
    <p:sldId id="340" r:id="rId3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7/31/2022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7/31/2022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7/31/2022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1A8B6-CEDA-DF02-0E42-B06E4B148A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78D6AC-D9E4-F68D-251F-34D54FCD96C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69691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001000" cy="1143000"/>
          </a:xfrm>
        </p:spPr>
        <p:txBody>
          <a:bodyPr/>
          <a:lstStyle/>
          <a:p>
            <a:r>
              <a:rPr lang="en-US" sz="4000" b="1" dirty="0" err="1"/>
              <a:t>Balak’s</a:t>
            </a:r>
            <a:r>
              <a:rPr lang="en-US" sz="4000" b="1" dirty="0"/>
              <a:t> Plea to the prophet Balaam</a:t>
            </a:r>
          </a:p>
        </p:txBody>
      </p:sp>
      <p:sp>
        <p:nvSpPr>
          <p:cNvPr id="3" name="Content Placeholder 2"/>
          <p:cNvSpPr>
            <a:spLocks noGrp="1"/>
          </p:cNvSpPr>
          <p:nvPr>
            <p:ph idx="1"/>
          </p:nvPr>
        </p:nvSpPr>
        <p:spPr/>
        <p:txBody>
          <a:bodyPr>
            <a:normAutofit fontScale="92500" lnSpcReduction="20000"/>
          </a:bodyPr>
          <a:lstStyle/>
          <a:p>
            <a:pPr marL="114300" indent="0">
              <a:buNone/>
            </a:pPr>
            <a:r>
              <a:rPr lang="en-US" sz="3200" dirty="0"/>
              <a:t>(Numbers 22:5-6)</a:t>
            </a:r>
          </a:p>
          <a:p>
            <a:pPr marL="114300" indent="0">
              <a:buNone/>
            </a:pPr>
            <a:r>
              <a:rPr lang="en-US" sz="3200" dirty="0"/>
              <a:t>Then he [</a:t>
            </a:r>
            <a:r>
              <a:rPr lang="en-US" sz="3200" dirty="0" err="1"/>
              <a:t>Balak</a:t>
            </a:r>
            <a:r>
              <a:rPr lang="en-US" sz="3200" dirty="0"/>
              <a:t>] sent messengers to Balaam the son of </a:t>
            </a:r>
            <a:r>
              <a:rPr lang="en-US" sz="3200" dirty="0" err="1"/>
              <a:t>Beor</a:t>
            </a:r>
            <a:r>
              <a:rPr lang="en-US" sz="3200" dirty="0"/>
              <a:t> at </a:t>
            </a:r>
            <a:r>
              <a:rPr lang="en-US" sz="3200" dirty="0" err="1"/>
              <a:t>Pethor</a:t>
            </a:r>
            <a:r>
              <a:rPr lang="en-US" sz="3200" dirty="0"/>
              <a:t>, … saying: “Look, a people has come from Egypt. See, they cover the face of the earth, and are settling next to me!    </a:t>
            </a:r>
          </a:p>
          <a:p>
            <a:pPr marL="114300" indent="0">
              <a:buNone/>
            </a:pPr>
            <a:r>
              <a:rPr lang="en-US" sz="3200" dirty="0"/>
              <a:t> </a:t>
            </a:r>
            <a:r>
              <a:rPr lang="en-US" sz="3200" b="1" baseline="30000" dirty="0"/>
              <a:t>6 </a:t>
            </a:r>
            <a:r>
              <a:rPr lang="en-US" sz="3200" dirty="0"/>
              <a:t>Therefore please come at once, curse this people for me, for they </a:t>
            </a:r>
            <a:r>
              <a:rPr lang="en-US" sz="3200" i="1" dirty="0"/>
              <a:t>are</a:t>
            </a:r>
            <a:r>
              <a:rPr lang="en-US" sz="3200" dirty="0"/>
              <a:t> too mighty for me. Perhaps I shall be able to defeat them and drive them out of the land, for I know that he whom you bless </a:t>
            </a:r>
            <a:r>
              <a:rPr lang="en-US" sz="3200" i="1" dirty="0"/>
              <a:t>is</a:t>
            </a:r>
            <a:r>
              <a:rPr lang="en-US" sz="3200" dirty="0"/>
              <a:t> blessed, and he whom you curse is cursed.”</a:t>
            </a:r>
          </a:p>
        </p:txBody>
      </p:sp>
    </p:spTree>
    <p:extLst>
      <p:ext uri="{BB962C8B-B14F-4D97-AF65-F5344CB8AC3E}">
        <p14:creationId xmlns:p14="http://schemas.microsoft.com/office/powerpoint/2010/main" val="3668569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God Speaks to Balaam</a:t>
            </a:r>
          </a:p>
        </p:txBody>
      </p:sp>
      <p:sp>
        <p:nvSpPr>
          <p:cNvPr id="3" name="Content Placeholder 2"/>
          <p:cNvSpPr>
            <a:spLocks noGrp="1"/>
          </p:cNvSpPr>
          <p:nvPr>
            <p:ph idx="1"/>
          </p:nvPr>
        </p:nvSpPr>
        <p:spPr>
          <a:xfrm>
            <a:off x="457200" y="1600200"/>
            <a:ext cx="7620000" cy="2362200"/>
          </a:xfrm>
        </p:spPr>
        <p:txBody>
          <a:bodyPr>
            <a:normAutofit/>
          </a:bodyPr>
          <a:lstStyle/>
          <a:p>
            <a:pPr marL="114300" indent="0">
              <a:buNone/>
            </a:pPr>
            <a:r>
              <a:rPr lang="en-US" sz="3200" dirty="0"/>
              <a:t>(Numbers 22:9-12)</a:t>
            </a:r>
          </a:p>
          <a:p>
            <a:pPr marL="114300" indent="0">
              <a:buNone/>
            </a:pPr>
            <a:r>
              <a:rPr lang="en-US" sz="3200" b="1" baseline="30000" dirty="0"/>
              <a:t>12 </a:t>
            </a:r>
            <a:r>
              <a:rPr lang="en-US" sz="3200" dirty="0"/>
              <a:t>And God said to Balaam, “You shall not go with them; you shall not curse the people, for they </a:t>
            </a:r>
            <a:r>
              <a:rPr lang="en-US" sz="3200" i="1" dirty="0"/>
              <a:t>are</a:t>
            </a:r>
            <a:r>
              <a:rPr lang="en-US" sz="3200" dirty="0"/>
              <a:t> blessed.”</a:t>
            </a:r>
          </a:p>
          <a:p>
            <a:endParaRPr lang="en-US" sz="3200" dirty="0"/>
          </a:p>
        </p:txBody>
      </p:sp>
    </p:spTree>
    <p:extLst>
      <p:ext uri="{BB962C8B-B14F-4D97-AF65-F5344CB8AC3E}">
        <p14:creationId xmlns:p14="http://schemas.microsoft.com/office/powerpoint/2010/main" val="210896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Balaam Keeps Asking</a:t>
            </a:r>
          </a:p>
        </p:txBody>
      </p:sp>
      <p:sp>
        <p:nvSpPr>
          <p:cNvPr id="3" name="Content Placeholder 2"/>
          <p:cNvSpPr>
            <a:spLocks noGrp="1"/>
          </p:cNvSpPr>
          <p:nvPr>
            <p:ph idx="1"/>
          </p:nvPr>
        </p:nvSpPr>
        <p:spPr>
          <a:xfrm>
            <a:off x="457200" y="1371600"/>
            <a:ext cx="7620000" cy="5334000"/>
          </a:xfrm>
        </p:spPr>
        <p:txBody>
          <a:bodyPr>
            <a:normAutofit/>
          </a:bodyPr>
          <a:lstStyle/>
          <a:p>
            <a:pPr marL="114300" indent="0">
              <a:buNone/>
            </a:pPr>
            <a:r>
              <a:rPr lang="en-US" sz="3000" dirty="0"/>
              <a:t>(Numbers 22:18-19)</a:t>
            </a:r>
          </a:p>
          <a:p>
            <a:pPr marL="114300" indent="0">
              <a:buNone/>
            </a:pPr>
            <a:r>
              <a:rPr lang="en-US" sz="3000" dirty="0"/>
              <a:t>Then Balaam answered and said to the servants of </a:t>
            </a:r>
            <a:r>
              <a:rPr lang="en-US" sz="3000" dirty="0" err="1"/>
              <a:t>Balak</a:t>
            </a:r>
            <a:r>
              <a:rPr lang="en-US" sz="3000" dirty="0"/>
              <a:t>, “Though </a:t>
            </a:r>
            <a:r>
              <a:rPr lang="en-US" sz="3000" dirty="0" err="1"/>
              <a:t>Balak</a:t>
            </a:r>
            <a:r>
              <a:rPr lang="en-US" sz="3000" dirty="0"/>
              <a:t> were to give me his house full of silver and gold, I could not go beyond the word of the </a:t>
            </a:r>
            <a:r>
              <a:rPr lang="en-US" sz="3000" cap="small" dirty="0"/>
              <a:t>Lord</a:t>
            </a:r>
            <a:r>
              <a:rPr lang="en-US" sz="3000" dirty="0"/>
              <a:t> my God, to do less or more. </a:t>
            </a:r>
            <a:r>
              <a:rPr lang="en-US" sz="3000" b="1" baseline="30000" dirty="0"/>
              <a:t>19 </a:t>
            </a:r>
            <a:r>
              <a:rPr lang="en-US" sz="3000" dirty="0"/>
              <a:t>Now therefore, please, you also stay here tonight, that I may know what more the </a:t>
            </a:r>
            <a:r>
              <a:rPr lang="en-US" sz="3000" cap="small" dirty="0"/>
              <a:t>Lord</a:t>
            </a:r>
            <a:r>
              <a:rPr lang="en-US" sz="3000" dirty="0"/>
              <a:t> will say to me.”</a:t>
            </a:r>
            <a:endParaRPr lang="en-US" dirty="0"/>
          </a:p>
        </p:txBody>
      </p:sp>
    </p:spTree>
    <p:extLst>
      <p:ext uri="{BB962C8B-B14F-4D97-AF65-F5344CB8AC3E}">
        <p14:creationId xmlns:p14="http://schemas.microsoft.com/office/powerpoint/2010/main" val="3091961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4165-22B1-11F9-56BD-2D3D1B5ECDEC}"/>
              </a:ext>
            </a:extLst>
          </p:cNvPr>
          <p:cNvSpPr>
            <a:spLocks noGrp="1"/>
          </p:cNvSpPr>
          <p:nvPr>
            <p:ph type="title"/>
          </p:nvPr>
        </p:nvSpPr>
        <p:spPr/>
        <p:txBody>
          <a:bodyPr/>
          <a:lstStyle/>
          <a:p>
            <a:endParaRPr lang="en-US"/>
          </a:p>
        </p:txBody>
      </p:sp>
      <p:pic>
        <p:nvPicPr>
          <p:cNvPr id="1026" name="Picture 2" descr="Image result for balaam and the donkey">
            <a:extLst>
              <a:ext uri="{FF2B5EF4-FFF2-40B4-BE49-F238E27FC236}">
                <a16:creationId xmlns:a16="http://schemas.microsoft.com/office/drawing/2014/main" id="{C434C953-A560-5986-2B80-6852DCA27EF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752600"/>
            <a:ext cx="5410200" cy="4168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623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Final Instruction From God</a:t>
            </a:r>
          </a:p>
        </p:txBody>
      </p:sp>
      <p:sp>
        <p:nvSpPr>
          <p:cNvPr id="3" name="Content Placeholder 2"/>
          <p:cNvSpPr>
            <a:spLocks noGrp="1"/>
          </p:cNvSpPr>
          <p:nvPr>
            <p:ph idx="1"/>
          </p:nvPr>
        </p:nvSpPr>
        <p:spPr>
          <a:xfrm>
            <a:off x="457200" y="1600200"/>
            <a:ext cx="7620000" cy="3657600"/>
          </a:xfrm>
        </p:spPr>
        <p:txBody>
          <a:bodyPr>
            <a:normAutofit/>
          </a:bodyPr>
          <a:lstStyle/>
          <a:p>
            <a:pPr marL="114300" indent="0">
              <a:buNone/>
            </a:pPr>
            <a:r>
              <a:rPr lang="en-US" sz="3000" dirty="0"/>
              <a:t>(Numbers 22:34-35)</a:t>
            </a:r>
          </a:p>
          <a:p>
            <a:pPr marL="114300" indent="0">
              <a:buNone/>
            </a:pPr>
            <a:r>
              <a:rPr lang="en-US" sz="3000" dirty="0"/>
              <a:t>Balaam said to the Angel of the </a:t>
            </a:r>
            <a:r>
              <a:rPr lang="en-US" sz="3000" cap="small" dirty="0"/>
              <a:t>Lord</a:t>
            </a:r>
            <a:r>
              <a:rPr lang="en-US" sz="3000" dirty="0"/>
              <a:t>, “I have sinned, for I did not know that You were standing in the way against me. But now, if my going displeases You, I will turn back.” </a:t>
            </a:r>
            <a:r>
              <a:rPr lang="en-US" sz="3000" b="1" baseline="30000" dirty="0"/>
              <a:t>35 </a:t>
            </a:r>
            <a:r>
              <a:rPr lang="en-US" sz="3000" dirty="0"/>
              <a:t>The Angel of the </a:t>
            </a:r>
            <a:r>
              <a:rPr lang="en-US" sz="3000" cap="small" dirty="0"/>
              <a:t>Lord</a:t>
            </a:r>
            <a:r>
              <a:rPr lang="en-US" sz="3000" dirty="0"/>
              <a:t> said to Balaam, “Go with the men, but you shall speak only what I tell you.”</a:t>
            </a:r>
          </a:p>
        </p:txBody>
      </p:sp>
    </p:spTree>
    <p:extLst>
      <p:ext uri="{BB962C8B-B14F-4D97-AF65-F5344CB8AC3E}">
        <p14:creationId xmlns:p14="http://schemas.microsoft.com/office/powerpoint/2010/main" val="966392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B879-E38B-E6B6-1F5D-B1793F26995B}"/>
              </a:ext>
            </a:extLst>
          </p:cNvPr>
          <p:cNvSpPr>
            <a:spLocks noGrp="1"/>
          </p:cNvSpPr>
          <p:nvPr>
            <p:ph type="title"/>
          </p:nvPr>
        </p:nvSpPr>
        <p:spPr/>
        <p:txBody>
          <a:bodyPr/>
          <a:lstStyle/>
          <a:p>
            <a:r>
              <a:rPr lang="en-US" b="1" dirty="0"/>
              <a:t>Numbers 23:7-8</a:t>
            </a:r>
          </a:p>
        </p:txBody>
      </p:sp>
      <p:sp>
        <p:nvSpPr>
          <p:cNvPr id="3" name="Content Placeholder 2">
            <a:extLst>
              <a:ext uri="{FF2B5EF4-FFF2-40B4-BE49-F238E27FC236}">
                <a16:creationId xmlns:a16="http://schemas.microsoft.com/office/drawing/2014/main" id="{3429CA93-574D-F337-B3DC-4119044D7845}"/>
              </a:ext>
            </a:extLst>
          </p:cNvPr>
          <p:cNvSpPr>
            <a:spLocks noGrp="1"/>
          </p:cNvSpPr>
          <p:nvPr>
            <p:ph idx="1"/>
          </p:nvPr>
        </p:nvSpPr>
        <p:spPr>
          <a:xfrm>
            <a:off x="457200" y="1600200"/>
            <a:ext cx="7620000" cy="3886200"/>
          </a:xfrm>
        </p:spPr>
        <p:txBody>
          <a:bodyPr/>
          <a:lstStyle/>
          <a:p>
            <a:pPr marL="114300" indent="0" algn="l">
              <a:buNone/>
            </a:pPr>
            <a:r>
              <a:rPr lang="en-US" sz="2800" b="0" i="0" dirty="0">
                <a:solidFill>
                  <a:srgbClr val="000000"/>
                </a:solidFill>
                <a:effectLst/>
              </a:rPr>
              <a:t>“</a:t>
            </a:r>
            <a:r>
              <a:rPr lang="en-US" sz="2800" b="0" i="0" dirty="0" err="1">
                <a:solidFill>
                  <a:srgbClr val="000000"/>
                </a:solidFill>
                <a:effectLst/>
              </a:rPr>
              <a:t>Balak</a:t>
            </a:r>
            <a:r>
              <a:rPr lang="en-US" sz="2800" b="0" i="0" dirty="0">
                <a:solidFill>
                  <a:srgbClr val="000000"/>
                </a:solidFill>
                <a:effectLst/>
              </a:rPr>
              <a:t> the king of Moab has brought me from Aram,</a:t>
            </a:r>
            <a:br>
              <a:rPr lang="en-US" sz="2800" b="0" i="0" dirty="0">
                <a:solidFill>
                  <a:srgbClr val="000000"/>
                </a:solidFill>
                <a:effectLst/>
              </a:rPr>
            </a:br>
            <a:r>
              <a:rPr lang="en-US" sz="2800" b="0" i="0" dirty="0">
                <a:solidFill>
                  <a:srgbClr val="000000"/>
                </a:solidFill>
                <a:effectLst/>
              </a:rPr>
              <a:t>From the mountains of the east.</a:t>
            </a:r>
            <a:br>
              <a:rPr lang="en-US" sz="2800" b="0" i="0" dirty="0">
                <a:solidFill>
                  <a:srgbClr val="000000"/>
                </a:solidFill>
                <a:effectLst/>
              </a:rPr>
            </a:br>
            <a:r>
              <a:rPr lang="en-US" sz="2800" b="0" i="0" dirty="0">
                <a:solidFill>
                  <a:srgbClr val="000000"/>
                </a:solidFill>
                <a:effectLst/>
              </a:rPr>
              <a:t>‘Come, curse Jacob for me,</a:t>
            </a:r>
            <a:br>
              <a:rPr lang="en-US" sz="2800" b="0" i="0" dirty="0">
                <a:solidFill>
                  <a:srgbClr val="000000"/>
                </a:solidFill>
                <a:effectLst/>
              </a:rPr>
            </a:br>
            <a:r>
              <a:rPr lang="en-US" sz="2800" b="0" i="0" dirty="0">
                <a:solidFill>
                  <a:srgbClr val="000000"/>
                </a:solidFill>
                <a:effectLst/>
              </a:rPr>
              <a:t>And come, denounce Israel!’</a:t>
            </a:r>
          </a:p>
          <a:p>
            <a:pPr marL="114300" indent="0" algn="l">
              <a:buNone/>
            </a:pPr>
            <a:r>
              <a:rPr lang="en-US" sz="2800" b="1" i="0" baseline="30000" dirty="0">
                <a:solidFill>
                  <a:srgbClr val="000000"/>
                </a:solidFill>
                <a:effectLst/>
              </a:rPr>
              <a:t>8 </a:t>
            </a:r>
            <a:r>
              <a:rPr lang="en-US" sz="2800" b="0" i="0" dirty="0">
                <a:solidFill>
                  <a:srgbClr val="000000"/>
                </a:solidFill>
                <a:effectLst/>
              </a:rPr>
              <a:t>“How shall I curse whom God has not cursed?</a:t>
            </a:r>
            <a:br>
              <a:rPr lang="en-US" sz="2800" b="0" i="0" dirty="0">
                <a:solidFill>
                  <a:srgbClr val="000000"/>
                </a:solidFill>
                <a:effectLst/>
              </a:rPr>
            </a:br>
            <a:r>
              <a:rPr lang="en-US" sz="2800" b="0" i="0" dirty="0">
                <a:solidFill>
                  <a:srgbClr val="000000"/>
                </a:solidFill>
                <a:effectLst/>
              </a:rPr>
              <a:t>And how shall I denounce </a:t>
            </a:r>
            <a:r>
              <a:rPr lang="en-US" sz="2800" b="0" i="1" dirty="0">
                <a:solidFill>
                  <a:srgbClr val="000000"/>
                </a:solidFill>
                <a:effectLst/>
              </a:rPr>
              <a:t>whom</a:t>
            </a:r>
            <a:r>
              <a:rPr lang="en-US" sz="2800" b="0" i="0" dirty="0">
                <a:solidFill>
                  <a:srgbClr val="000000"/>
                </a:solidFill>
                <a:effectLst/>
              </a:rPr>
              <a:t> the </a:t>
            </a:r>
            <a:r>
              <a:rPr lang="en-US" sz="2800" b="0" i="0" cap="small" dirty="0">
                <a:solidFill>
                  <a:srgbClr val="000000"/>
                </a:solidFill>
                <a:effectLst/>
              </a:rPr>
              <a:t>Lord</a:t>
            </a:r>
            <a:r>
              <a:rPr lang="en-US" sz="2800" b="0" i="0" dirty="0">
                <a:solidFill>
                  <a:srgbClr val="000000"/>
                </a:solidFill>
                <a:effectLst/>
              </a:rPr>
              <a:t> has not denounced?</a:t>
            </a:r>
          </a:p>
          <a:p>
            <a:pPr marL="114300" indent="0">
              <a:buNone/>
            </a:pPr>
            <a:endParaRPr lang="en-US" dirty="0"/>
          </a:p>
        </p:txBody>
      </p:sp>
    </p:spTree>
    <p:extLst>
      <p:ext uri="{BB962C8B-B14F-4D97-AF65-F5344CB8AC3E}">
        <p14:creationId xmlns:p14="http://schemas.microsoft.com/office/powerpoint/2010/main" val="519681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If you can’t beat ‘</a:t>
            </a:r>
            <a:r>
              <a:rPr lang="en-US" b="1" dirty="0" err="1"/>
              <a:t>em</a:t>
            </a:r>
            <a:r>
              <a:rPr lang="en-US" b="1" dirty="0"/>
              <a:t>…</a:t>
            </a:r>
          </a:p>
        </p:txBody>
      </p:sp>
      <p:sp>
        <p:nvSpPr>
          <p:cNvPr id="3" name="Content Placeholder 2"/>
          <p:cNvSpPr>
            <a:spLocks noGrp="1"/>
          </p:cNvSpPr>
          <p:nvPr>
            <p:ph idx="1"/>
          </p:nvPr>
        </p:nvSpPr>
        <p:spPr/>
        <p:txBody>
          <a:bodyPr>
            <a:normAutofit/>
          </a:bodyPr>
          <a:lstStyle/>
          <a:p>
            <a:r>
              <a:rPr lang="en-US" sz="3200" dirty="0"/>
              <a:t>… but Balaam offered some other advice to </a:t>
            </a:r>
            <a:r>
              <a:rPr lang="en-US" sz="3200" dirty="0" err="1"/>
              <a:t>Balak</a:t>
            </a:r>
            <a:r>
              <a:rPr lang="en-US" sz="3200" dirty="0"/>
              <a:t> that would prove useful.</a:t>
            </a:r>
          </a:p>
          <a:p>
            <a:endParaRPr lang="en-US" sz="3200" dirty="0"/>
          </a:p>
        </p:txBody>
      </p:sp>
    </p:spTree>
    <p:extLst>
      <p:ext uri="{BB962C8B-B14F-4D97-AF65-F5344CB8AC3E}">
        <p14:creationId xmlns:p14="http://schemas.microsoft.com/office/powerpoint/2010/main" val="552359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Numbers 31:16</a:t>
            </a:r>
          </a:p>
        </p:txBody>
      </p:sp>
      <p:sp>
        <p:nvSpPr>
          <p:cNvPr id="3" name="Content Placeholder 2"/>
          <p:cNvSpPr>
            <a:spLocks noGrp="1"/>
          </p:cNvSpPr>
          <p:nvPr>
            <p:ph idx="1"/>
          </p:nvPr>
        </p:nvSpPr>
        <p:spPr/>
        <p:txBody>
          <a:bodyPr>
            <a:normAutofit/>
          </a:bodyPr>
          <a:lstStyle/>
          <a:p>
            <a:pPr marL="114300" indent="0">
              <a:buNone/>
            </a:pPr>
            <a:r>
              <a:rPr lang="en-US" sz="3000" b="1" dirty="0"/>
              <a:t>Spoken by Moses after the battle with Moab:</a:t>
            </a:r>
          </a:p>
          <a:p>
            <a:pPr marL="114300" indent="0">
              <a:buNone/>
            </a:pPr>
            <a:r>
              <a:rPr lang="en-US" sz="3000" b="1" baseline="30000" dirty="0"/>
              <a:t> </a:t>
            </a:r>
          </a:p>
          <a:p>
            <a:pPr marL="114300" indent="0">
              <a:buNone/>
            </a:pPr>
            <a:r>
              <a:rPr lang="en-US" sz="3000" dirty="0"/>
              <a:t>Look, these </a:t>
            </a:r>
            <a:r>
              <a:rPr lang="en-US" sz="3000" i="1" dirty="0"/>
              <a:t>women</a:t>
            </a:r>
            <a:r>
              <a:rPr lang="en-US" sz="3000" dirty="0"/>
              <a:t> caused the children of Israel, </a:t>
            </a:r>
            <a:r>
              <a:rPr lang="en-US" sz="3000" b="1" dirty="0">
                <a:solidFill>
                  <a:srgbClr val="C00000"/>
                </a:solidFill>
              </a:rPr>
              <a:t>through the counsel of Balaam</a:t>
            </a:r>
            <a:r>
              <a:rPr lang="en-US" sz="3000" dirty="0"/>
              <a:t>, to trespass against the </a:t>
            </a:r>
            <a:r>
              <a:rPr lang="en-US" sz="3000" cap="small" dirty="0"/>
              <a:t>Lord</a:t>
            </a:r>
            <a:r>
              <a:rPr lang="en-US" sz="3000" dirty="0"/>
              <a:t> in the incident of </a:t>
            </a:r>
            <a:r>
              <a:rPr lang="en-US" sz="3000" dirty="0" err="1"/>
              <a:t>Peor</a:t>
            </a:r>
            <a:r>
              <a:rPr lang="en-US" sz="3000" dirty="0"/>
              <a:t>, and there was a plague among the congregation of the </a:t>
            </a:r>
            <a:r>
              <a:rPr lang="en-US" sz="3000" cap="small" dirty="0"/>
              <a:t>Lord</a:t>
            </a:r>
            <a:r>
              <a:rPr lang="en-US" sz="3000" dirty="0"/>
              <a:t>. </a:t>
            </a:r>
          </a:p>
        </p:txBody>
      </p:sp>
    </p:spTree>
    <p:extLst>
      <p:ext uri="{BB962C8B-B14F-4D97-AF65-F5344CB8AC3E}">
        <p14:creationId xmlns:p14="http://schemas.microsoft.com/office/powerpoint/2010/main" val="542488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Numbers 25:1-3</a:t>
            </a:r>
          </a:p>
        </p:txBody>
      </p:sp>
      <p:sp>
        <p:nvSpPr>
          <p:cNvPr id="3" name="Content Placeholder 2"/>
          <p:cNvSpPr>
            <a:spLocks noGrp="1"/>
          </p:cNvSpPr>
          <p:nvPr>
            <p:ph idx="1"/>
          </p:nvPr>
        </p:nvSpPr>
        <p:spPr>
          <a:xfrm>
            <a:off x="457200" y="1600200"/>
            <a:ext cx="7620000" cy="3505200"/>
          </a:xfrm>
        </p:spPr>
        <p:txBody>
          <a:bodyPr>
            <a:normAutofit/>
          </a:bodyPr>
          <a:lstStyle/>
          <a:p>
            <a:pPr marL="114300" indent="0">
              <a:buNone/>
            </a:pPr>
            <a:r>
              <a:rPr lang="en-US" sz="3000" dirty="0"/>
              <a:t>Now Israel remained in Acacia Grove, and the people began to commit harlotry with the women of Moab. </a:t>
            </a:r>
            <a:r>
              <a:rPr lang="en-US" sz="3000" b="1" baseline="30000" dirty="0"/>
              <a:t>2 </a:t>
            </a:r>
            <a:r>
              <a:rPr lang="en-US" sz="3000" dirty="0"/>
              <a:t>They invited the people to the sacrifices of their gods, and the people ate and bowed down to their gods. </a:t>
            </a:r>
            <a:r>
              <a:rPr lang="en-US" sz="3000" b="1" baseline="30000" dirty="0"/>
              <a:t>3 </a:t>
            </a:r>
            <a:r>
              <a:rPr lang="en-US" sz="3000" dirty="0"/>
              <a:t>So Israel was joined to </a:t>
            </a:r>
            <a:r>
              <a:rPr lang="en-US" sz="3000" b="1" u="sng" dirty="0"/>
              <a:t>Baal of </a:t>
            </a:r>
            <a:r>
              <a:rPr lang="en-US" sz="3000" b="1" u="sng" dirty="0" err="1"/>
              <a:t>Peor</a:t>
            </a:r>
            <a:r>
              <a:rPr lang="en-US" sz="3000" dirty="0"/>
              <a:t>, and the anger of the </a:t>
            </a:r>
            <a:r>
              <a:rPr lang="en-US" sz="3000" cap="small" dirty="0"/>
              <a:t>Lord </a:t>
            </a:r>
            <a:r>
              <a:rPr lang="en-US" sz="3000" dirty="0"/>
              <a:t>was aroused against Israel.</a:t>
            </a:r>
          </a:p>
        </p:txBody>
      </p:sp>
      <p:sp>
        <p:nvSpPr>
          <p:cNvPr id="4" name="TextBox 3"/>
          <p:cNvSpPr txBox="1"/>
          <p:nvPr/>
        </p:nvSpPr>
        <p:spPr>
          <a:xfrm>
            <a:off x="533400" y="5105400"/>
            <a:ext cx="7467600" cy="1015663"/>
          </a:xfrm>
          <a:prstGeom prst="rect">
            <a:avLst/>
          </a:prstGeom>
          <a:solidFill>
            <a:schemeClr val="accent1"/>
          </a:solidFill>
        </p:spPr>
        <p:txBody>
          <a:bodyPr wrap="square" rtlCol="0">
            <a:spAutoFit/>
          </a:bodyPr>
          <a:lstStyle/>
          <a:p>
            <a:r>
              <a:rPr lang="en-US" sz="3000" dirty="0"/>
              <a:t>This was under the direction of Balaam.  He sold out God’s people!</a:t>
            </a:r>
          </a:p>
        </p:txBody>
      </p:sp>
    </p:spTree>
    <p:extLst>
      <p:ext uri="{BB962C8B-B14F-4D97-AF65-F5344CB8AC3E}">
        <p14:creationId xmlns:p14="http://schemas.microsoft.com/office/powerpoint/2010/main" val="172605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99AC-68C3-3090-F694-1AA2C34760C0}"/>
              </a:ext>
            </a:extLst>
          </p:cNvPr>
          <p:cNvSpPr>
            <a:spLocks noGrp="1"/>
          </p:cNvSpPr>
          <p:nvPr>
            <p:ph type="title"/>
          </p:nvPr>
        </p:nvSpPr>
        <p:spPr/>
        <p:txBody>
          <a:bodyPr/>
          <a:lstStyle/>
          <a:p>
            <a:r>
              <a:rPr lang="en-US" b="1" dirty="0"/>
              <a:t>Numbers 25:5</a:t>
            </a:r>
          </a:p>
        </p:txBody>
      </p:sp>
      <p:sp>
        <p:nvSpPr>
          <p:cNvPr id="3" name="Content Placeholder 2">
            <a:extLst>
              <a:ext uri="{FF2B5EF4-FFF2-40B4-BE49-F238E27FC236}">
                <a16:creationId xmlns:a16="http://schemas.microsoft.com/office/drawing/2014/main" id="{2CAA6704-9C3B-C87D-8F6C-08DD17BAA0AB}"/>
              </a:ext>
            </a:extLst>
          </p:cNvPr>
          <p:cNvSpPr>
            <a:spLocks noGrp="1"/>
          </p:cNvSpPr>
          <p:nvPr>
            <p:ph idx="1"/>
          </p:nvPr>
        </p:nvSpPr>
        <p:spPr/>
        <p:txBody>
          <a:bodyPr>
            <a:normAutofit/>
          </a:bodyPr>
          <a:lstStyle/>
          <a:p>
            <a:pPr marL="114300" indent="0">
              <a:buNone/>
            </a:pPr>
            <a:r>
              <a:rPr lang="en-US" sz="3000" b="0" i="0" dirty="0">
                <a:solidFill>
                  <a:srgbClr val="000000"/>
                </a:solidFill>
                <a:effectLst/>
              </a:rPr>
              <a:t>So Moses said to the judges of Israel, “Every one of you kill his men who were joined to Baal of </a:t>
            </a:r>
            <a:r>
              <a:rPr lang="en-US" sz="3000" b="0" i="0" dirty="0" err="1">
                <a:solidFill>
                  <a:srgbClr val="000000"/>
                </a:solidFill>
                <a:effectLst/>
              </a:rPr>
              <a:t>Peor</a:t>
            </a:r>
            <a:r>
              <a:rPr lang="en-US" sz="3000" b="0" i="0" dirty="0">
                <a:solidFill>
                  <a:srgbClr val="000000"/>
                </a:solidFill>
                <a:effectLst/>
              </a:rPr>
              <a:t>.”</a:t>
            </a:r>
            <a:endParaRPr lang="en-US" sz="3000" dirty="0"/>
          </a:p>
        </p:txBody>
      </p:sp>
    </p:spTree>
    <p:extLst>
      <p:ext uri="{BB962C8B-B14F-4D97-AF65-F5344CB8AC3E}">
        <p14:creationId xmlns:p14="http://schemas.microsoft.com/office/powerpoint/2010/main" val="166312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543800" cy="2060575"/>
          </a:xfrm>
        </p:spPr>
        <p:txBody>
          <a:bodyPr/>
          <a:lstStyle/>
          <a:p>
            <a:pPr algn="ctr"/>
            <a:r>
              <a:rPr lang="en-US" dirty="0"/>
              <a:t>Baal of </a:t>
            </a:r>
            <a:r>
              <a:rPr lang="en-US" dirty="0" err="1"/>
              <a:t>Peor</a:t>
            </a:r>
            <a:br>
              <a:rPr lang="en-US" dirty="0"/>
            </a:br>
            <a:r>
              <a:rPr lang="en-US" sz="2200" dirty="0"/>
              <a:t>Psalm 106:28</a:t>
            </a:r>
          </a:p>
        </p:txBody>
      </p:sp>
      <p:sp>
        <p:nvSpPr>
          <p:cNvPr id="3" name="Subtitle 2"/>
          <p:cNvSpPr>
            <a:spLocks noGrp="1"/>
          </p:cNvSpPr>
          <p:nvPr>
            <p:ph type="subTitle" idx="1"/>
          </p:nvPr>
        </p:nvSpPr>
        <p:spPr>
          <a:xfrm>
            <a:off x="1066800" y="4114800"/>
            <a:ext cx="6400800" cy="685800"/>
          </a:xfrm>
        </p:spPr>
        <p:txBody>
          <a:bodyPr>
            <a:normAutofit fontScale="62500" lnSpcReduction="20000"/>
          </a:bodyPr>
          <a:lstStyle/>
          <a:p>
            <a:pPr algn="ctr"/>
            <a:r>
              <a:rPr lang="en-US" sz="3200" dirty="0"/>
              <a:t>San Angelo, TX</a:t>
            </a:r>
          </a:p>
          <a:p>
            <a:pPr algn="ctr"/>
            <a:r>
              <a:rPr lang="en-US" sz="3200" dirty="0"/>
              <a:t>July 31, 2022</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5C8C-E281-0169-A511-0712D5703EEF}"/>
              </a:ext>
            </a:extLst>
          </p:cNvPr>
          <p:cNvSpPr>
            <a:spLocks noGrp="1"/>
          </p:cNvSpPr>
          <p:nvPr>
            <p:ph type="title"/>
          </p:nvPr>
        </p:nvSpPr>
        <p:spPr/>
        <p:txBody>
          <a:bodyPr/>
          <a:lstStyle/>
          <a:p>
            <a:r>
              <a:rPr lang="en-US" b="1" dirty="0"/>
              <a:t>Numbers 25:6-8</a:t>
            </a:r>
          </a:p>
        </p:txBody>
      </p:sp>
      <p:sp>
        <p:nvSpPr>
          <p:cNvPr id="3" name="Content Placeholder 2">
            <a:extLst>
              <a:ext uri="{FF2B5EF4-FFF2-40B4-BE49-F238E27FC236}">
                <a16:creationId xmlns:a16="http://schemas.microsoft.com/office/drawing/2014/main" id="{601439C3-80BC-7995-193D-FEEFFB108B05}"/>
              </a:ext>
            </a:extLst>
          </p:cNvPr>
          <p:cNvSpPr>
            <a:spLocks noGrp="1"/>
          </p:cNvSpPr>
          <p:nvPr>
            <p:ph idx="1"/>
          </p:nvPr>
        </p:nvSpPr>
        <p:spPr/>
        <p:txBody>
          <a:bodyPr>
            <a:noAutofit/>
          </a:bodyPr>
          <a:lstStyle/>
          <a:p>
            <a:pPr marL="114300" indent="0">
              <a:buNone/>
            </a:pPr>
            <a:r>
              <a:rPr lang="en-US" sz="2800" b="0" i="0" dirty="0">
                <a:solidFill>
                  <a:srgbClr val="000000"/>
                </a:solidFill>
                <a:effectLst/>
                <a:latin typeface="Calibri" panose="020F0502020204030204" pitchFamily="34" charset="0"/>
                <a:cs typeface="Calibri" panose="020F0502020204030204" pitchFamily="34" charset="0"/>
              </a:rPr>
              <a:t>And indeed, one of the children of Israel came and presented to his brethren a Midianite woman in the sight of Moses and in the sight of all the congregation of the children of Israel, who </a:t>
            </a:r>
            <a:r>
              <a:rPr lang="en-US" sz="2800" b="0" i="1" dirty="0">
                <a:solidFill>
                  <a:srgbClr val="000000"/>
                </a:solidFill>
                <a:effectLst/>
                <a:latin typeface="Calibri" panose="020F0502020204030204" pitchFamily="34" charset="0"/>
                <a:cs typeface="Calibri" panose="020F0502020204030204" pitchFamily="34" charset="0"/>
              </a:rPr>
              <a:t>were</a:t>
            </a:r>
            <a:r>
              <a:rPr lang="en-US" sz="2800" b="0" i="0" dirty="0">
                <a:solidFill>
                  <a:srgbClr val="000000"/>
                </a:solidFill>
                <a:effectLst/>
                <a:latin typeface="Calibri" panose="020F0502020204030204" pitchFamily="34" charset="0"/>
                <a:cs typeface="Calibri" panose="020F0502020204030204" pitchFamily="34" charset="0"/>
              </a:rPr>
              <a:t> weeping at the door of the tabernacle of meeting.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4486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5C8C-E281-0169-A511-0712D5703EEF}"/>
              </a:ext>
            </a:extLst>
          </p:cNvPr>
          <p:cNvSpPr>
            <a:spLocks noGrp="1"/>
          </p:cNvSpPr>
          <p:nvPr>
            <p:ph type="title"/>
          </p:nvPr>
        </p:nvSpPr>
        <p:spPr/>
        <p:txBody>
          <a:bodyPr/>
          <a:lstStyle/>
          <a:p>
            <a:r>
              <a:rPr lang="en-US" b="1" dirty="0"/>
              <a:t>Numbers 25:6-8</a:t>
            </a:r>
          </a:p>
        </p:txBody>
      </p:sp>
      <p:sp>
        <p:nvSpPr>
          <p:cNvPr id="3" name="Content Placeholder 2">
            <a:extLst>
              <a:ext uri="{FF2B5EF4-FFF2-40B4-BE49-F238E27FC236}">
                <a16:creationId xmlns:a16="http://schemas.microsoft.com/office/drawing/2014/main" id="{601439C3-80BC-7995-193D-FEEFFB108B05}"/>
              </a:ext>
            </a:extLst>
          </p:cNvPr>
          <p:cNvSpPr>
            <a:spLocks noGrp="1"/>
          </p:cNvSpPr>
          <p:nvPr>
            <p:ph idx="1"/>
          </p:nvPr>
        </p:nvSpPr>
        <p:spPr>
          <a:xfrm>
            <a:off x="457200" y="1600200"/>
            <a:ext cx="7620000" cy="3505200"/>
          </a:xfrm>
        </p:spPr>
        <p:txBody>
          <a:bodyPr>
            <a:noAutofit/>
          </a:bodyPr>
          <a:lstStyle/>
          <a:p>
            <a:pPr marL="114300" indent="0">
              <a:buNone/>
            </a:pPr>
            <a:r>
              <a:rPr lang="en-US" sz="2800" b="0" i="0" dirty="0">
                <a:solidFill>
                  <a:srgbClr val="000000"/>
                </a:solidFill>
                <a:effectLst/>
                <a:latin typeface="Calibri" panose="020F0502020204030204" pitchFamily="34" charset="0"/>
                <a:cs typeface="Calibri" panose="020F0502020204030204" pitchFamily="34" charset="0"/>
              </a:rPr>
              <a:t>Now when Phinehas the son of Eleazar, the son of Aaron the priest, saw </a:t>
            </a:r>
            <a:r>
              <a:rPr lang="en-US" sz="2800" b="0" i="1" dirty="0">
                <a:solidFill>
                  <a:srgbClr val="000000"/>
                </a:solidFill>
                <a:effectLst/>
                <a:latin typeface="Calibri" panose="020F0502020204030204" pitchFamily="34" charset="0"/>
                <a:cs typeface="Calibri" panose="020F0502020204030204" pitchFamily="34" charset="0"/>
              </a:rPr>
              <a:t>it,</a:t>
            </a:r>
            <a:r>
              <a:rPr lang="en-US" sz="2800" b="0" i="0" dirty="0">
                <a:solidFill>
                  <a:srgbClr val="000000"/>
                </a:solidFill>
                <a:effectLst/>
                <a:latin typeface="Calibri" panose="020F0502020204030204" pitchFamily="34" charset="0"/>
                <a:cs typeface="Calibri" panose="020F0502020204030204" pitchFamily="34" charset="0"/>
              </a:rPr>
              <a:t> he rose from among the congregation and took a javelin in his hand; </a:t>
            </a:r>
            <a:r>
              <a:rPr lang="en-US" sz="2800" b="1" i="0" baseline="30000" dirty="0">
                <a:solidFill>
                  <a:srgbClr val="000000"/>
                </a:solidFill>
                <a:effectLst/>
                <a:latin typeface="Calibri" panose="020F0502020204030204" pitchFamily="34" charset="0"/>
                <a:cs typeface="Calibri" panose="020F0502020204030204" pitchFamily="34" charset="0"/>
              </a:rPr>
              <a:t>8 </a:t>
            </a:r>
            <a:r>
              <a:rPr lang="en-US" sz="2800" b="0" i="0" dirty="0">
                <a:solidFill>
                  <a:srgbClr val="000000"/>
                </a:solidFill>
                <a:effectLst/>
                <a:latin typeface="Calibri" panose="020F0502020204030204" pitchFamily="34" charset="0"/>
                <a:cs typeface="Calibri" panose="020F0502020204030204" pitchFamily="34" charset="0"/>
              </a:rPr>
              <a:t>and he went after the man of Israel into the tent and thrust both of them through, the man of Israel, and the woman through her body. So the plague was stopped among the children of Israel.</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7074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C8923-FAB3-2F38-EE9A-4D5E6602F762}"/>
              </a:ext>
            </a:extLst>
          </p:cNvPr>
          <p:cNvSpPr>
            <a:spLocks noGrp="1"/>
          </p:cNvSpPr>
          <p:nvPr>
            <p:ph type="title"/>
          </p:nvPr>
        </p:nvSpPr>
        <p:spPr/>
        <p:txBody>
          <a:bodyPr/>
          <a:lstStyle/>
          <a:p>
            <a:r>
              <a:rPr lang="en-US" b="1" dirty="0"/>
              <a:t>Psalm 106:28-30</a:t>
            </a:r>
          </a:p>
        </p:txBody>
      </p:sp>
      <p:sp>
        <p:nvSpPr>
          <p:cNvPr id="3" name="Content Placeholder 2">
            <a:extLst>
              <a:ext uri="{FF2B5EF4-FFF2-40B4-BE49-F238E27FC236}">
                <a16:creationId xmlns:a16="http://schemas.microsoft.com/office/drawing/2014/main" id="{A7D68BF3-FFEE-D381-E1FC-122DFE583E84}"/>
              </a:ext>
            </a:extLst>
          </p:cNvPr>
          <p:cNvSpPr>
            <a:spLocks noGrp="1"/>
          </p:cNvSpPr>
          <p:nvPr>
            <p:ph idx="1"/>
          </p:nvPr>
        </p:nvSpPr>
        <p:spPr/>
        <p:txBody>
          <a:bodyPr>
            <a:normAutofit/>
          </a:bodyPr>
          <a:lstStyle/>
          <a:p>
            <a:pPr marL="114300" indent="0">
              <a:buNone/>
            </a:pPr>
            <a:r>
              <a:rPr lang="en-US" sz="2600" b="0" i="0" dirty="0">
                <a:solidFill>
                  <a:srgbClr val="000000"/>
                </a:solidFill>
                <a:effectLst/>
                <a:latin typeface="Calibri" panose="020F0502020204030204" pitchFamily="34" charset="0"/>
                <a:cs typeface="Calibri" panose="020F0502020204030204" pitchFamily="34" charset="0"/>
              </a:rPr>
              <a:t>They joined themselves also to </a:t>
            </a:r>
            <a:r>
              <a:rPr lang="en-US" sz="2600" b="0" i="0" u="sng" dirty="0">
                <a:solidFill>
                  <a:srgbClr val="000000"/>
                </a:solidFill>
                <a:effectLst/>
                <a:latin typeface="Calibri" panose="020F0502020204030204" pitchFamily="34" charset="0"/>
                <a:cs typeface="Calibri" panose="020F0502020204030204" pitchFamily="34" charset="0"/>
              </a:rPr>
              <a:t>Baal of </a:t>
            </a:r>
            <a:r>
              <a:rPr lang="en-US" sz="2600" b="0" i="0" u="sng" dirty="0" err="1">
                <a:solidFill>
                  <a:srgbClr val="000000"/>
                </a:solidFill>
                <a:effectLst/>
                <a:latin typeface="Calibri" panose="020F0502020204030204" pitchFamily="34" charset="0"/>
                <a:cs typeface="Calibri" panose="020F0502020204030204" pitchFamily="34" charset="0"/>
              </a:rPr>
              <a:t>Peor</a:t>
            </a:r>
            <a:r>
              <a:rPr lang="en-US" sz="2600" b="0" i="0" dirty="0">
                <a:solidFill>
                  <a:srgbClr val="000000"/>
                </a:solidFill>
                <a:effectLst/>
                <a:latin typeface="Calibri" panose="020F0502020204030204" pitchFamily="34" charset="0"/>
                <a:cs typeface="Calibri" panose="020F0502020204030204" pitchFamily="34" charset="0"/>
              </a:rPr>
              <a:t>,</a:t>
            </a:r>
            <a:br>
              <a:rPr lang="en-US" sz="2600" dirty="0">
                <a:latin typeface="Calibri" panose="020F0502020204030204" pitchFamily="34" charset="0"/>
                <a:cs typeface="Calibri" panose="020F0502020204030204" pitchFamily="34" charset="0"/>
              </a:rPr>
            </a:br>
            <a:r>
              <a:rPr lang="en-US" sz="2600" b="0" i="0" dirty="0">
                <a:solidFill>
                  <a:srgbClr val="000000"/>
                </a:solidFill>
                <a:effectLst/>
                <a:latin typeface="Calibri" panose="020F0502020204030204" pitchFamily="34" charset="0"/>
                <a:cs typeface="Calibri" panose="020F0502020204030204" pitchFamily="34" charset="0"/>
              </a:rPr>
              <a:t>And ate sacrifices made to the dead.</a:t>
            </a:r>
            <a:br>
              <a:rPr lang="en-US" sz="2600" dirty="0">
                <a:latin typeface="Calibri" panose="020F0502020204030204" pitchFamily="34" charset="0"/>
                <a:cs typeface="Calibri" panose="020F0502020204030204" pitchFamily="34" charset="0"/>
              </a:rPr>
            </a:br>
            <a:r>
              <a:rPr lang="en-US" sz="2600" b="1" i="0" baseline="30000" dirty="0">
                <a:solidFill>
                  <a:srgbClr val="000000"/>
                </a:solidFill>
                <a:effectLst/>
                <a:latin typeface="Calibri" panose="020F0502020204030204" pitchFamily="34" charset="0"/>
                <a:cs typeface="Calibri" panose="020F0502020204030204" pitchFamily="34" charset="0"/>
              </a:rPr>
              <a:t>29 </a:t>
            </a:r>
            <a:r>
              <a:rPr lang="en-US" sz="2600" b="0" i="0" dirty="0">
                <a:solidFill>
                  <a:srgbClr val="000000"/>
                </a:solidFill>
                <a:effectLst/>
                <a:latin typeface="Calibri" panose="020F0502020204030204" pitchFamily="34" charset="0"/>
                <a:cs typeface="Calibri" panose="020F0502020204030204" pitchFamily="34" charset="0"/>
              </a:rPr>
              <a:t>Thus they provoked </a:t>
            </a:r>
            <a:r>
              <a:rPr lang="en-US" sz="2600" b="0" i="1" dirty="0">
                <a:solidFill>
                  <a:srgbClr val="000000"/>
                </a:solidFill>
                <a:effectLst/>
                <a:latin typeface="Calibri" panose="020F0502020204030204" pitchFamily="34" charset="0"/>
                <a:cs typeface="Calibri" panose="020F0502020204030204" pitchFamily="34" charset="0"/>
              </a:rPr>
              <a:t>Him</a:t>
            </a:r>
            <a:r>
              <a:rPr lang="en-US" sz="2600" b="0" i="0" dirty="0">
                <a:solidFill>
                  <a:srgbClr val="000000"/>
                </a:solidFill>
                <a:effectLst/>
                <a:latin typeface="Calibri" panose="020F0502020204030204" pitchFamily="34" charset="0"/>
                <a:cs typeface="Calibri" panose="020F0502020204030204" pitchFamily="34" charset="0"/>
              </a:rPr>
              <a:t> to anger with their deeds,</a:t>
            </a:r>
            <a:br>
              <a:rPr lang="en-US" sz="2600" dirty="0">
                <a:latin typeface="Calibri" panose="020F0502020204030204" pitchFamily="34" charset="0"/>
                <a:cs typeface="Calibri" panose="020F0502020204030204" pitchFamily="34" charset="0"/>
              </a:rPr>
            </a:br>
            <a:r>
              <a:rPr lang="en-US" sz="2600" b="0" i="0" dirty="0">
                <a:solidFill>
                  <a:srgbClr val="000000"/>
                </a:solidFill>
                <a:effectLst/>
                <a:latin typeface="Calibri" panose="020F0502020204030204" pitchFamily="34" charset="0"/>
                <a:cs typeface="Calibri" panose="020F0502020204030204" pitchFamily="34" charset="0"/>
              </a:rPr>
              <a:t>And the plague broke out among them.</a:t>
            </a:r>
            <a:br>
              <a:rPr lang="en-US" sz="2600" dirty="0">
                <a:latin typeface="Calibri" panose="020F0502020204030204" pitchFamily="34" charset="0"/>
                <a:cs typeface="Calibri" panose="020F0502020204030204" pitchFamily="34" charset="0"/>
              </a:rPr>
            </a:br>
            <a:r>
              <a:rPr lang="en-US" sz="2600" b="1" i="0" baseline="30000" dirty="0">
                <a:solidFill>
                  <a:srgbClr val="000000"/>
                </a:solidFill>
                <a:effectLst/>
                <a:latin typeface="Calibri" panose="020F0502020204030204" pitchFamily="34" charset="0"/>
                <a:cs typeface="Calibri" panose="020F0502020204030204" pitchFamily="34" charset="0"/>
              </a:rPr>
              <a:t>30 </a:t>
            </a:r>
            <a:r>
              <a:rPr lang="en-US" sz="2600" b="0" i="0" dirty="0">
                <a:solidFill>
                  <a:srgbClr val="000000"/>
                </a:solidFill>
                <a:effectLst/>
                <a:latin typeface="Calibri" panose="020F0502020204030204" pitchFamily="34" charset="0"/>
                <a:cs typeface="Calibri" panose="020F0502020204030204" pitchFamily="34" charset="0"/>
              </a:rPr>
              <a:t>Then Phinehas stood up and intervened,</a:t>
            </a:r>
            <a:br>
              <a:rPr lang="en-US" sz="2600" dirty="0">
                <a:latin typeface="Calibri" panose="020F0502020204030204" pitchFamily="34" charset="0"/>
                <a:cs typeface="Calibri" panose="020F0502020204030204" pitchFamily="34" charset="0"/>
              </a:rPr>
            </a:br>
            <a:r>
              <a:rPr lang="en-US" sz="2600" b="0" i="0" dirty="0">
                <a:solidFill>
                  <a:srgbClr val="000000"/>
                </a:solidFill>
                <a:effectLst/>
                <a:latin typeface="Calibri" panose="020F0502020204030204" pitchFamily="34" charset="0"/>
                <a:cs typeface="Calibri" panose="020F0502020204030204" pitchFamily="34" charset="0"/>
              </a:rPr>
              <a:t>And the plague was stopped.</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2022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Curse of Balaam </a:t>
            </a:r>
          </a:p>
        </p:txBody>
      </p:sp>
      <p:sp>
        <p:nvSpPr>
          <p:cNvPr id="3" name="Content Placeholder 2"/>
          <p:cNvSpPr>
            <a:spLocks noGrp="1"/>
          </p:cNvSpPr>
          <p:nvPr>
            <p:ph idx="1"/>
          </p:nvPr>
        </p:nvSpPr>
        <p:spPr>
          <a:xfrm>
            <a:off x="457200" y="1447800"/>
            <a:ext cx="7620000" cy="4648200"/>
          </a:xfrm>
        </p:spPr>
        <p:txBody>
          <a:bodyPr>
            <a:noAutofit/>
          </a:bodyPr>
          <a:lstStyle/>
          <a:p>
            <a:pPr marL="114300" indent="0">
              <a:buNone/>
            </a:pPr>
            <a:r>
              <a:rPr lang="en-US" sz="3000" dirty="0"/>
              <a:t>The Old Testament does not remember Balaam in a favorable light:</a:t>
            </a:r>
          </a:p>
          <a:p>
            <a:pPr marL="114300" indent="0">
              <a:buNone/>
            </a:pPr>
            <a:endParaRPr lang="en-US" sz="3000" dirty="0"/>
          </a:p>
          <a:p>
            <a:pPr marL="114300" indent="0">
              <a:buNone/>
            </a:pPr>
            <a:r>
              <a:rPr lang="en-US" sz="3000" dirty="0"/>
              <a:t>Deuteronomy 4:2-3, 23:4</a:t>
            </a:r>
          </a:p>
          <a:p>
            <a:pPr marL="114300" indent="0">
              <a:buNone/>
            </a:pPr>
            <a:r>
              <a:rPr lang="en-US" sz="3000" dirty="0"/>
              <a:t>Joshua 13:22;  24:9 </a:t>
            </a:r>
          </a:p>
          <a:p>
            <a:pPr marL="114300" indent="0">
              <a:buNone/>
            </a:pPr>
            <a:r>
              <a:rPr lang="en-US" sz="3000" dirty="0"/>
              <a:t>Nehemiah 13:2</a:t>
            </a:r>
          </a:p>
          <a:p>
            <a:pPr marL="114300" indent="0">
              <a:buNone/>
            </a:pPr>
            <a:r>
              <a:rPr lang="en-US" sz="3000" dirty="0"/>
              <a:t>Micah 6:5</a:t>
            </a:r>
          </a:p>
          <a:p>
            <a:pPr marL="114300" indent="0">
              <a:buNone/>
            </a:pPr>
            <a:r>
              <a:rPr lang="en-US" sz="3000" dirty="0"/>
              <a:t>Hosea 9:10</a:t>
            </a:r>
          </a:p>
          <a:p>
            <a:pPr marL="114300" indent="0">
              <a:buNone/>
            </a:pPr>
            <a:r>
              <a:rPr lang="en-US" sz="3000" dirty="0"/>
              <a:t>	</a:t>
            </a:r>
          </a:p>
        </p:txBody>
      </p:sp>
    </p:spTree>
    <p:extLst>
      <p:ext uri="{BB962C8B-B14F-4D97-AF65-F5344CB8AC3E}">
        <p14:creationId xmlns:p14="http://schemas.microsoft.com/office/powerpoint/2010/main" val="2409360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052D-82AE-D11E-B2FE-584DC7268BC9}"/>
              </a:ext>
            </a:extLst>
          </p:cNvPr>
          <p:cNvSpPr>
            <a:spLocks noGrp="1"/>
          </p:cNvSpPr>
          <p:nvPr>
            <p:ph type="title"/>
          </p:nvPr>
        </p:nvSpPr>
        <p:spPr/>
        <p:txBody>
          <a:bodyPr/>
          <a:lstStyle/>
          <a:p>
            <a:r>
              <a:rPr lang="en-US" b="1" dirty="0"/>
              <a:t>Deuteronomy 4:2-3</a:t>
            </a:r>
          </a:p>
        </p:txBody>
      </p:sp>
      <p:sp>
        <p:nvSpPr>
          <p:cNvPr id="3" name="Content Placeholder 2">
            <a:extLst>
              <a:ext uri="{FF2B5EF4-FFF2-40B4-BE49-F238E27FC236}">
                <a16:creationId xmlns:a16="http://schemas.microsoft.com/office/drawing/2014/main" id="{3EA6E31B-C502-BB24-BC67-50C5EACE51AC}"/>
              </a:ext>
            </a:extLst>
          </p:cNvPr>
          <p:cNvSpPr>
            <a:spLocks noGrp="1"/>
          </p:cNvSpPr>
          <p:nvPr>
            <p:ph idx="1"/>
          </p:nvPr>
        </p:nvSpPr>
        <p:spPr>
          <a:xfrm>
            <a:off x="457200" y="1600200"/>
            <a:ext cx="7620000" cy="3352800"/>
          </a:xfrm>
        </p:spPr>
        <p:txBody>
          <a:bodyPr>
            <a:normAutofit/>
          </a:bodyPr>
          <a:lstStyle/>
          <a:p>
            <a:pPr marL="114300" indent="0">
              <a:buNone/>
            </a:pPr>
            <a:r>
              <a:rPr lang="en-US" sz="2800" b="0" i="0" dirty="0">
                <a:solidFill>
                  <a:srgbClr val="000000"/>
                </a:solidFill>
                <a:effectLst/>
              </a:rPr>
              <a:t>You shall not </a:t>
            </a:r>
            <a:r>
              <a:rPr lang="en-US" sz="2800" b="1" i="0" u="sng" dirty="0">
                <a:solidFill>
                  <a:srgbClr val="000000"/>
                </a:solidFill>
                <a:effectLst/>
              </a:rPr>
              <a:t>add to the word </a:t>
            </a:r>
            <a:r>
              <a:rPr lang="en-US" sz="2800" b="0" i="0" dirty="0">
                <a:solidFill>
                  <a:srgbClr val="000000"/>
                </a:solidFill>
                <a:effectLst/>
              </a:rPr>
              <a:t>which I command you, nor </a:t>
            </a:r>
            <a:r>
              <a:rPr lang="en-US" sz="2800" b="1" i="0" u="sng" dirty="0">
                <a:solidFill>
                  <a:srgbClr val="000000"/>
                </a:solidFill>
                <a:effectLst/>
              </a:rPr>
              <a:t>take from it</a:t>
            </a:r>
            <a:r>
              <a:rPr lang="en-US" sz="2800" b="0" i="0" dirty="0">
                <a:solidFill>
                  <a:srgbClr val="000000"/>
                </a:solidFill>
                <a:effectLst/>
              </a:rPr>
              <a:t>, that you may keep the commandments of the </a:t>
            </a:r>
            <a:r>
              <a:rPr lang="en-US" sz="2800" b="0" i="0" cap="small" dirty="0">
                <a:solidFill>
                  <a:srgbClr val="000000"/>
                </a:solidFill>
                <a:effectLst/>
              </a:rPr>
              <a:t>Lord</a:t>
            </a:r>
            <a:r>
              <a:rPr lang="en-US" sz="2800" b="0" i="0" dirty="0">
                <a:solidFill>
                  <a:srgbClr val="000000"/>
                </a:solidFill>
                <a:effectLst/>
              </a:rPr>
              <a:t> your God which I command you. </a:t>
            </a:r>
            <a:r>
              <a:rPr lang="en-US" sz="2800" b="1" i="0" baseline="30000" dirty="0">
                <a:solidFill>
                  <a:srgbClr val="000000"/>
                </a:solidFill>
                <a:effectLst/>
              </a:rPr>
              <a:t>3 </a:t>
            </a:r>
            <a:r>
              <a:rPr lang="en-US" sz="2800" b="0" i="0" dirty="0">
                <a:solidFill>
                  <a:srgbClr val="000000"/>
                </a:solidFill>
                <a:effectLst/>
              </a:rPr>
              <a:t>Your eyes have seen what the </a:t>
            </a:r>
            <a:r>
              <a:rPr lang="en-US" sz="2800" b="0" i="0" cap="small" dirty="0">
                <a:solidFill>
                  <a:srgbClr val="000000"/>
                </a:solidFill>
                <a:effectLst/>
              </a:rPr>
              <a:t>Lord</a:t>
            </a:r>
            <a:r>
              <a:rPr lang="en-US" sz="2800" b="0" i="0" dirty="0">
                <a:solidFill>
                  <a:srgbClr val="000000"/>
                </a:solidFill>
                <a:effectLst/>
              </a:rPr>
              <a:t> did at Baal </a:t>
            </a:r>
            <a:r>
              <a:rPr lang="en-US" sz="2800" b="0" i="0" dirty="0" err="1">
                <a:solidFill>
                  <a:srgbClr val="000000"/>
                </a:solidFill>
                <a:effectLst/>
              </a:rPr>
              <a:t>Peor</a:t>
            </a:r>
            <a:r>
              <a:rPr lang="en-US" sz="2800" b="0" i="0" dirty="0">
                <a:solidFill>
                  <a:srgbClr val="000000"/>
                </a:solidFill>
                <a:effectLst/>
              </a:rPr>
              <a:t>; for the </a:t>
            </a:r>
            <a:r>
              <a:rPr lang="en-US" sz="2800" b="0" i="0" cap="small" dirty="0">
                <a:solidFill>
                  <a:srgbClr val="000000"/>
                </a:solidFill>
                <a:effectLst/>
              </a:rPr>
              <a:t>Lord</a:t>
            </a:r>
            <a:r>
              <a:rPr lang="en-US" sz="2800" b="0" i="0" dirty="0">
                <a:solidFill>
                  <a:srgbClr val="000000"/>
                </a:solidFill>
                <a:effectLst/>
              </a:rPr>
              <a:t> your God has destroyed from among you all the men who followed Baal of </a:t>
            </a:r>
            <a:r>
              <a:rPr lang="en-US" sz="2800" b="0" i="0" dirty="0" err="1">
                <a:solidFill>
                  <a:srgbClr val="000000"/>
                </a:solidFill>
                <a:effectLst/>
              </a:rPr>
              <a:t>Peor</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3142647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121FD-27BF-074B-2E7D-97A01DDF3E3B}"/>
              </a:ext>
            </a:extLst>
          </p:cNvPr>
          <p:cNvSpPr>
            <a:spLocks noGrp="1"/>
          </p:cNvSpPr>
          <p:nvPr>
            <p:ph type="title"/>
          </p:nvPr>
        </p:nvSpPr>
        <p:spPr/>
        <p:txBody>
          <a:bodyPr/>
          <a:lstStyle/>
          <a:p>
            <a:r>
              <a:rPr lang="en-US" b="1" dirty="0"/>
              <a:t>Hosea 9:10</a:t>
            </a:r>
          </a:p>
        </p:txBody>
      </p:sp>
      <p:sp>
        <p:nvSpPr>
          <p:cNvPr id="3" name="Content Placeholder 2">
            <a:extLst>
              <a:ext uri="{FF2B5EF4-FFF2-40B4-BE49-F238E27FC236}">
                <a16:creationId xmlns:a16="http://schemas.microsoft.com/office/drawing/2014/main" id="{87E486ED-0FF3-D09A-B365-C522BC90D9EC}"/>
              </a:ext>
            </a:extLst>
          </p:cNvPr>
          <p:cNvSpPr>
            <a:spLocks noGrp="1"/>
          </p:cNvSpPr>
          <p:nvPr>
            <p:ph idx="1"/>
          </p:nvPr>
        </p:nvSpPr>
        <p:spPr/>
        <p:txBody>
          <a:bodyPr>
            <a:normAutofit/>
          </a:bodyPr>
          <a:lstStyle/>
          <a:p>
            <a:pPr marL="114300" indent="0">
              <a:buNone/>
            </a:pPr>
            <a:r>
              <a:rPr lang="en-US" sz="2800" b="0" i="0" dirty="0">
                <a:solidFill>
                  <a:srgbClr val="000000"/>
                </a:solidFill>
                <a:effectLst/>
              </a:rPr>
              <a:t>“I found Israel</a:t>
            </a:r>
            <a:br>
              <a:rPr lang="en-US" sz="2800" dirty="0"/>
            </a:br>
            <a:r>
              <a:rPr lang="en-US" sz="2800" b="0" i="0" dirty="0">
                <a:solidFill>
                  <a:srgbClr val="000000"/>
                </a:solidFill>
                <a:effectLst/>
              </a:rPr>
              <a:t>Like grapes in the wilderness;</a:t>
            </a:r>
            <a:br>
              <a:rPr lang="en-US" sz="2800" dirty="0"/>
            </a:br>
            <a:r>
              <a:rPr lang="en-US" sz="2800" b="0" i="0" dirty="0">
                <a:solidFill>
                  <a:srgbClr val="000000"/>
                </a:solidFill>
                <a:effectLst/>
              </a:rPr>
              <a:t>I saw your fathers</a:t>
            </a:r>
            <a:br>
              <a:rPr lang="en-US" sz="2800" dirty="0"/>
            </a:br>
            <a:r>
              <a:rPr lang="en-US" sz="2800" b="0" i="0" dirty="0">
                <a:solidFill>
                  <a:srgbClr val="000000"/>
                </a:solidFill>
                <a:effectLst/>
              </a:rPr>
              <a:t>As the </a:t>
            </a:r>
            <a:r>
              <a:rPr lang="en-US" sz="2800" b="0" i="0" dirty="0" err="1">
                <a:solidFill>
                  <a:srgbClr val="000000"/>
                </a:solidFill>
                <a:effectLst/>
              </a:rPr>
              <a:t>firstfruits</a:t>
            </a:r>
            <a:r>
              <a:rPr lang="en-US" sz="2800" b="0" i="0" dirty="0">
                <a:solidFill>
                  <a:srgbClr val="000000"/>
                </a:solidFill>
                <a:effectLst/>
              </a:rPr>
              <a:t> on the fig tree in its first season.</a:t>
            </a:r>
            <a:br>
              <a:rPr lang="en-US" sz="2800" dirty="0"/>
            </a:br>
            <a:r>
              <a:rPr lang="en-US" sz="2800" b="0" i="1" dirty="0">
                <a:solidFill>
                  <a:srgbClr val="000000"/>
                </a:solidFill>
                <a:effectLst/>
              </a:rPr>
              <a:t>But</a:t>
            </a:r>
            <a:r>
              <a:rPr lang="en-US" sz="2800" b="0" i="0" dirty="0">
                <a:solidFill>
                  <a:srgbClr val="000000"/>
                </a:solidFill>
                <a:effectLst/>
              </a:rPr>
              <a:t> they went to Baal </a:t>
            </a:r>
            <a:r>
              <a:rPr lang="en-US" sz="2800" b="0" i="0" dirty="0" err="1">
                <a:solidFill>
                  <a:srgbClr val="000000"/>
                </a:solidFill>
                <a:effectLst/>
              </a:rPr>
              <a:t>Peor</a:t>
            </a:r>
            <a:r>
              <a:rPr lang="en-US" sz="2800" b="0" i="0" dirty="0">
                <a:solidFill>
                  <a:srgbClr val="000000"/>
                </a:solidFill>
                <a:effectLst/>
              </a:rPr>
              <a:t>,</a:t>
            </a:r>
            <a:br>
              <a:rPr lang="en-US" sz="2800" dirty="0"/>
            </a:br>
            <a:r>
              <a:rPr lang="en-US" sz="2800" b="0" i="0" dirty="0">
                <a:solidFill>
                  <a:srgbClr val="000000"/>
                </a:solidFill>
                <a:effectLst/>
              </a:rPr>
              <a:t>And </a:t>
            </a:r>
            <a:r>
              <a:rPr lang="en-US" sz="2800" b="1" i="0" u="sng" dirty="0">
                <a:solidFill>
                  <a:srgbClr val="000000"/>
                </a:solidFill>
                <a:effectLst/>
              </a:rPr>
              <a:t>separated themselves </a:t>
            </a:r>
            <a:r>
              <a:rPr lang="en-US" sz="2800" b="1" i="1" u="sng" dirty="0">
                <a:solidFill>
                  <a:srgbClr val="000000"/>
                </a:solidFill>
                <a:effectLst/>
              </a:rPr>
              <a:t>to that</a:t>
            </a:r>
            <a:r>
              <a:rPr lang="en-US" sz="2800" b="1" i="0" u="sng" dirty="0">
                <a:solidFill>
                  <a:srgbClr val="000000"/>
                </a:solidFill>
                <a:effectLst/>
              </a:rPr>
              <a:t> shame</a:t>
            </a:r>
            <a:r>
              <a:rPr lang="en-US" sz="2800" b="0" i="0" dirty="0">
                <a:solidFill>
                  <a:srgbClr val="000000"/>
                </a:solidFill>
                <a:effectLst/>
              </a:rPr>
              <a:t>;</a:t>
            </a:r>
            <a:br>
              <a:rPr lang="en-US" sz="2800" dirty="0"/>
            </a:br>
            <a:r>
              <a:rPr lang="en-US" sz="2800" b="0" i="0" dirty="0">
                <a:solidFill>
                  <a:srgbClr val="000000"/>
                </a:solidFill>
                <a:effectLst/>
              </a:rPr>
              <a:t>They became an abomination like the thing they loved.</a:t>
            </a:r>
            <a:endParaRPr lang="en-US" sz="2800" dirty="0"/>
          </a:p>
        </p:txBody>
      </p:sp>
    </p:spTree>
    <p:extLst>
      <p:ext uri="{BB962C8B-B14F-4D97-AF65-F5344CB8AC3E}">
        <p14:creationId xmlns:p14="http://schemas.microsoft.com/office/powerpoint/2010/main" val="1138377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5B85B-45C5-3DCD-6F92-F93B88C7C34C}"/>
              </a:ext>
            </a:extLst>
          </p:cNvPr>
          <p:cNvSpPr>
            <a:spLocks noGrp="1"/>
          </p:cNvSpPr>
          <p:nvPr>
            <p:ph type="title"/>
          </p:nvPr>
        </p:nvSpPr>
        <p:spPr/>
        <p:txBody>
          <a:bodyPr/>
          <a:lstStyle/>
          <a:p>
            <a:r>
              <a:rPr lang="en-US" b="1" dirty="0"/>
              <a:t>Micah 6:5</a:t>
            </a:r>
          </a:p>
        </p:txBody>
      </p:sp>
      <p:sp>
        <p:nvSpPr>
          <p:cNvPr id="3" name="Content Placeholder 2">
            <a:extLst>
              <a:ext uri="{FF2B5EF4-FFF2-40B4-BE49-F238E27FC236}">
                <a16:creationId xmlns:a16="http://schemas.microsoft.com/office/drawing/2014/main" id="{7286B723-D9C8-FDB3-4DD1-18A1D0E709B1}"/>
              </a:ext>
            </a:extLst>
          </p:cNvPr>
          <p:cNvSpPr>
            <a:spLocks noGrp="1"/>
          </p:cNvSpPr>
          <p:nvPr>
            <p:ph idx="1"/>
          </p:nvPr>
        </p:nvSpPr>
        <p:spPr/>
        <p:txBody>
          <a:bodyPr>
            <a:normAutofit/>
          </a:bodyPr>
          <a:lstStyle/>
          <a:p>
            <a:pPr marL="114300" indent="0">
              <a:buNone/>
            </a:pPr>
            <a:r>
              <a:rPr lang="en-US" sz="2800" b="0" i="0" dirty="0">
                <a:solidFill>
                  <a:srgbClr val="000000"/>
                </a:solidFill>
                <a:effectLst/>
              </a:rPr>
              <a:t>O My people, remember now</a:t>
            </a:r>
            <a:br>
              <a:rPr lang="en-US" sz="2800" dirty="0"/>
            </a:br>
            <a:r>
              <a:rPr lang="en-US" sz="2800" b="0" i="0" dirty="0">
                <a:solidFill>
                  <a:srgbClr val="000000"/>
                </a:solidFill>
                <a:effectLst/>
              </a:rPr>
              <a:t>What </a:t>
            </a:r>
            <a:r>
              <a:rPr lang="en-US" sz="2800" b="0" i="0" dirty="0" err="1">
                <a:solidFill>
                  <a:srgbClr val="000000"/>
                </a:solidFill>
                <a:effectLst/>
              </a:rPr>
              <a:t>Balak</a:t>
            </a:r>
            <a:r>
              <a:rPr lang="en-US" sz="2800" b="0" i="0" dirty="0">
                <a:solidFill>
                  <a:srgbClr val="000000"/>
                </a:solidFill>
                <a:effectLst/>
              </a:rPr>
              <a:t> king of Moab counseled,</a:t>
            </a:r>
            <a:br>
              <a:rPr lang="en-US" sz="2800" dirty="0"/>
            </a:br>
            <a:r>
              <a:rPr lang="en-US" sz="2800" b="0" i="0" dirty="0">
                <a:solidFill>
                  <a:srgbClr val="000000"/>
                </a:solidFill>
                <a:effectLst/>
              </a:rPr>
              <a:t>And </a:t>
            </a:r>
            <a:r>
              <a:rPr lang="en-US" sz="2800" b="1" i="0" u="sng" dirty="0">
                <a:solidFill>
                  <a:srgbClr val="000000"/>
                </a:solidFill>
                <a:effectLst/>
              </a:rPr>
              <a:t>what Balaam the son of </a:t>
            </a:r>
            <a:r>
              <a:rPr lang="en-US" sz="2800" b="1" i="0" u="sng" dirty="0" err="1">
                <a:solidFill>
                  <a:srgbClr val="000000"/>
                </a:solidFill>
                <a:effectLst/>
              </a:rPr>
              <a:t>Beor</a:t>
            </a:r>
            <a:r>
              <a:rPr lang="en-US" sz="2800" b="1" i="0" u="sng" dirty="0">
                <a:solidFill>
                  <a:srgbClr val="000000"/>
                </a:solidFill>
                <a:effectLst/>
              </a:rPr>
              <a:t> answered </a:t>
            </a:r>
            <a:r>
              <a:rPr lang="en-US" sz="2800" b="0" i="0" dirty="0">
                <a:solidFill>
                  <a:srgbClr val="000000"/>
                </a:solidFill>
                <a:effectLst/>
              </a:rPr>
              <a:t>him,</a:t>
            </a:r>
            <a:br>
              <a:rPr lang="en-US" sz="2800" dirty="0"/>
            </a:br>
            <a:r>
              <a:rPr lang="en-US" sz="2800" b="0" i="0" dirty="0">
                <a:solidFill>
                  <a:srgbClr val="000000"/>
                </a:solidFill>
                <a:effectLst/>
              </a:rPr>
              <a:t>From Acacia Grove to Gilgal,</a:t>
            </a:r>
            <a:br>
              <a:rPr lang="en-US" sz="2800" dirty="0"/>
            </a:br>
            <a:r>
              <a:rPr lang="en-US" sz="2800" b="0" i="0" dirty="0">
                <a:solidFill>
                  <a:srgbClr val="000000"/>
                </a:solidFill>
                <a:effectLst/>
              </a:rPr>
              <a:t>That you may know the righteousness of the </a:t>
            </a:r>
            <a:r>
              <a:rPr lang="en-US" sz="2800" b="0" i="0" cap="small" dirty="0">
                <a:solidFill>
                  <a:srgbClr val="000000"/>
                </a:solidFill>
                <a:effectLst/>
              </a:rPr>
              <a:t>Lord</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3744386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18701-B3AB-BD78-FCA1-2D83F2E57147}"/>
              </a:ext>
            </a:extLst>
          </p:cNvPr>
          <p:cNvSpPr>
            <a:spLocks noGrp="1"/>
          </p:cNvSpPr>
          <p:nvPr>
            <p:ph type="title"/>
          </p:nvPr>
        </p:nvSpPr>
        <p:spPr>
          <a:xfrm>
            <a:off x="457200" y="274638"/>
            <a:ext cx="7848600" cy="1143000"/>
          </a:xfrm>
        </p:spPr>
        <p:txBody>
          <a:bodyPr/>
          <a:lstStyle/>
          <a:p>
            <a:r>
              <a:rPr lang="en-US" b="1" dirty="0"/>
              <a:t>Balaam in the New Testament</a:t>
            </a:r>
          </a:p>
        </p:txBody>
      </p:sp>
      <p:sp>
        <p:nvSpPr>
          <p:cNvPr id="3" name="Content Placeholder 2">
            <a:extLst>
              <a:ext uri="{FF2B5EF4-FFF2-40B4-BE49-F238E27FC236}">
                <a16:creationId xmlns:a16="http://schemas.microsoft.com/office/drawing/2014/main" id="{D0836B43-C415-5CAA-0A76-04087C17DDFD}"/>
              </a:ext>
            </a:extLst>
          </p:cNvPr>
          <p:cNvSpPr>
            <a:spLocks noGrp="1"/>
          </p:cNvSpPr>
          <p:nvPr>
            <p:ph idx="1"/>
          </p:nvPr>
        </p:nvSpPr>
        <p:spPr>
          <a:xfrm>
            <a:off x="457200" y="1600200"/>
            <a:ext cx="7620000" cy="2286000"/>
          </a:xfrm>
        </p:spPr>
        <p:txBody>
          <a:bodyPr>
            <a:normAutofit/>
          </a:bodyPr>
          <a:lstStyle/>
          <a:p>
            <a:pPr marL="114300" indent="0">
              <a:buNone/>
            </a:pPr>
            <a:r>
              <a:rPr lang="en-US" sz="3000" dirty="0"/>
              <a:t>1 Corinthians 10:8, 11</a:t>
            </a:r>
          </a:p>
          <a:p>
            <a:pPr marL="114300" indent="0">
              <a:buNone/>
            </a:pPr>
            <a:r>
              <a:rPr lang="en-US" sz="3000" dirty="0"/>
              <a:t>2 Peter 2:15</a:t>
            </a:r>
          </a:p>
          <a:p>
            <a:pPr marL="114300" indent="0">
              <a:buNone/>
            </a:pPr>
            <a:r>
              <a:rPr lang="en-US" sz="3000" dirty="0"/>
              <a:t>Jude 11</a:t>
            </a:r>
          </a:p>
          <a:p>
            <a:pPr marL="114300" indent="0">
              <a:buNone/>
            </a:pPr>
            <a:r>
              <a:rPr lang="en-US" sz="3000" dirty="0"/>
              <a:t>Revelation 2:14 </a:t>
            </a:r>
          </a:p>
        </p:txBody>
      </p:sp>
    </p:spTree>
    <p:extLst>
      <p:ext uri="{BB962C8B-B14F-4D97-AF65-F5344CB8AC3E}">
        <p14:creationId xmlns:p14="http://schemas.microsoft.com/office/powerpoint/2010/main" val="4251385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3AD63-F9CE-BD54-335B-863143BC1984}"/>
              </a:ext>
            </a:extLst>
          </p:cNvPr>
          <p:cNvSpPr>
            <a:spLocks noGrp="1"/>
          </p:cNvSpPr>
          <p:nvPr>
            <p:ph type="title"/>
          </p:nvPr>
        </p:nvSpPr>
        <p:spPr/>
        <p:txBody>
          <a:bodyPr/>
          <a:lstStyle/>
          <a:p>
            <a:r>
              <a:rPr lang="en-US" b="1" dirty="0"/>
              <a:t>1 Corinthians 10:8, 11</a:t>
            </a:r>
          </a:p>
        </p:txBody>
      </p:sp>
      <p:sp>
        <p:nvSpPr>
          <p:cNvPr id="3" name="Content Placeholder 2">
            <a:extLst>
              <a:ext uri="{FF2B5EF4-FFF2-40B4-BE49-F238E27FC236}">
                <a16:creationId xmlns:a16="http://schemas.microsoft.com/office/drawing/2014/main" id="{6AA5C824-91D9-F05F-463F-308ED27EBB4E}"/>
              </a:ext>
            </a:extLst>
          </p:cNvPr>
          <p:cNvSpPr>
            <a:spLocks noGrp="1"/>
          </p:cNvSpPr>
          <p:nvPr>
            <p:ph idx="1"/>
          </p:nvPr>
        </p:nvSpPr>
        <p:spPr/>
        <p:txBody>
          <a:bodyPr>
            <a:normAutofit/>
          </a:bodyPr>
          <a:lstStyle/>
          <a:p>
            <a:pPr marL="114300" indent="0">
              <a:buNone/>
            </a:pPr>
            <a:r>
              <a:rPr lang="en-US" sz="2800" b="0" i="0" dirty="0">
                <a:solidFill>
                  <a:srgbClr val="000000"/>
                </a:solidFill>
                <a:effectLst/>
              </a:rPr>
              <a:t>Nor let us commit </a:t>
            </a:r>
            <a:r>
              <a:rPr lang="en-US" sz="2800" b="1" i="0" u="sng" dirty="0">
                <a:solidFill>
                  <a:srgbClr val="000000"/>
                </a:solidFill>
                <a:effectLst/>
              </a:rPr>
              <a:t>sexual immorality</a:t>
            </a:r>
            <a:r>
              <a:rPr lang="en-US" sz="2800" b="0" i="0" dirty="0">
                <a:solidFill>
                  <a:srgbClr val="000000"/>
                </a:solidFill>
                <a:effectLst/>
              </a:rPr>
              <a:t>, as some of them did, and in one day twenty-three thousand fell; </a:t>
            </a:r>
          </a:p>
          <a:p>
            <a:pPr marL="114300" indent="0">
              <a:buNone/>
            </a:pPr>
            <a:endParaRPr lang="en-US" sz="2800" dirty="0">
              <a:solidFill>
                <a:srgbClr val="000000"/>
              </a:solidFill>
            </a:endParaRPr>
          </a:p>
          <a:p>
            <a:pPr marL="114300" indent="0">
              <a:buNone/>
            </a:pPr>
            <a:r>
              <a:rPr lang="en-US" sz="2800" b="0" i="0" dirty="0">
                <a:solidFill>
                  <a:srgbClr val="000000"/>
                </a:solidFill>
                <a:effectLst/>
              </a:rPr>
              <a:t> </a:t>
            </a:r>
            <a:r>
              <a:rPr lang="en-US" sz="2800" b="1" i="0" baseline="30000" dirty="0">
                <a:solidFill>
                  <a:srgbClr val="000000"/>
                </a:solidFill>
                <a:effectLst/>
              </a:rPr>
              <a:t>11 </a:t>
            </a:r>
            <a:r>
              <a:rPr lang="en-US" sz="2800" b="0" i="0" dirty="0">
                <a:solidFill>
                  <a:srgbClr val="000000"/>
                </a:solidFill>
                <a:effectLst/>
              </a:rPr>
              <a:t>Now all these things happened to them as examples, and they were written for our admonition, upon whom the ends of the ages have come.</a:t>
            </a:r>
            <a:endParaRPr lang="en-US" sz="2800" dirty="0"/>
          </a:p>
        </p:txBody>
      </p:sp>
    </p:spTree>
    <p:extLst>
      <p:ext uri="{BB962C8B-B14F-4D97-AF65-F5344CB8AC3E}">
        <p14:creationId xmlns:p14="http://schemas.microsoft.com/office/powerpoint/2010/main" val="2724697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Peter 2:15</a:t>
            </a:r>
          </a:p>
        </p:txBody>
      </p:sp>
      <p:sp>
        <p:nvSpPr>
          <p:cNvPr id="3" name="Content Placeholder 2"/>
          <p:cNvSpPr>
            <a:spLocks noGrp="1"/>
          </p:cNvSpPr>
          <p:nvPr>
            <p:ph idx="1"/>
          </p:nvPr>
        </p:nvSpPr>
        <p:spPr/>
        <p:txBody>
          <a:bodyPr>
            <a:normAutofit/>
          </a:bodyPr>
          <a:lstStyle/>
          <a:p>
            <a:pPr marL="114300" indent="0">
              <a:buNone/>
            </a:pPr>
            <a:r>
              <a:rPr lang="en-US" sz="3200" b="1" baseline="30000" dirty="0"/>
              <a:t> </a:t>
            </a:r>
            <a:r>
              <a:rPr lang="en-US" sz="3000" dirty="0"/>
              <a:t>They have forsaken the right way and gone astray, following the way of Balaam the </a:t>
            </a:r>
            <a:r>
              <a:rPr lang="en-US" sz="3000" i="1" dirty="0"/>
              <a:t>son</a:t>
            </a:r>
            <a:r>
              <a:rPr lang="en-US" sz="3000" dirty="0"/>
              <a:t> of </a:t>
            </a:r>
            <a:r>
              <a:rPr lang="en-US" sz="3000" dirty="0" err="1"/>
              <a:t>Beor</a:t>
            </a:r>
            <a:r>
              <a:rPr lang="en-US" sz="3000" dirty="0"/>
              <a:t>, who </a:t>
            </a:r>
            <a:r>
              <a:rPr lang="en-US" sz="3000" b="1" u="sng" dirty="0"/>
              <a:t>loved the wages of unrighteousness</a:t>
            </a:r>
          </a:p>
        </p:txBody>
      </p:sp>
    </p:spTree>
    <p:extLst>
      <p:ext uri="{BB962C8B-B14F-4D97-AF65-F5344CB8AC3E}">
        <p14:creationId xmlns:p14="http://schemas.microsoft.com/office/powerpoint/2010/main" val="287847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C8923-FAB3-2F38-EE9A-4D5E6602F762}"/>
              </a:ext>
            </a:extLst>
          </p:cNvPr>
          <p:cNvSpPr>
            <a:spLocks noGrp="1"/>
          </p:cNvSpPr>
          <p:nvPr>
            <p:ph type="title"/>
          </p:nvPr>
        </p:nvSpPr>
        <p:spPr/>
        <p:txBody>
          <a:bodyPr/>
          <a:lstStyle/>
          <a:p>
            <a:r>
              <a:rPr lang="en-US" dirty="0"/>
              <a:t>Psalm 106:28-30</a:t>
            </a:r>
          </a:p>
        </p:txBody>
      </p:sp>
      <p:sp>
        <p:nvSpPr>
          <p:cNvPr id="3" name="Content Placeholder 2">
            <a:extLst>
              <a:ext uri="{FF2B5EF4-FFF2-40B4-BE49-F238E27FC236}">
                <a16:creationId xmlns:a16="http://schemas.microsoft.com/office/drawing/2014/main" id="{A7D68BF3-FFEE-D381-E1FC-122DFE583E84}"/>
              </a:ext>
            </a:extLst>
          </p:cNvPr>
          <p:cNvSpPr>
            <a:spLocks noGrp="1"/>
          </p:cNvSpPr>
          <p:nvPr>
            <p:ph idx="1"/>
          </p:nvPr>
        </p:nvSpPr>
        <p:spPr/>
        <p:txBody>
          <a:bodyPr>
            <a:normAutofit/>
          </a:bodyPr>
          <a:lstStyle/>
          <a:p>
            <a:pPr marL="114300" indent="0">
              <a:buNone/>
            </a:pPr>
            <a:r>
              <a:rPr lang="en-US" sz="2600" b="0" i="0" dirty="0">
                <a:solidFill>
                  <a:srgbClr val="000000"/>
                </a:solidFill>
                <a:effectLst/>
                <a:latin typeface="Calibri" panose="020F0502020204030204" pitchFamily="34" charset="0"/>
                <a:cs typeface="Calibri" panose="020F0502020204030204" pitchFamily="34" charset="0"/>
              </a:rPr>
              <a:t>They joined themselves also to </a:t>
            </a:r>
            <a:r>
              <a:rPr lang="en-US" sz="2600" b="0" i="0" u="sng" dirty="0">
                <a:solidFill>
                  <a:srgbClr val="000000"/>
                </a:solidFill>
                <a:effectLst/>
                <a:latin typeface="Calibri" panose="020F0502020204030204" pitchFamily="34" charset="0"/>
                <a:cs typeface="Calibri" panose="020F0502020204030204" pitchFamily="34" charset="0"/>
              </a:rPr>
              <a:t>Baal of </a:t>
            </a:r>
            <a:r>
              <a:rPr lang="en-US" sz="2600" b="0" i="0" u="sng" dirty="0" err="1">
                <a:solidFill>
                  <a:srgbClr val="000000"/>
                </a:solidFill>
                <a:effectLst/>
                <a:latin typeface="Calibri" panose="020F0502020204030204" pitchFamily="34" charset="0"/>
                <a:cs typeface="Calibri" panose="020F0502020204030204" pitchFamily="34" charset="0"/>
              </a:rPr>
              <a:t>Peor</a:t>
            </a:r>
            <a:r>
              <a:rPr lang="en-US" sz="2600" b="0" i="0" dirty="0">
                <a:solidFill>
                  <a:srgbClr val="000000"/>
                </a:solidFill>
                <a:effectLst/>
                <a:latin typeface="Calibri" panose="020F0502020204030204" pitchFamily="34" charset="0"/>
                <a:cs typeface="Calibri" panose="020F0502020204030204" pitchFamily="34" charset="0"/>
              </a:rPr>
              <a:t>,</a:t>
            </a:r>
            <a:br>
              <a:rPr lang="en-US" sz="2600" dirty="0">
                <a:latin typeface="Calibri" panose="020F0502020204030204" pitchFamily="34" charset="0"/>
                <a:cs typeface="Calibri" panose="020F0502020204030204" pitchFamily="34" charset="0"/>
              </a:rPr>
            </a:br>
            <a:r>
              <a:rPr lang="en-US" sz="2600" b="0" i="0" dirty="0">
                <a:solidFill>
                  <a:srgbClr val="000000"/>
                </a:solidFill>
                <a:effectLst/>
                <a:latin typeface="Calibri" panose="020F0502020204030204" pitchFamily="34" charset="0"/>
                <a:cs typeface="Calibri" panose="020F0502020204030204" pitchFamily="34" charset="0"/>
              </a:rPr>
              <a:t>And ate sacrifices made to the dead.</a:t>
            </a:r>
            <a:br>
              <a:rPr lang="en-US" sz="2600" dirty="0">
                <a:latin typeface="Calibri" panose="020F0502020204030204" pitchFamily="34" charset="0"/>
                <a:cs typeface="Calibri" panose="020F0502020204030204" pitchFamily="34" charset="0"/>
              </a:rPr>
            </a:br>
            <a:r>
              <a:rPr lang="en-US" sz="2600" b="1" i="0" baseline="30000" dirty="0">
                <a:solidFill>
                  <a:srgbClr val="000000"/>
                </a:solidFill>
                <a:effectLst/>
                <a:latin typeface="Calibri" panose="020F0502020204030204" pitchFamily="34" charset="0"/>
                <a:cs typeface="Calibri" panose="020F0502020204030204" pitchFamily="34" charset="0"/>
              </a:rPr>
              <a:t>29 </a:t>
            </a:r>
            <a:r>
              <a:rPr lang="en-US" sz="2600" b="0" i="0" dirty="0">
                <a:solidFill>
                  <a:srgbClr val="000000"/>
                </a:solidFill>
                <a:effectLst/>
                <a:latin typeface="Calibri" panose="020F0502020204030204" pitchFamily="34" charset="0"/>
                <a:cs typeface="Calibri" panose="020F0502020204030204" pitchFamily="34" charset="0"/>
              </a:rPr>
              <a:t>Thus they provoked </a:t>
            </a:r>
            <a:r>
              <a:rPr lang="en-US" sz="2600" b="0" i="1" dirty="0">
                <a:solidFill>
                  <a:srgbClr val="000000"/>
                </a:solidFill>
                <a:effectLst/>
                <a:latin typeface="Calibri" panose="020F0502020204030204" pitchFamily="34" charset="0"/>
                <a:cs typeface="Calibri" panose="020F0502020204030204" pitchFamily="34" charset="0"/>
              </a:rPr>
              <a:t>Him</a:t>
            </a:r>
            <a:r>
              <a:rPr lang="en-US" sz="2600" b="0" i="0" dirty="0">
                <a:solidFill>
                  <a:srgbClr val="000000"/>
                </a:solidFill>
                <a:effectLst/>
                <a:latin typeface="Calibri" panose="020F0502020204030204" pitchFamily="34" charset="0"/>
                <a:cs typeface="Calibri" panose="020F0502020204030204" pitchFamily="34" charset="0"/>
              </a:rPr>
              <a:t> to anger with their deeds,</a:t>
            </a:r>
            <a:br>
              <a:rPr lang="en-US" sz="2600" dirty="0">
                <a:latin typeface="Calibri" panose="020F0502020204030204" pitchFamily="34" charset="0"/>
                <a:cs typeface="Calibri" panose="020F0502020204030204" pitchFamily="34" charset="0"/>
              </a:rPr>
            </a:br>
            <a:r>
              <a:rPr lang="en-US" sz="2600" b="0" i="0" dirty="0">
                <a:solidFill>
                  <a:srgbClr val="000000"/>
                </a:solidFill>
                <a:effectLst/>
                <a:latin typeface="Calibri" panose="020F0502020204030204" pitchFamily="34" charset="0"/>
                <a:cs typeface="Calibri" panose="020F0502020204030204" pitchFamily="34" charset="0"/>
              </a:rPr>
              <a:t>And the plague broke out among them.</a:t>
            </a:r>
            <a:br>
              <a:rPr lang="en-US" sz="2600" dirty="0">
                <a:latin typeface="Calibri" panose="020F0502020204030204" pitchFamily="34" charset="0"/>
                <a:cs typeface="Calibri" panose="020F0502020204030204" pitchFamily="34" charset="0"/>
              </a:rPr>
            </a:br>
            <a:r>
              <a:rPr lang="en-US" sz="2600" b="1" i="0" baseline="30000" dirty="0">
                <a:solidFill>
                  <a:srgbClr val="000000"/>
                </a:solidFill>
                <a:effectLst/>
                <a:latin typeface="Calibri" panose="020F0502020204030204" pitchFamily="34" charset="0"/>
                <a:cs typeface="Calibri" panose="020F0502020204030204" pitchFamily="34" charset="0"/>
              </a:rPr>
              <a:t>30 </a:t>
            </a:r>
            <a:r>
              <a:rPr lang="en-US" sz="2600" b="0" i="0" dirty="0">
                <a:solidFill>
                  <a:srgbClr val="000000"/>
                </a:solidFill>
                <a:effectLst/>
                <a:latin typeface="Calibri" panose="020F0502020204030204" pitchFamily="34" charset="0"/>
                <a:cs typeface="Calibri" panose="020F0502020204030204" pitchFamily="34" charset="0"/>
              </a:rPr>
              <a:t>Then Phinehas stood up and intervened,</a:t>
            </a:r>
            <a:br>
              <a:rPr lang="en-US" sz="2600" dirty="0">
                <a:latin typeface="Calibri" panose="020F0502020204030204" pitchFamily="34" charset="0"/>
                <a:cs typeface="Calibri" panose="020F0502020204030204" pitchFamily="34" charset="0"/>
              </a:rPr>
            </a:br>
            <a:r>
              <a:rPr lang="en-US" sz="2600" b="0" i="0" dirty="0">
                <a:solidFill>
                  <a:srgbClr val="000000"/>
                </a:solidFill>
                <a:effectLst/>
                <a:latin typeface="Calibri" panose="020F0502020204030204" pitchFamily="34" charset="0"/>
                <a:cs typeface="Calibri" panose="020F0502020204030204" pitchFamily="34" charset="0"/>
              </a:rPr>
              <a:t>And the plague was stopped.</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5552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464D6-1666-B0EE-5B37-7BE45D19FD38}"/>
              </a:ext>
            </a:extLst>
          </p:cNvPr>
          <p:cNvSpPr>
            <a:spLocks noGrp="1"/>
          </p:cNvSpPr>
          <p:nvPr>
            <p:ph type="title"/>
          </p:nvPr>
        </p:nvSpPr>
        <p:spPr/>
        <p:txBody>
          <a:bodyPr/>
          <a:lstStyle/>
          <a:p>
            <a:r>
              <a:rPr lang="en-US" b="1" dirty="0"/>
              <a:t>Revelation 2:14</a:t>
            </a:r>
          </a:p>
        </p:txBody>
      </p:sp>
      <p:sp>
        <p:nvSpPr>
          <p:cNvPr id="3" name="Content Placeholder 2">
            <a:extLst>
              <a:ext uri="{FF2B5EF4-FFF2-40B4-BE49-F238E27FC236}">
                <a16:creationId xmlns:a16="http://schemas.microsoft.com/office/drawing/2014/main" id="{32580F2B-D17E-4EF1-4756-A7DE4AFEECED}"/>
              </a:ext>
            </a:extLst>
          </p:cNvPr>
          <p:cNvSpPr>
            <a:spLocks noGrp="1"/>
          </p:cNvSpPr>
          <p:nvPr>
            <p:ph idx="1"/>
          </p:nvPr>
        </p:nvSpPr>
        <p:spPr>
          <a:xfrm>
            <a:off x="457200" y="1600200"/>
            <a:ext cx="7620000" cy="2895600"/>
          </a:xfrm>
        </p:spPr>
        <p:txBody>
          <a:bodyPr>
            <a:noAutofit/>
          </a:bodyPr>
          <a:lstStyle/>
          <a:p>
            <a:pPr marL="114300" indent="0">
              <a:buNone/>
            </a:pPr>
            <a:r>
              <a:rPr lang="en-US" sz="2800" b="0" i="0" dirty="0">
                <a:solidFill>
                  <a:srgbClr val="000000"/>
                </a:solidFill>
                <a:effectLst/>
              </a:rPr>
              <a:t>But I have a few things against you, because you have there those who hold the doctrine of Balaam, who taught </a:t>
            </a:r>
            <a:r>
              <a:rPr lang="en-US" sz="2800" b="0" i="0" dirty="0" err="1">
                <a:solidFill>
                  <a:srgbClr val="000000"/>
                </a:solidFill>
                <a:effectLst/>
              </a:rPr>
              <a:t>Balak</a:t>
            </a:r>
            <a:r>
              <a:rPr lang="en-US" sz="2800" b="0" i="0" dirty="0">
                <a:solidFill>
                  <a:srgbClr val="000000"/>
                </a:solidFill>
                <a:effectLst/>
              </a:rPr>
              <a:t> to put a stumbling block before the children of Israel, to eat things sacrificed to </a:t>
            </a:r>
            <a:r>
              <a:rPr lang="en-US" sz="2800" b="1" i="0" u="sng" dirty="0">
                <a:solidFill>
                  <a:srgbClr val="000000"/>
                </a:solidFill>
                <a:effectLst/>
              </a:rPr>
              <a:t>idols</a:t>
            </a:r>
            <a:r>
              <a:rPr lang="en-US" sz="2800" b="0" i="0" dirty="0">
                <a:solidFill>
                  <a:srgbClr val="000000"/>
                </a:solidFill>
                <a:effectLst/>
              </a:rPr>
              <a:t>, and to commit </a:t>
            </a:r>
            <a:r>
              <a:rPr lang="en-US" sz="2800" b="1" i="0" u="sng" dirty="0">
                <a:solidFill>
                  <a:srgbClr val="000000"/>
                </a:solidFill>
                <a:effectLst/>
              </a:rPr>
              <a:t>sexual immorality</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1441621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0A043-4D98-6435-CF0B-D337E9C52432}"/>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E0CAE9A1-14E7-355A-5BB7-F9208CF81C65}"/>
              </a:ext>
            </a:extLst>
          </p:cNvPr>
          <p:cNvSpPr>
            <a:spLocks noGrp="1"/>
          </p:cNvSpPr>
          <p:nvPr>
            <p:ph idx="1"/>
          </p:nvPr>
        </p:nvSpPr>
        <p:spPr>
          <a:xfrm>
            <a:off x="457200" y="1600200"/>
            <a:ext cx="7620000" cy="1066800"/>
          </a:xfrm>
        </p:spPr>
        <p:txBody>
          <a:bodyPr>
            <a:normAutofit/>
          </a:bodyPr>
          <a:lstStyle/>
          <a:p>
            <a:pPr marL="114300" indent="0">
              <a:buNone/>
            </a:pPr>
            <a:r>
              <a:rPr lang="en-US" sz="2800" dirty="0"/>
              <a:t>There are several levels of the situation at          Baal of </a:t>
            </a:r>
            <a:r>
              <a:rPr lang="en-US" sz="2800" dirty="0" err="1"/>
              <a:t>Peor</a:t>
            </a:r>
            <a:r>
              <a:rPr lang="en-US" sz="2800" dirty="0"/>
              <a:t>.</a:t>
            </a:r>
          </a:p>
        </p:txBody>
      </p:sp>
      <p:sp>
        <p:nvSpPr>
          <p:cNvPr id="4" name="TextBox 3">
            <a:extLst>
              <a:ext uri="{FF2B5EF4-FFF2-40B4-BE49-F238E27FC236}">
                <a16:creationId xmlns:a16="http://schemas.microsoft.com/office/drawing/2014/main" id="{AAD3021D-ADEF-ED64-DDF5-47F2E1716166}"/>
              </a:ext>
            </a:extLst>
          </p:cNvPr>
          <p:cNvSpPr txBox="1"/>
          <p:nvPr/>
        </p:nvSpPr>
        <p:spPr>
          <a:xfrm>
            <a:off x="762000" y="3581400"/>
            <a:ext cx="6019800" cy="553998"/>
          </a:xfrm>
          <a:prstGeom prst="rect">
            <a:avLst/>
          </a:prstGeom>
          <a:solidFill>
            <a:schemeClr val="accent3"/>
          </a:solidFill>
        </p:spPr>
        <p:txBody>
          <a:bodyPr wrap="square" rtlCol="0">
            <a:spAutoFit/>
          </a:bodyPr>
          <a:lstStyle/>
          <a:p>
            <a:r>
              <a:rPr lang="en-US" sz="3000" dirty="0"/>
              <a:t>Selling out the righteous for money! </a:t>
            </a:r>
          </a:p>
        </p:txBody>
      </p:sp>
      <p:sp>
        <p:nvSpPr>
          <p:cNvPr id="5" name="TextBox 4">
            <a:extLst>
              <a:ext uri="{FF2B5EF4-FFF2-40B4-BE49-F238E27FC236}">
                <a16:creationId xmlns:a16="http://schemas.microsoft.com/office/drawing/2014/main" id="{AA71611E-5212-F6A0-B9C3-BF704C8C2CC3}"/>
              </a:ext>
            </a:extLst>
          </p:cNvPr>
          <p:cNvSpPr txBox="1"/>
          <p:nvPr/>
        </p:nvSpPr>
        <p:spPr>
          <a:xfrm>
            <a:off x="762000" y="4114800"/>
            <a:ext cx="6019800" cy="553998"/>
          </a:xfrm>
          <a:prstGeom prst="rect">
            <a:avLst/>
          </a:prstGeom>
          <a:solidFill>
            <a:schemeClr val="accent4"/>
          </a:solidFill>
        </p:spPr>
        <p:txBody>
          <a:bodyPr wrap="square" rtlCol="0">
            <a:spAutoFit/>
          </a:bodyPr>
          <a:lstStyle/>
          <a:p>
            <a:r>
              <a:rPr lang="en-US" sz="3000" dirty="0"/>
              <a:t>Sins of sexual immorality!</a:t>
            </a:r>
          </a:p>
        </p:txBody>
      </p:sp>
      <p:sp>
        <p:nvSpPr>
          <p:cNvPr id="6" name="TextBox 5">
            <a:extLst>
              <a:ext uri="{FF2B5EF4-FFF2-40B4-BE49-F238E27FC236}">
                <a16:creationId xmlns:a16="http://schemas.microsoft.com/office/drawing/2014/main" id="{1938FDF5-FFEE-1074-E50C-6718B2866A23}"/>
              </a:ext>
            </a:extLst>
          </p:cNvPr>
          <p:cNvSpPr txBox="1"/>
          <p:nvPr/>
        </p:nvSpPr>
        <p:spPr>
          <a:xfrm>
            <a:off x="762000" y="4648200"/>
            <a:ext cx="6019800" cy="553998"/>
          </a:xfrm>
          <a:prstGeom prst="rect">
            <a:avLst/>
          </a:prstGeom>
          <a:solidFill>
            <a:schemeClr val="accent2">
              <a:lumMod val="75000"/>
            </a:schemeClr>
          </a:solidFill>
        </p:spPr>
        <p:txBody>
          <a:bodyPr wrap="square" rtlCol="0">
            <a:spAutoFit/>
          </a:bodyPr>
          <a:lstStyle/>
          <a:p>
            <a:r>
              <a:rPr lang="en-US" sz="3000" dirty="0"/>
              <a:t>Improper idol worship!</a:t>
            </a:r>
          </a:p>
        </p:txBody>
      </p:sp>
      <p:sp>
        <p:nvSpPr>
          <p:cNvPr id="7" name="TextBox 6">
            <a:extLst>
              <a:ext uri="{FF2B5EF4-FFF2-40B4-BE49-F238E27FC236}">
                <a16:creationId xmlns:a16="http://schemas.microsoft.com/office/drawing/2014/main" id="{5CF0D3F9-C11B-354B-D037-56A888E9BF9F}"/>
              </a:ext>
            </a:extLst>
          </p:cNvPr>
          <p:cNvSpPr txBox="1"/>
          <p:nvPr/>
        </p:nvSpPr>
        <p:spPr>
          <a:xfrm>
            <a:off x="762000" y="3025922"/>
            <a:ext cx="6019800" cy="553998"/>
          </a:xfrm>
          <a:prstGeom prst="rect">
            <a:avLst/>
          </a:prstGeom>
          <a:solidFill>
            <a:schemeClr val="accent5">
              <a:lumMod val="75000"/>
            </a:schemeClr>
          </a:solidFill>
        </p:spPr>
        <p:txBody>
          <a:bodyPr wrap="square" rtlCol="0">
            <a:spAutoFit/>
          </a:bodyPr>
          <a:lstStyle/>
          <a:p>
            <a:r>
              <a:rPr lang="en-US" sz="3000" dirty="0"/>
              <a:t>Adding to God’s instruction!</a:t>
            </a:r>
          </a:p>
        </p:txBody>
      </p:sp>
    </p:spTree>
    <p:extLst>
      <p:ext uri="{BB962C8B-B14F-4D97-AF65-F5344CB8AC3E}">
        <p14:creationId xmlns:p14="http://schemas.microsoft.com/office/powerpoint/2010/main" val="309762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6696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59D6-151C-3F24-EA0D-A9479FBE2F40}"/>
              </a:ext>
            </a:extLst>
          </p:cNvPr>
          <p:cNvSpPr>
            <a:spLocks noGrp="1"/>
          </p:cNvSpPr>
          <p:nvPr>
            <p:ph type="title"/>
          </p:nvPr>
        </p:nvSpPr>
        <p:spPr/>
        <p:txBody>
          <a:bodyPr/>
          <a:lstStyle/>
          <a:p>
            <a:r>
              <a:rPr lang="en-US" b="1" dirty="0"/>
              <a:t>Historical Psalms</a:t>
            </a:r>
          </a:p>
        </p:txBody>
      </p:sp>
      <p:graphicFrame>
        <p:nvGraphicFramePr>
          <p:cNvPr id="4" name="Content Placeholder 3">
            <a:extLst>
              <a:ext uri="{FF2B5EF4-FFF2-40B4-BE49-F238E27FC236}">
                <a16:creationId xmlns:a16="http://schemas.microsoft.com/office/drawing/2014/main" id="{632E4A78-099D-76AD-E3AC-36F8C12D06ED}"/>
              </a:ext>
            </a:extLst>
          </p:cNvPr>
          <p:cNvGraphicFramePr>
            <a:graphicFrameLocks noGrp="1"/>
          </p:cNvGraphicFramePr>
          <p:nvPr>
            <p:ph idx="1"/>
            <p:extLst>
              <p:ext uri="{D42A27DB-BD31-4B8C-83A1-F6EECF244321}">
                <p14:modId xmlns:p14="http://schemas.microsoft.com/office/powerpoint/2010/main" val="3081853553"/>
              </p:ext>
            </p:extLst>
          </p:nvPr>
        </p:nvGraphicFramePr>
        <p:xfrm>
          <a:off x="152400" y="1571853"/>
          <a:ext cx="8116410" cy="4828947"/>
        </p:xfrm>
        <a:graphic>
          <a:graphicData uri="http://schemas.openxmlformats.org/drawingml/2006/table">
            <a:tbl>
              <a:tblPr/>
              <a:tblGrid>
                <a:gridCol w="1295400">
                  <a:extLst>
                    <a:ext uri="{9D8B030D-6E8A-4147-A177-3AD203B41FA5}">
                      <a16:colId xmlns:a16="http://schemas.microsoft.com/office/drawing/2014/main" val="4010521584"/>
                    </a:ext>
                  </a:extLst>
                </a:gridCol>
                <a:gridCol w="1397000">
                  <a:extLst>
                    <a:ext uri="{9D8B030D-6E8A-4147-A177-3AD203B41FA5}">
                      <a16:colId xmlns:a16="http://schemas.microsoft.com/office/drawing/2014/main" val="790437856"/>
                    </a:ext>
                  </a:extLst>
                </a:gridCol>
                <a:gridCol w="1346200">
                  <a:extLst>
                    <a:ext uri="{9D8B030D-6E8A-4147-A177-3AD203B41FA5}">
                      <a16:colId xmlns:a16="http://schemas.microsoft.com/office/drawing/2014/main" val="792814178"/>
                    </a:ext>
                  </a:extLst>
                </a:gridCol>
                <a:gridCol w="1346200">
                  <a:extLst>
                    <a:ext uri="{9D8B030D-6E8A-4147-A177-3AD203B41FA5}">
                      <a16:colId xmlns:a16="http://schemas.microsoft.com/office/drawing/2014/main" val="3355474940"/>
                    </a:ext>
                  </a:extLst>
                </a:gridCol>
                <a:gridCol w="1346200">
                  <a:extLst>
                    <a:ext uri="{9D8B030D-6E8A-4147-A177-3AD203B41FA5}">
                      <a16:colId xmlns:a16="http://schemas.microsoft.com/office/drawing/2014/main" val="3250403762"/>
                    </a:ext>
                  </a:extLst>
                </a:gridCol>
                <a:gridCol w="1385410">
                  <a:extLst>
                    <a:ext uri="{9D8B030D-6E8A-4147-A177-3AD203B41FA5}">
                      <a16:colId xmlns:a16="http://schemas.microsoft.com/office/drawing/2014/main" val="2293449419"/>
                    </a:ext>
                  </a:extLst>
                </a:gridCol>
              </a:tblGrid>
              <a:tr h="386943">
                <a:tc>
                  <a:txBody>
                    <a:bodyPr/>
                    <a:lstStyle/>
                    <a:p>
                      <a:pPr algn="ctr" rtl="0" fontAlgn="t">
                        <a:spcBef>
                          <a:spcPts val="0"/>
                        </a:spcBef>
                        <a:spcAft>
                          <a:spcPts val="0"/>
                        </a:spcAft>
                      </a:pPr>
                      <a:r>
                        <a:rPr lang="en-US" sz="1600" b="1" i="0" u="none" strike="noStrike" dirty="0">
                          <a:solidFill>
                            <a:srgbClr val="000000"/>
                          </a:solidFill>
                          <a:effectLst/>
                          <a:latin typeface="Arial" panose="020B0604020202020204" pitchFamily="34" charset="0"/>
                        </a:rPr>
                        <a:t>Psalm 78</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dirty="0">
                          <a:solidFill>
                            <a:srgbClr val="000000"/>
                          </a:solidFill>
                          <a:effectLst/>
                          <a:latin typeface="Arial" panose="020B0604020202020204" pitchFamily="34" charset="0"/>
                        </a:rPr>
                        <a:t>Psalm 83</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105</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106</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135</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136</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2648999574"/>
                  </a:ext>
                </a:extLst>
              </a:tr>
              <a:tr h="603657">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Red Sea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Sisera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Joseph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Red Sea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Creation</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Creation</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608297"/>
                  </a:ext>
                </a:extLst>
              </a:tr>
              <a:tr h="609600">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Cloud/Fire</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B050"/>
                          </a:solidFill>
                          <a:effectLst/>
                          <a:latin typeface="Arial" panose="020B0604020202020204" pitchFamily="34" charset="0"/>
                        </a:rPr>
                        <a:t>Midianites</a:t>
                      </a:r>
                      <a:endParaRPr lang="en-US" sz="1600" b="1" dirty="0">
                        <a:solidFill>
                          <a:srgbClr val="00B05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Plagues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Korah</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Plagues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Plagues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104361"/>
                  </a:ext>
                </a:extLst>
              </a:tr>
              <a:tr h="609600">
                <a:tc>
                  <a:txBody>
                    <a:bodyPr/>
                    <a:lstStyle/>
                    <a:p>
                      <a:pPr rtl="0" fontAlgn="t">
                        <a:spcBef>
                          <a:spcPts val="0"/>
                        </a:spcBef>
                        <a:spcAft>
                          <a:spcPts val="0"/>
                        </a:spcAft>
                      </a:pPr>
                      <a:r>
                        <a:rPr lang="en-US" sz="1600" b="0" i="0" u="none" strike="noStrike" dirty="0" err="1">
                          <a:solidFill>
                            <a:srgbClr val="000000"/>
                          </a:solidFill>
                          <a:effectLst/>
                          <a:latin typeface="Arial" panose="020B0604020202020204" pitchFamily="34" charset="0"/>
                        </a:rPr>
                        <a:t>Meribah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Gideon</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Cloud/Fire</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Golden calf</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err="1">
                          <a:solidFill>
                            <a:srgbClr val="00B050"/>
                          </a:solidFill>
                          <a:effectLst/>
                          <a:latin typeface="Arial" panose="020B0604020202020204" pitchFamily="34" charset="0"/>
                        </a:rPr>
                        <a:t>Sihon</a:t>
                      </a:r>
                      <a:r>
                        <a:rPr lang="en-US" sz="1600" b="1" i="0" u="none" strike="noStrike" dirty="0">
                          <a:solidFill>
                            <a:srgbClr val="00B050"/>
                          </a:solidFill>
                          <a:effectLst/>
                          <a:latin typeface="Arial" panose="020B0604020202020204" pitchFamily="34" charset="0"/>
                        </a:rPr>
                        <a:t> &amp; </a:t>
                      </a:r>
                      <a:r>
                        <a:rPr lang="en-US" sz="1600" b="1" i="0" u="none" strike="noStrike" dirty="0" err="1">
                          <a:solidFill>
                            <a:srgbClr val="00B050"/>
                          </a:solidFill>
                          <a:effectLst/>
                          <a:latin typeface="Arial" panose="020B0604020202020204" pitchFamily="34" charset="0"/>
                        </a:rPr>
                        <a:t>Og</a:t>
                      </a:r>
                      <a:endParaRPr lang="en-US" sz="1600" b="1" dirty="0">
                        <a:solidFill>
                          <a:srgbClr val="00B05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Red Sea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177084"/>
                  </a:ext>
                </a:extLst>
              </a:tr>
              <a:tr h="0">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Manna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Quail</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Plagues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a:effectLst/>
                        </a:rPr>
                      </a:b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err="1">
                          <a:solidFill>
                            <a:srgbClr val="00B050"/>
                          </a:solidFill>
                          <a:effectLst/>
                          <a:latin typeface="Arial" panose="020B0604020202020204" pitchFamily="34" charset="0"/>
                        </a:rPr>
                        <a:t>Sihon</a:t>
                      </a:r>
                      <a:r>
                        <a:rPr lang="en-US" sz="1600" b="1" i="0" u="none" strike="noStrike" dirty="0">
                          <a:solidFill>
                            <a:srgbClr val="00B050"/>
                          </a:solidFill>
                          <a:effectLst/>
                          <a:latin typeface="Arial" panose="020B0604020202020204" pitchFamily="34" charset="0"/>
                        </a:rPr>
                        <a:t> &amp; </a:t>
                      </a:r>
                      <a:r>
                        <a:rPr lang="en-US" sz="1600" b="1" i="0" u="none" strike="noStrike" dirty="0" err="1">
                          <a:solidFill>
                            <a:srgbClr val="00B050"/>
                          </a:solidFill>
                          <a:effectLst/>
                          <a:latin typeface="Arial" panose="020B0604020202020204" pitchFamily="34" charset="0"/>
                        </a:rPr>
                        <a:t>Og</a:t>
                      </a:r>
                      <a:endParaRPr lang="en-US" sz="1600" b="1" dirty="0">
                        <a:solidFill>
                          <a:srgbClr val="00B05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120815"/>
                  </a:ext>
                </a:extLst>
              </a:tr>
              <a:tr h="352148">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Plagues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Manna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B050"/>
                          </a:solidFill>
                          <a:effectLst/>
                          <a:latin typeface="Arial" panose="020B0604020202020204" pitchFamily="34" charset="0"/>
                        </a:rPr>
                        <a:t>Baal </a:t>
                      </a:r>
                      <a:r>
                        <a:rPr lang="en-US" sz="1600" b="1" i="0" u="none" strike="noStrike" dirty="0" err="1">
                          <a:solidFill>
                            <a:srgbClr val="00B050"/>
                          </a:solidFill>
                          <a:effectLst/>
                          <a:latin typeface="Arial" panose="020B0604020202020204" pitchFamily="34" charset="0"/>
                        </a:rPr>
                        <a:t>Peor</a:t>
                      </a:r>
                      <a:endParaRPr lang="en-US" sz="1600" b="1" dirty="0">
                        <a:solidFill>
                          <a:srgbClr val="00B05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a:effectLst/>
                        </a:rPr>
                      </a:b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414982"/>
                  </a:ext>
                </a:extLst>
              </a:tr>
              <a:tr h="347068">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Shiloh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Rock/Water</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err="1">
                          <a:solidFill>
                            <a:srgbClr val="000000"/>
                          </a:solidFill>
                          <a:effectLst/>
                          <a:latin typeface="Arial" panose="020B0604020202020204" pitchFamily="34" charset="0"/>
                        </a:rPr>
                        <a:t>Meribah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2168480"/>
                  </a:ext>
                </a:extLst>
              </a:tr>
              <a:tr h="775107">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Lost Ark</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325476"/>
                  </a:ext>
                </a:extLst>
              </a:tr>
            </a:tbl>
          </a:graphicData>
        </a:graphic>
      </p:graphicFrame>
      <p:sp>
        <p:nvSpPr>
          <p:cNvPr id="5" name="Rectangle 1">
            <a:extLst>
              <a:ext uri="{FF2B5EF4-FFF2-40B4-BE49-F238E27FC236}">
                <a16:creationId xmlns:a16="http://schemas.microsoft.com/office/drawing/2014/main" id="{C0A1D21F-CA5E-90B7-A241-3FB530B6B23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4602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F9B0-5991-4FD1-DF73-C5D4758B5B18}"/>
              </a:ext>
            </a:extLst>
          </p:cNvPr>
          <p:cNvSpPr>
            <a:spLocks noGrp="1"/>
          </p:cNvSpPr>
          <p:nvPr>
            <p:ph type="title"/>
          </p:nvPr>
        </p:nvSpPr>
        <p:spPr/>
        <p:txBody>
          <a:bodyPr>
            <a:normAutofit fontScale="90000"/>
          </a:bodyPr>
          <a:lstStyle/>
          <a:p>
            <a:r>
              <a:rPr lang="en-US" b="1" dirty="0"/>
              <a:t>Major Historical Divisions of the OT</a:t>
            </a:r>
          </a:p>
        </p:txBody>
      </p:sp>
      <p:sp>
        <p:nvSpPr>
          <p:cNvPr id="3" name="Content Placeholder 2">
            <a:extLst>
              <a:ext uri="{FF2B5EF4-FFF2-40B4-BE49-F238E27FC236}">
                <a16:creationId xmlns:a16="http://schemas.microsoft.com/office/drawing/2014/main" id="{7942B9FF-AA78-0AA4-DEEC-791CB4C43967}"/>
              </a:ext>
            </a:extLst>
          </p:cNvPr>
          <p:cNvSpPr>
            <a:spLocks noGrp="1"/>
          </p:cNvSpPr>
          <p:nvPr>
            <p:ph idx="1"/>
          </p:nvPr>
        </p:nvSpPr>
        <p:spPr>
          <a:xfrm>
            <a:off x="457200" y="1600200"/>
            <a:ext cx="3352800" cy="609600"/>
          </a:xfrm>
          <a:solidFill>
            <a:schemeClr val="bg2">
              <a:lumMod val="90000"/>
            </a:schemeClr>
          </a:solidFill>
          <a:ln>
            <a:solidFill>
              <a:schemeClr val="tx1"/>
            </a:solidFill>
          </a:ln>
        </p:spPr>
        <p:txBody>
          <a:bodyPr anchor="ctr">
            <a:noAutofit/>
          </a:bodyPr>
          <a:lstStyle/>
          <a:p>
            <a:pPr marL="0" indent="0" algn="ctr">
              <a:buNone/>
            </a:pPr>
            <a:r>
              <a:rPr lang="en-US" sz="2200" dirty="0"/>
              <a:t>CREATION</a:t>
            </a:r>
          </a:p>
        </p:txBody>
      </p:sp>
      <p:sp>
        <p:nvSpPr>
          <p:cNvPr id="4" name="Content Placeholder 2">
            <a:extLst>
              <a:ext uri="{FF2B5EF4-FFF2-40B4-BE49-F238E27FC236}">
                <a16:creationId xmlns:a16="http://schemas.microsoft.com/office/drawing/2014/main" id="{138B55D5-95D1-A68B-4DEC-3989B8D683F7}"/>
              </a:ext>
            </a:extLst>
          </p:cNvPr>
          <p:cNvSpPr txBox="1">
            <a:spLocks/>
          </p:cNvSpPr>
          <p:nvPr/>
        </p:nvSpPr>
        <p:spPr>
          <a:xfrm>
            <a:off x="457200" y="2209800"/>
            <a:ext cx="3352800" cy="609600"/>
          </a:xfrm>
          <a:prstGeom prst="rect">
            <a:avLst/>
          </a:prstGeom>
          <a:solidFill>
            <a:srgbClr val="FFFF00"/>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PATRIARCHS</a:t>
            </a:r>
          </a:p>
        </p:txBody>
      </p:sp>
      <p:sp>
        <p:nvSpPr>
          <p:cNvPr id="5" name="Content Placeholder 2">
            <a:extLst>
              <a:ext uri="{FF2B5EF4-FFF2-40B4-BE49-F238E27FC236}">
                <a16:creationId xmlns:a16="http://schemas.microsoft.com/office/drawing/2014/main" id="{0928172B-4B8B-FEA9-7FFF-D3A4DF5096D0}"/>
              </a:ext>
            </a:extLst>
          </p:cNvPr>
          <p:cNvSpPr txBox="1">
            <a:spLocks/>
          </p:cNvSpPr>
          <p:nvPr/>
        </p:nvSpPr>
        <p:spPr>
          <a:xfrm>
            <a:off x="457200" y="2819400"/>
            <a:ext cx="3352800" cy="609600"/>
          </a:xfrm>
          <a:prstGeom prst="rect">
            <a:avLst/>
          </a:prstGeom>
          <a:solidFill>
            <a:schemeClr val="accent5"/>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EGYPT</a:t>
            </a:r>
          </a:p>
        </p:txBody>
      </p:sp>
      <p:sp>
        <p:nvSpPr>
          <p:cNvPr id="6" name="Content Placeholder 2">
            <a:extLst>
              <a:ext uri="{FF2B5EF4-FFF2-40B4-BE49-F238E27FC236}">
                <a16:creationId xmlns:a16="http://schemas.microsoft.com/office/drawing/2014/main" id="{60B29440-C492-4E04-B840-BE249A5AEAA2}"/>
              </a:ext>
            </a:extLst>
          </p:cNvPr>
          <p:cNvSpPr txBox="1">
            <a:spLocks/>
          </p:cNvSpPr>
          <p:nvPr/>
        </p:nvSpPr>
        <p:spPr>
          <a:xfrm>
            <a:off x="457200" y="3429000"/>
            <a:ext cx="3352800" cy="609600"/>
          </a:xfrm>
          <a:prstGeom prst="rect">
            <a:avLst/>
          </a:prstGeom>
          <a:solidFill>
            <a:schemeClr val="accent6">
              <a:lumMod val="20000"/>
              <a:lumOff val="80000"/>
            </a:schemeClr>
          </a:solidFill>
          <a:ln>
            <a:solidFill>
              <a:schemeClr val="accent6">
                <a:lumMod val="20000"/>
                <a:lumOff val="80000"/>
              </a:schemeClr>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WILDERNESS</a:t>
            </a:r>
          </a:p>
        </p:txBody>
      </p:sp>
      <p:sp>
        <p:nvSpPr>
          <p:cNvPr id="7" name="Content Placeholder 2">
            <a:extLst>
              <a:ext uri="{FF2B5EF4-FFF2-40B4-BE49-F238E27FC236}">
                <a16:creationId xmlns:a16="http://schemas.microsoft.com/office/drawing/2014/main" id="{AC80DE55-1F71-9D14-8B2C-4288AAA04B92}"/>
              </a:ext>
            </a:extLst>
          </p:cNvPr>
          <p:cNvSpPr txBox="1">
            <a:spLocks/>
          </p:cNvSpPr>
          <p:nvPr/>
        </p:nvSpPr>
        <p:spPr>
          <a:xfrm>
            <a:off x="457200" y="4038600"/>
            <a:ext cx="3352800" cy="609600"/>
          </a:xfrm>
          <a:prstGeom prst="rect">
            <a:avLst/>
          </a:prstGeom>
          <a:solidFill>
            <a:schemeClr val="accent1"/>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LAND OF CANAAN</a:t>
            </a:r>
          </a:p>
        </p:txBody>
      </p:sp>
      <p:sp>
        <p:nvSpPr>
          <p:cNvPr id="8" name="Content Placeholder 2">
            <a:extLst>
              <a:ext uri="{FF2B5EF4-FFF2-40B4-BE49-F238E27FC236}">
                <a16:creationId xmlns:a16="http://schemas.microsoft.com/office/drawing/2014/main" id="{B101AD37-DBB8-C29B-B04B-2742541EFE83}"/>
              </a:ext>
            </a:extLst>
          </p:cNvPr>
          <p:cNvSpPr txBox="1">
            <a:spLocks/>
          </p:cNvSpPr>
          <p:nvPr/>
        </p:nvSpPr>
        <p:spPr>
          <a:xfrm>
            <a:off x="457200" y="4648200"/>
            <a:ext cx="3352800" cy="609600"/>
          </a:xfrm>
          <a:prstGeom prst="rect">
            <a:avLst/>
          </a:prstGeom>
          <a:solidFill>
            <a:srgbClr val="7030A0"/>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KINGDOM</a:t>
            </a:r>
          </a:p>
        </p:txBody>
      </p:sp>
      <p:sp>
        <p:nvSpPr>
          <p:cNvPr id="9" name="Content Placeholder 2">
            <a:extLst>
              <a:ext uri="{FF2B5EF4-FFF2-40B4-BE49-F238E27FC236}">
                <a16:creationId xmlns:a16="http://schemas.microsoft.com/office/drawing/2014/main" id="{BA674D60-D68D-A93C-CDE1-A77C2DCD2B51}"/>
              </a:ext>
            </a:extLst>
          </p:cNvPr>
          <p:cNvSpPr txBox="1">
            <a:spLocks/>
          </p:cNvSpPr>
          <p:nvPr/>
        </p:nvSpPr>
        <p:spPr>
          <a:xfrm>
            <a:off x="457200" y="5257800"/>
            <a:ext cx="3352800" cy="609600"/>
          </a:xfrm>
          <a:prstGeom prst="rect">
            <a:avLst/>
          </a:prstGeom>
          <a:solidFill>
            <a:schemeClr val="accent2">
              <a:lumMod val="75000"/>
            </a:schemeClr>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FALL OF KINGDOM</a:t>
            </a:r>
          </a:p>
        </p:txBody>
      </p:sp>
      <p:sp>
        <p:nvSpPr>
          <p:cNvPr id="10" name="Content Placeholder 2">
            <a:extLst>
              <a:ext uri="{FF2B5EF4-FFF2-40B4-BE49-F238E27FC236}">
                <a16:creationId xmlns:a16="http://schemas.microsoft.com/office/drawing/2014/main" id="{2E909F9A-641D-3338-8C23-168A76BA7233}"/>
              </a:ext>
            </a:extLst>
          </p:cNvPr>
          <p:cNvSpPr txBox="1">
            <a:spLocks/>
          </p:cNvSpPr>
          <p:nvPr/>
        </p:nvSpPr>
        <p:spPr>
          <a:xfrm>
            <a:off x="457200" y="5867400"/>
            <a:ext cx="3352800" cy="609600"/>
          </a:xfrm>
          <a:prstGeom prst="rect">
            <a:avLst/>
          </a:prstGeom>
          <a:solidFill>
            <a:srgbClr val="92D050"/>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RESTORATION</a:t>
            </a:r>
          </a:p>
        </p:txBody>
      </p:sp>
      <p:graphicFrame>
        <p:nvGraphicFramePr>
          <p:cNvPr id="11" name="Content Placeholder 3">
            <a:extLst>
              <a:ext uri="{FF2B5EF4-FFF2-40B4-BE49-F238E27FC236}">
                <a16:creationId xmlns:a16="http://schemas.microsoft.com/office/drawing/2014/main" id="{F12B1627-FBAB-28EB-E8AC-94B06BDC379C}"/>
              </a:ext>
            </a:extLst>
          </p:cNvPr>
          <p:cNvGraphicFramePr>
            <a:graphicFrameLocks/>
          </p:cNvGraphicFramePr>
          <p:nvPr/>
        </p:nvGraphicFramePr>
        <p:xfrm>
          <a:off x="3810000" y="1600200"/>
          <a:ext cx="3981450" cy="4891998"/>
        </p:xfrm>
        <a:graphic>
          <a:graphicData uri="http://schemas.openxmlformats.org/drawingml/2006/table">
            <a:tbl>
              <a:tblPr/>
              <a:tblGrid>
                <a:gridCol w="3981450">
                  <a:extLst>
                    <a:ext uri="{9D8B030D-6E8A-4147-A177-3AD203B41FA5}">
                      <a16:colId xmlns:a16="http://schemas.microsoft.com/office/drawing/2014/main" val="2040199576"/>
                    </a:ext>
                  </a:extLst>
                </a:gridCol>
              </a:tblGrid>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Genesis 1-11</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9047119"/>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Abram to Jacob</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177383"/>
                  </a:ext>
                </a:extLst>
              </a:tr>
              <a:tr h="599468">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Joseph to Exodus</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3578964"/>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Red Sea Crossing to Joshua</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356949"/>
                  </a:ext>
                </a:extLst>
              </a:tr>
              <a:tr h="604534">
                <a:tc>
                  <a:txBody>
                    <a:bodyPr/>
                    <a:lstStyle/>
                    <a:p>
                      <a:pPr algn="ctr" rtl="0" fontAlgn="t">
                        <a:spcBef>
                          <a:spcPts val="0"/>
                        </a:spcBef>
                        <a:spcAft>
                          <a:spcPts val="0"/>
                        </a:spcAft>
                      </a:pPr>
                      <a:r>
                        <a:rPr lang="en-US" sz="2000" b="0" i="0" u="none" strike="noStrike" dirty="0">
                          <a:solidFill>
                            <a:srgbClr val="000000"/>
                          </a:solidFill>
                          <a:effectLst/>
                          <a:latin typeface="Arial" panose="020B0604020202020204" pitchFamily="34" charset="0"/>
                        </a:rPr>
                        <a:t>Jordan River Crossing to Samuel</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346267"/>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Saul to Solomon </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036486"/>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Fall of Israel to the Captivity</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138843"/>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Return from Babylon to Jesus</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760664"/>
                  </a:ext>
                </a:extLst>
              </a:tr>
            </a:tbl>
          </a:graphicData>
        </a:graphic>
      </p:graphicFrame>
    </p:spTree>
    <p:extLst>
      <p:ext uri="{BB962C8B-B14F-4D97-AF65-F5344CB8AC3E}">
        <p14:creationId xmlns:p14="http://schemas.microsoft.com/office/powerpoint/2010/main" val="374260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 for Baal </a:t>
            </a:r>
            <a:r>
              <a:rPr lang="en-US" b="1" dirty="0" err="1"/>
              <a:t>Peor</a:t>
            </a:r>
            <a:endParaRPr lang="en-US" b="1" dirty="0"/>
          </a:p>
        </p:txBody>
      </p:sp>
      <p:sp>
        <p:nvSpPr>
          <p:cNvPr id="3" name="Content Placeholder 2"/>
          <p:cNvSpPr>
            <a:spLocks noGrp="1"/>
          </p:cNvSpPr>
          <p:nvPr>
            <p:ph idx="1"/>
          </p:nvPr>
        </p:nvSpPr>
        <p:spPr>
          <a:xfrm>
            <a:off x="457200" y="1600200"/>
            <a:ext cx="7620000" cy="4800600"/>
          </a:xfrm>
        </p:spPr>
        <p:txBody>
          <a:bodyPr>
            <a:normAutofit/>
          </a:bodyPr>
          <a:lstStyle/>
          <a:p>
            <a:r>
              <a:rPr lang="en-US" sz="3200" dirty="0"/>
              <a:t>As the children of Israel made their way to the Land of Canaan, they had to cross through several other countries.</a:t>
            </a:r>
          </a:p>
          <a:p>
            <a:pPr lvl="1"/>
            <a:endParaRPr lang="en-US" sz="3000" dirty="0"/>
          </a:p>
          <a:p>
            <a:pPr lvl="1"/>
            <a:r>
              <a:rPr lang="en-US" sz="3000" dirty="0"/>
              <a:t>Amorites (King </a:t>
            </a:r>
            <a:r>
              <a:rPr lang="en-US" sz="3000" dirty="0" err="1"/>
              <a:t>Sihon</a:t>
            </a:r>
            <a:r>
              <a:rPr lang="en-US" sz="3000" dirty="0"/>
              <a:t>)</a:t>
            </a:r>
          </a:p>
          <a:p>
            <a:pPr lvl="1"/>
            <a:r>
              <a:rPr lang="en-US" sz="3000" dirty="0"/>
              <a:t>Bashan (King </a:t>
            </a:r>
            <a:r>
              <a:rPr lang="en-US" sz="3000" dirty="0" err="1"/>
              <a:t>Og</a:t>
            </a:r>
            <a:r>
              <a:rPr lang="en-US" sz="3000" dirty="0"/>
              <a:t>)</a:t>
            </a:r>
          </a:p>
          <a:p>
            <a:pPr lvl="1"/>
            <a:r>
              <a:rPr lang="en-US" sz="3000" dirty="0"/>
              <a:t>Moab (King </a:t>
            </a:r>
            <a:r>
              <a:rPr lang="en-US" sz="3000" dirty="0" err="1"/>
              <a:t>Balak</a:t>
            </a:r>
            <a:r>
              <a:rPr lang="en-US" sz="3000" dirty="0"/>
              <a:t>)</a:t>
            </a:r>
          </a:p>
        </p:txBody>
      </p:sp>
      <p:sp>
        <p:nvSpPr>
          <p:cNvPr id="6" name="AutoShape 2" descr="Image result for serpent on a po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serpent on a pol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3428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341AD060-9C4D-BAAE-12A8-AC32B14C897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626719"/>
            <a:ext cx="4422658" cy="5956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07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King </a:t>
            </a:r>
            <a:r>
              <a:rPr lang="en-US" b="1" dirty="0" err="1"/>
              <a:t>Balak’s</a:t>
            </a:r>
            <a:r>
              <a:rPr lang="en-US" b="1" dirty="0"/>
              <a:t> Fear</a:t>
            </a:r>
          </a:p>
        </p:txBody>
      </p:sp>
      <p:sp>
        <p:nvSpPr>
          <p:cNvPr id="3" name="Content Placeholder 2"/>
          <p:cNvSpPr>
            <a:spLocks noGrp="1"/>
          </p:cNvSpPr>
          <p:nvPr>
            <p:ph idx="1"/>
          </p:nvPr>
        </p:nvSpPr>
        <p:spPr>
          <a:xfrm>
            <a:off x="457200" y="1371600"/>
            <a:ext cx="7620000" cy="4800600"/>
          </a:xfrm>
        </p:spPr>
        <p:txBody>
          <a:bodyPr>
            <a:normAutofit/>
          </a:bodyPr>
          <a:lstStyle/>
          <a:p>
            <a:pPr marL="114300" indent="0">
              <a:buNone/>
            </a:pPr>
            <a:r>
              <a:rPr lang="en-US" sz="3200" dirty="0"/>
              <a:t>(Numbers 22:4)</a:t>
            </a:r>
          </a:p>
          <a:p>
            <a:pPr marL="114300" indent="0">
              <a:buNone/>
            </a:pPr>
            <a:r>
              <a:rPr lang="en-US" sz="3200" dirty="0"/>
              <a:t>So Moab [</a:t>
            </a:r>
            <a:r>
              <a:rPr lang="en-US" sz="3200" dirty="0" err="1"/>
              <a:t>Balak</a:t>
            </a:r>
            <a:r>
              <a:rPr lang="en-US" sz="3200" dirty="0"/>
              <a:t>] said to the elders of Midian, “Now this company will lick up everything around us, as an ox licks up the grass of the field.”</a:t>
            </a:r>
          </a:p>
        </p:txBody>
      </p:sp>
      <p:pic>
        <p:nvPicPr>
          <p:cNvPr id="5" name="Picture 2" descr="See the source image">
            <a:extLst>
              <a:ext uri="{FF2B5EF4-FFF2-40B4-BE49-F238E27FC236}">
                <a16:creationId xmlns:a16="http://schemas.microsoft.com/office/drawing/2014/main" id="{AC5FA7A7-9DDB-528E-C649-4B937797A04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647"/>
          <a:stretch/>
        </p:blipFill>
        <p:spPr bwMode="auto">
          <a:xfrm>
            <a:off x="2590800" y="4191000"/>
            <a:ext cx="2310370" cy="2282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15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2049</TotalTime>
  <Words>1391</Words>
  <Application>Microsoft Office PowerPoint</Application>
  <PresentationFormat>On-screen Show (4:3)</PresentationFormat>
  <Paragraphs>146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Cambria</vt:lpstr>
      <vt:lpstr>Adjacency</vt:lpstr>
      <vt:lpstr>PowerPoint Presentation</vt:lpstr>
      <vt:lpstr>Baal of Peor Psalm 106:28</vt:lpstr>
      <vt:lpstr>Psalm 106:28-30</vt:lpstr>
      <vt:lpstr>PowerPoint Presentation</vt:lpstr>
      <vt:lpstr>Historical Psalms</vt:lpstr>
      <vt:lpstr>Major Historical Divisions of the OT</vt:lpstr>
      <vt:lpstr>Background for Baal Peor</vt:lpstr>
      <vt:lpstr>PowerPoint Presentation</vt:lpstr>
      <vt:lpstr>King Balak’s Fear</vt:lpstr>
      <vt:lpstr>Balak’s Plea to the prophet Balaam</vt:lpstr>
      <vt:lpstr>God Speaks to Balaam</vt:lpstr>
      <vt:lpstr>Balaam Keeps Asking</vt:lpstr>
      <vt:lpstr>PowerPoint Presentation</vt:lpstr>
      <vt:lpstr>Final Instruction From God</vt:lpstr>
      <vt:lpstr>Numbers 23:7-8</vt:lpstr>
      <vt:lpstr>If you can’t beat ‘em…</vt:lpstr>
      <vt:lpstr>Numbers 31:16</vt:lpstr>
      <vt:lpstr>Numbers 25:1-3</vt:lpstr>
      <vt:lpstr>Numbers 25:5</vt:lpstr>
      <vt:lpstr>Numbers 25:6-8</vt:lpstr>
      <vt:lpstr>Numbers 25:6-8</vt:lpstr>
      <vt:lpstr>Psalm 106:28-30</vt:lpstr>
      <vt:lpstr>The Curse of Balaam </vt:lpstr>
      <vt:lpstr>Deuteronomy 4:2-3</vt:lpstr>
      <vt:lpstr>Hosea 9:10</vt:lpstr>
      <vt:lpstr>Micah 6:5</vt:lpstr>
      <vt:lpstr>Balaam in the New Testament</vt:lpstr>
      <vt:lpstr>1 Corinthians 10:8, 11</vt:lpstr>
      <vt:lpstr>2 Peter 2:15</vt:lpstr>
      <vt:lpstr>Revelation 2:14</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205</cp:revision>
  <cp:lastPrinted>2016-08-14T13:26:36Z</cp:lastPrinted>
  <dcterms:created xsi:type="dcterms:W3CDTF">2006-08-16T00:00:00Z</dcterms:created>
  <dcterms:modified xsi:type="dcterms:W3CDTF">2022-07-31T13:40:19Z</dcterms:modified>
</cp:coreProperties>
</file>