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365" r:id="rId2"/>
    <p:sldId id="279" r:id="rId3"/>
    <p:sldId id="367" r:id="rId4"/>
    <p:sldId id="368" r:id="rId5"/>
    <p:sldId id="373" r:id="rId6"/>
    <p:sldId id="370" r:id="rId7"/>
    <p:sldId id="369" r:id="rId8"/>
    <p:sldId id="371" r:id="rId9"/>
    <p:sldId id="375" r:id="rId10"/>
    <p:sldId id="374" r:id="rId11"/>
    <p:sldId id="376" r:id="rId12"/>
    <p:sldId id="378" r:id="rId13"/>
    <p:sldId id="379" r:id="rId14"/>
    <p:sldId id="380" r:id="rId15"/>
    <p:sldId id="383" r:id="rId16"/>
    <p:sldId id="382" r:id="rId17"/>
    <p:sldId id="384" r:id="rId18"/>
    <p:sldId id="381" r:id="rId19"/>
    <p:sldId id="385" r:id="rId20"/>
    <p:sldId id="386" r:id="rId21"/>
    <p:sldId id="387" r:id="rId22"/>
    <p:sldId id="388" r:id="rId23"/>
    <p:sldId id="389" r:id="rId24"/>
    <p:sldId id="390" r:id="rId25"/>
    <p:sldId id="392" r:id="rId26"/>
    <p:sldId id="391" r:id="rId27"/>
    <p:sldId id="394" r:id="rId28"/>
    <p:sldId id="395" r:id="rId29"/>
    <p:sldId id="377" r:id="rId30"/>
    <p:sldId id="396" r:id="rId31"/>
    <p:sldId id="397" r:id="rId3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65"/>
            <p14:sldId id="279"/>
            <p14:sldId id="367"/>
            <p14:sldId id="368"/>
            <p14:sldId id="373"/>
            <p14:sldId id="370"/>
            <p14:sldId id="369"/>
            <p14:sldId id="371"/>
            <p14:sldId id="375"/>
            <p14:sldId id="374"/>
            <p14:sldId id="376"/>
            <p14:sldId id="378"/>
            <p14:sldId id="379"/>
            <p14:sldId id="380"/>
            <p14:sldId id="383"/>
            <p14:sldId id="382"/>
            <p14:sldId id="384"/>
            <p14:sldId id="381"/>
            <p14:sldId id="385"/>
            <p14:sldId id="386"/>
            <p14:sldId id="387"/>
            <p14:sldId id="388"/>
            <p14:sldId id="389"/>
            <p14:sldId id="390"/>
            <p14:sldId id="392"/>
            <p14:sldId id="391"/>
            <p14:sldId id="394"/>
            <p14:sldId id="395"/>
            <p14:sldId id="377"/>
            <p14:sldId id="396"/>
            <p14:sldId id="397"/>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2/26/2023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2/26/2023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2/26/2023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25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5D04-E867-E16E-73CF-29F9AD5B4519}"/>
              </a:ext>
            </a:extLst>
          </p:cNvPr>
          <p:cNvSpPr>
            <a:spLocks noGrp="1"/>
          </p:cNvSpPr>
          <p:nvPr>
            <p:ph type="title"/>
          </p:nvPr>
        </p:nvSpPr>
        <p:spPr/>
        <p:txBody>
          <a:bodyPr/>
          <a:lstStyle/>
          <a:p>
            <a:r>
              <a:rPr lang="en-US" b="1" dirty="0"/>
              <a:t>Ecclesiastes 7:1b</a:t>
            </a:r>
          </a:p>
        </p:txBody>
      </p:sp>
      <p:sp>
        <p:nvSpPr>
          <p:cNvPr id="3" name="Content Placeholder 2">
            <a:extLst>
              <a:ext uri="{FF2B5EF4-FFF2-40B4-BE49-F238E27FC236}">
                <a16:creationId xmlns:a16="http://schemas.microsoft.com/office/drawing/2014/main" id="{14D6C435-CD02-2868-1F8A-1BE828EBDA24}"/>
              </a:ext>
            </a:extLst>
          </p:cNvPr>
          <p:cNvSpPr>
            <a:spLocks noGrp="1"/>
          </p:cNvSpPr>
          <p:nvPr>
            <p:ph idx="1"/>
          </p:nvPr>
        </p:nvSpPr>
        <p:spPr>
          <a:xfrm>
            <a:off x="457200" y="1600200"/>
            <a:ext cx="8229600" cy="990600"/>
          </a:xfrm>
        </p:spPr>
        <p:txBody>
          <a:bodyPr>
            <a:normAutofit/>
          </a:bodyPr>
          <a:lstStyle/>
          <a:p>
            <a:pPr marL="0" indent="0">
              <a:buNone/>
            </a:pPr>
            <a:r>
              <a:rPr lang="en-US" sz="2800" b="0" i="0" dirty="0">
                <a:solidFill>
                  <a:srgbClr val="000000"/>
                </a:solidFill>
                <a:effectLst/>
              </a:rPr>
              <a:t>And the day of death than the day of one’s birth</a:t>
            </a:r>
            <a:br>
              <a:rPr lang="en-US" sz="2800" b="0" i="0" dirty="0">
                <a:solidFill>
                  <a:srgbClr val="000000"/>
                </a:solidFill>
                <a:effectLst/>
              </a:rPr>
            </a:br>
            <a:endParaRPr lang="en-US" sz="2800" dirty="0"/>
          </a:p>
        </p:txBody>
      </p:sp>
      <p:sp>
        <p:nvSpPr>
          <p:cNvPr id="4" name="TextBox 3">
            <a:extLst>
              <a:ext uri="{FF2B5EF4-FFF2-40B4-BE49-F238E27FC236}">
                <a16:creationId xmlns:a16="http://schemas.microsoft.com/office/drawing/2014/main" id="{BAF0ECE8-31B8-F5FA-82F5-22A0101807A3}"/>
              </a:ext>
            </a:extLst>
          </p:cNvPr>
          <p:cNvSpPr txBox="1"/>
          <p:nvPr/>
        </p:nvSpPr>
        <p:spPr>
          <a:xfrm>
            <a:off x="990600" y="2971800"/>
            <a:ext cx="6858000" cy="830997"/>
          </a:xfrm>
          <a:prstGeom prst="rect">
            <a:avLst/>
          </a:prstGeom>
          <a:noFill/>
          <a:ln>
            <a:solidFill>
              <a:schemeClr val="tx1"/>
            </a:solidFill>
          </a:ln>
        </p:spPr>
        <p:txBody>
          <a:bodyPr wrap="square" rtlCol="0">
            <a:spAutoFit/>
          </a:bodyPr>
          <a:lstStyle/>
          <a:p>
            <a:pPr algn="ctr"/>
            <a:r>
              <a:rPr lang="en-US" sz="2400" dirty="0"/>
              <a:t>This seems very shocking at first glance – our death day is better than our birthday!</a:t>
            </a:r>
          </a:p>
        </p:txBody>
      </p:sp>
    </p:spTree>
    <p:extLst>
      <p:ext uri="{BB962C8B-B14F-4D97-AF65-F5344CB8AC3E}">
        <p14:creationId xmlns:p14="http://schemas.microsoft.com/office/powerpoint/2010/main" val="387571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639E3-7B47-7A1E-C6BE-814504E8498E}"/>
              </a:ext>
            </a:extLst>
          </p:cNvPr>
          <p:cNvSpPr>
            <a:spLocks noGrp="1"/>
          </p:cNvSpPr>
          <p:nvPr>
            <p:ph type="title"/>
          </p:nvPr>
        </p:nvSpPr>
        <p:spPr/>
        <p:txBody>
          <a:bodyPr/>
          <a:lstStyle/>
          <a:p>
            <a:r>
              <a:rPr lang="en-US" b="1" dirty="0"/>
              <a:t>2 Timothy 4:6-8</a:t>
            </a:r>
          </a:p>
        </p:txBody>
      </p:sp>
      <p:sp>
        <p:nvSpPr>
          <p:cNvPr id="3" name="Content Placeholder 2">
            <a:extLst>
              <a:ext uri="{FF2B5EF4-FFF2-40B4-BE49-F238E27FC236}">
                <a16:creationId xmlns:a16="http://schemas.microsoft.com/office/drawing/2014/main" id="{0CF21CD6-D005-C09C-7DCE-57E4756B5051}"/>
              </a:ext>
            </a:extLst>
          </p:cNvPr>
          <p:cNvSpPr>
            <a:spLocks noGrp="1"/>
          </p:cNvSpPr>
          <p:nvPr>
            <p:ph idx="1"/>
          </p:nvPr>
        </p:nvSpPr>
        <p:spPr>
          <a:xfrm>
            <a:off x="457200" y="1600200"/>
            <a:ext cx="8229600" cy="2895600"/>
          </a:xfrm>
        </p:spPr>
        <p:txBody>
          <a:bodyPr>
            <a:normAutofit/>
          </a:bodyPr>
          <a:lstStyle/>
          <a:p>
            <a:pPr marL="0" indent="0">
              <a:buNone/>
            </a:pPr>
            <a:r>
              <a:rPr lang="en-US" sz="2600" b="0" i="0" dirty="0">
                <a:solidFill>
                  <a:srgbClr val="000000"/>
                </a:solidFill>
                <a:effectLst/>
              </a:rPr>
              <a:t>For I am already being poured out as a drink offering, and the time of my departure is at hand. </a:t>
            </a:r>
            <a:r>
              <a:rPr lang="en-US" sz="2600" b="1" i="0" baseline="30000" dirty="0">
                <a:solidFill>
                  <a:srgbClr val="000000"/>
                </a:solidFill>
                <a:effectLst/>
              </a:rPr>
              <a:t>7 </a:t>
            </a:r>
            <a:r>
              <a:rPr lang="en-US" sz="2600" b="0" i="0" dirty="0">
                <a:solidFill>
                  <a:srgbClr val="000000"/>
                </a:solidFill>
                <a:effectLst/>
              </a:rPr>
              <a:t>I have fought the good fight, I have finished the race, I have kept the faith. </a:t>
            </a:r>
            <a:r>
              <a:rPr lang="en-US" sz="2600" b="1" i="0" baseline="30000" dirty="0">
                <a:solidFill>
                  <a:srgbClr val="000000"/>
                </a:solidFill>
                <a:effectLst/>
              </a:rPr>
              <a:t>8 </a:t>
            </a:r>
            <a:r>
              <a:rPr lang="en-US" sz="2600" b="0" i="0" dirty="0">
                <a:solidFill>
                  <a:srgbClr val="000000"/>
                </a:solidFill>
                <a:effectLst/>
              </a:rPr>
              <a:t>Finally, there is laid up for me the crown of righteousness, which the Lord, the righteous Judge, will give to me on that Day, and not to me only but also to all who have loved His appearing.</a:t>
            </a:r>
            <a:endParaRPr lang="en-US" sz="2600" dirty="0"/>
          </a:p>
        </p:txBody>
      </p:sp>
    </p:spTree>
    <p:extLst>
      <p:ext uri="{BB962C8B-B14F-4D97-AF65-F5344CB8AC3E}">
        <p14:creationId xmlns:p14="http://schemas.microsoft.com/office/powerpoint/2010/main" val="1529594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81BF-D8FB-C0CC-02A3-FE34BBAA5FC2}"/>
              </a:ext>
            </a:extLst>
          </p:cNvPr>
          <p:cNvSpPr>
            <a:spLocks noGrp="1"/>
          </p:cNvSpPr>
          <p:nvPr>
            <p:ph type="title"/>
          </p:nvPr>
        </p:nvSpPr>
        <p:spPr/>
        <p:txBody>
          <a:bodyPr/>
          <a:lstStyle/>
          <a:p>
            <a:r>
              <a:rPr lang="en-US" b="1" dirty="0"/>
              <a:t>Philippians 1:21-23</a:t>
            </a:r>
          </a:p>
        </p:txBody>
      </p:sp>
      <p:sp>
        <p:nvSpPr>
          <p:cNvPr id="3" name="Content Placeholder 2">
            <a:extLst>
              <a:ext uri="{FF2B5EF4-FFF2-40B4-BE49-F238E27FC236}">
                <a16:creationId xmlns:a16="http://schemas.microsoft.com/office/drawing/2014/main" id="{30825EF0-9442-EDB8-402A-E3E658A110B4}"/>
              </a:ext>
            </a:extLst>
          </p:cNvPr>
          <p:cNvSpPr>
            <a:spLocks noGrp="1"/>
          </p:cNvSpPr>
          <p:nvPr>
            <p:ph idx="1"/>
          </p:nvPr>
        </p:nvSpPr>
        <p:spPr/>
        <p:txBody>
          <a:bodyPr>
            <a:normAutofit/>
          </a:bodyPr>
          <a:lstStyle/>
          <a:p>
            <a:pPr marL="0" indent="0">
              <a:buNone/>
            </a:pPr>
            <a:r>
              <a:rPr lang="en-US" sz="2800" b="0" i="0" dirty="0">
                <a:solidFill>
                  <a:srgbClr val="000000"/>
                </a:solidFill>
                <a:effectLst/>
              </a:rPr>
              <a:t>For to me, to live </a:t>
            </a:r>
            <a:r>
              <a:rPr lang="en-US" sz="2800" b="0" i="1" dirty="0">
                <a:solidFill>
                  <a:srgbClr val="000000"/>
                </a:solidFill>
                <a:effectLst/>
              </a:rPr>
              <a:t>is</a:t>
            </a:r>
            <a:r>
              <a:rPr lang="en-US" sz="2800" b="0" i="0" dirty="0">
                <a:solidFill>
                  <a:srgbClr val="000000"/>
                </a:solidFill>
                <a:effectLst/>
              </a:rPr>
              <a:t> Christ, and to die </a:t>
            </a:r>
            <a:r>
              <a:rPr lang="en-US" sz="2800" b="0" i="1" dirty="0">
                <a:solidFill>
                  <a:srgbClr val="000000"/>
                </a:solidFill>
                <a:effectLst/>
              </a:rPr>
              <a:t>is</a:t>
            </a:r>
            <a:r>
              <a:rPr lang="en-US" sz="2800" b="0" i="0" dirty="0">
                <a:solidFill>
                  <a:srgbClr val="000000"/>
                </a:solidFill>
                <a:effectLst/>
              </a:rPr>
              <a:t> gain. </a:t>
            </a:r>
            <a:r>
              <a:rPr lang="en-US" sz="2800" b="1" i="0" baseline="30000" dirty="0">
                <a:solidFill>
                  <a:srgbClr val="000000"/>
                </a:solidFill>
                <a:effectLst/>
              </a:rPr>
              <a:t>22 </a:t>
            </a:r>
            <a:r>
              <a:rPr lang="en-US" sz="2800" b="0" i="0" dirty="0">
                <a:solidFill>
                  <a:srgbClr val="000000"/>
                </a:solidFill>
                <a:effectLst/>
              </a:rPr>
              <a:t>But if </a:t>
            </a:r>
            <a:r>
              <a:rPr lang="en-US" sz="2800" b="0" i="1" dirty="0">
                <a:solidFill>
                  <a:srgbClr val="000000"/>
                </a:solidFill>
                <a:effectLst/>
              </a:rPr>
              <a:t>I</a:t>
            </a:r>
            <a:r>
              <a:rPr lang="en-US" sz="2800" b="0" i="0" dirty="0">
                <a:solidFill>
                  <a:srgbClr val="000000"/>
                </a:solidFill>
                <a:effectLst/>
              </a:rPr>
              <a:t> live on in the flesh, this </a:t>
            </a:r>
            <a:r>
              <a:rPr lang="en-US" sz="2800" b="0" i="1" dirty="0">
                <a:solidFill>
                  <a:srgbClr val="000000"/>
                </a:solidFill>
                <a:effectLst/>
              </a:rPr>
              <a:t>will mean</a:t>
            </a:r>
            <a:r>
              <a:rPr lang="en-US" sz="2800" b="0" i="0" dirty="0">
                <a:solidFill>
                  <a:srgbClr val="000000"/>
                </a:solidFill>
                <a:effectLst/>
              </a:rPr>
              <a:t> fruit from </a:t>
            </a:r>
            <a:r>
              <a:rPr lang="en-US" sz="2800" b="0" i="1" dirty="0">
                <a:solidFill>
                  <a:srgbClr val="000000"/>
                </a:solidFill>
                <a:effectLst/>
              </a:rPr>
              <a:t>my</a:t>
            </a:r>
            <a:r>
              <a:rPr lang="en-US" sz="2800" b="0" i="0" dirty="0">
                <a:solidFill>
                  <a:srgbClr val="000000"/>
                </a:solidFill>
                <a:effectLst/>
              </a:rPr>
              <a:t> labor; yet what I shall choose I cannot tell. </a:t>
            </a:r>
            <a:r>
              <a:rPr lang="en-US" sz="2800" b="1" i="0" baseline="30000" dirty="0">
                <a:solidFill>
                  <a:srgbClr val="000000"/>
                </a:solidFill>
                <a:effectLst/>
              </a:rPr>
              <a:t>23 </a:t>
            </a:r>
            <a:r>
              <a:rPr lang="en-US" sz="2800" b="0" i="0" dirty="0">
                <a:solidFill>
                  <a:srgbClr val="000000"/>
                </a:solidFill>
                <a:effectLst/>
              </a:rPr>
              <a:t>For I am hard-pressed between the two, having a desire to depart and be with Christ, </a:t>
            </a:r>
            <a:r>
              <a:rPr lang="en-US" sz="2800" b="0" i="1" dirty="0">
                <a:solidFill>
                  <a:srgbClr val="000000"/>
                </a:solidFill>
                <a:effectLst/>
              </a:rPr>
              <a:t>which is</a:t>
            </a:r>
            <a:r>
              <a:rPr lang="en-US" sz="2800" b="0" i="0" dirty="0">
                <a:solidFill>
                  <a:srgbClr val="000000"/>
                </a:solidFill>
                <a:effectLst/>
              </a:rPr>
              <a:t> far better.</a:t>
            </a:r>
            <a:endParaRPr lang="en-US" sz="2800" dirty="0"/>
          </a:p>
        </p:txBody>
      </p:sp>
      <p:sp>
        <p:nvSpPr>
          <p:cNvPr id="4" name="TextBox 3">
            <a:extLst>
              <a:ext uri="{FF2B5EF4-FFF2-40B4-BE49-F238E27FC236}">
                <a16:creationId xmlns:a16="http://schemas.microsoft.com/office/drawing/2014/main" id="{DA98C9BF-3765-7140-856A-89F8630623E1}"/>
              </a:ext>
            </a:extLst>
          </p:cNvPr>
          <p:cNvSpPr txBox="1"/>
          <p:nvPr/>
        </p:nvSpPr>
        <p:spPr>
          <a:xfrm>
            <a:off x="609600" y="4810780"/>
            <a:ext cx="7848600" cy="523220"/>
          </a:xfrm>
          <a:prstGeom prst="rect">
            <a:avLst/>
          </a:prstGeom>
          <a:solidFill>
            <a:schemeClr val="accent2"/>
          </a:solidFill>
        </p:spPr>
        <p:txBody>
          <a:bodyPr wrap="square" rtlCol="0">
            <a:spAutoFit/>
          </a:bodyPr>
          <a:lstStyle/>
          <a:p>
            <a:pPr algn="ctr"/>
            <a:r>
              <a:rPr lang="en-US" sz="2800" dirty="0"/>
              <a:t>The day of our death brings forth a reward!</a:t>
            </a:r>
          </a:p>
        </p:txBody>
      </p:sp>
    </p:spTree>
    <p:extLst>
      <p:ext uri="{BB962C8B-B14F-4D97-AF65-F5344CB8AC3E}">
        <p14:creationId xmlns:p14="http://schemas.microsoft.com/office/powerpoint/2010/main" val="20013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4459-8210-7349-33B0-0FA32594F1FC}"/>
              </a:ext>
            </a:extLst>
          </p:cNvPr>
          <p:cNvSpPr>
            <a:spLocks noGrp="1"/>
          </p:cNvSpPr>
          <p:nvPr>
            <p:ph type="title"/>
          </p:nvPr>
        </p:nvSpPr>
        <p:spPr/>
        <p:txBody>
          <a:bodyPr/>
          <a:lstStyle/>
          <a:p>
            <a:r>
              <a:rPr lang="en-US" b="1" dirty="0"/>
              <a:t>Ecclesiastes 7:2</a:t>
            </a:r>
            <a:endParaRPr lang="en-US" dirty="0"/>
          </a:p>
        </p:txBody>
      </p:sp>
      <p:sp>
        <p:nvSpPr>
          <p:cNvPr id="3" name="Content Placeholder 2">
            <a:extLst>
              <a:ext uri="{FF2B5EF4-FFF2-40B4-BE49-F238E27FC236}">
                <a16:creationId xmlns:a16="http://schemas.microsoft.com/office/drawing/2014/main" id="{163FA9D7-D3B0-A6FD-6248-CCD720067103}"/>
              </a:ext>
            </a:extLst>
          </p:cNvPr>
          <p:cNvSpPr>
            <a:spLocks noGrp="1"/>
          </p:cNvSpPr>
          <p:nvPr>
            <p:ph idx="1"/>
          </p:nvPr>
        </p:nvSpPr>
        <p:spPr/>
        <p:txBody>
          <a:bodyPr/>
          <a:lstStyle/>
          <a:p>
            <a:pPr marL="0" indent="0">
              <a:buNone/>
            </a:pPr>
            <a:r>
              <a:rPr lang="en-US" sz="2600" b="0" i="0" dirty="0">
                <a:solidFill>
                  <a:srgbClr val="000000"/>
                </a:solidFill>
                <a:effectLst/>
              </a:rPr>
              <a:t>Better to go to the house of mourning</a:t>
            </a:r>
            <a:br>
              <a:rPr lang="en-US" sz="2600" b="0" i="0" dirty="0">
                <a:solidFill>
                  <a:srgbClr val="000000"/>
                </a:solidFill>
                <a:effectLst/>
              </a:rPr>
            </a:br>
            <a:r>
              <a:rPr lang="en-US" sz="2600" b="0" i="0" dirty="0">
                <a:solidFill>
                  <a:srgbClr val="000000"/>
                </a:solidFill>
                <a:effectLst/>
              </a:rPr>
              <a:t>Than to go to the house of feasting,</a:t>
            </a:r>
            <a:br>
              <a:rPr lang="en-US" sz="2600" b="0" i="0" dirty="0">
                <a:solidFill>
                  <a:srgbClr val="000000"/>
                </a:solidFill>
                <a:effectLst/>
              </a:rPr>
            </a:br>
            <a:r>
              <a:rPr lang="en-US" sz="2600" b="0" i="0" dirty="0">
                <a:solidFill>
                  <a:srgbClr val="000000"/>
                </a:solidFill>
                <a:effectLst/>
              </a:rPr>
              <a:t>For that </a:t>
            </a:r>
            <a:r>
              <a:rPr lang="en-US" sz="2600" b="0" i="1" dirty="0">
                <a:solidFill>
                  <a:srgbClr val="000000"/>
                </a:solidFill>
                <a:effectLst/>
              </a:rPr>
              <a:t>is</a:t>
            </a:r>
            <a:r>
              <a:rPr lang="en-US" sz="2600" b="0" i="0" dirty="0">
                <a:solidFill>
                  <a:srgbClr val="000000"/>
                </a:solidFill>
                <a:effectLst/>
              </a:rPr>
              <a:t> the end of all men;</a:t>
            </a:r>
            <a:br>
              <a:rPr lang="en-US" sz="2600" b="0" i="0" dirty="0">
                <a:solidFill>
                  <a:srgbClr val="000000"/>
                </a:solidFill>
                <a:effectLst/>
              </a:rPr>
            </a:br>
            <a:r>
              <a:rPr lang="en-US" sz="2600" b="0" i="0" dirty="0">
                <a:solidFill>
                  <a:srgbClr val="000000"/>
                </a:solidFill>
                <a:effectLst/>
              </a:rPr>
              <a:t>And the living will take </a:t>
            </a:r>
            <a:r>
              <a:rPr lang="en-US" sz="2600" b="0" i="1" dirty="0">
                <a:solidFill>
                  <a:srgbClr val="000000"/>
                </a:solidFill>
                <a:effectLst/>
              </a:rPr>
              <a:t>it</a:t>
            </a:r>
            <a:r>
              <a:rPr lang="en-US" sz="2600" b="0" i="0" dirty="0">
                <a:solidFill>
                  <a:srgbClr val="000000"/>
                </a:solidFill>
                <a:effectLst/>
              </a:rPr>
              <a:t> to heart.</a:t>
            </a:r>
          </a:p>
          <a:p>
            <a:pPr marL="0" indent="0">
              <a:buNone/>
            </a:pPr>
            <a:br>
              <a:rPr lang="en-US" sz="2600" b="0" i="0" dirty="0">
                <a:solidFill>
                  <a:srgbClr val="000000"/>
                </a:solidFill>
                <a:effectLst/>
              </a:rPr>
            </a:br>
            <a:endParaRPr lang="en-US" dirty="0"/>
          </a:p>
        </p:txBody>
      </p:sp>
    </p:spTree>
    <p:extLst>
      <p:ext uri="{BB962C8B-B14F-4D97-AF65-F5344CB8AC3E}">
        <p14:creationId xmlns:p14="http://schemas.microsoft.com/office/powerpoint/2010/main" val="3940299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DFF8-6633-B329-7C99-5E8A75871FA4}"/>
              </a:ext>
            </a:extLst>
          </p:cNvPr>
          <p:cNvSpPr>
            <a:spLocks noGrp="1"/>
          </p:cNvSpPr>
          <p:nvPr>
            <p:ph type="title"/>
          </p:nvPr>
        </p:nvSpPr>
        <p:spPr/>
        <p:txBody>
          <a:bodyPr/>
          <a:lstStyle/>
          <a:p>
            <a:r>
              <a:rPr lang="en-US" b="1" dirty="0"/>
              <a:t>Luke 11:19-26</a:t>
            </a:r>
          </a:p>
        </p:txBody>
      </p:sp>
      <p:sp>
        <p:nvSpPr>
          <p:cNvPr id="3" name="Content Placeholder 2">
            <a:extLst>
              <a:ext uri="{FF2B5EF4-FFF2-40B4-BE49-F238E27FC236}">
                <a16:creationId xmlns:a16="http://schemas.microsoft.com/office/drawing/2014/main" id="{F9861216-4F97-72ED-CC9E-B41633C6E6C7}"/>
              </a:ext>
            </a:extLst>
          </p:cNvPr>
          <p:cNvSpPr>
            <a:spLocks noGrp="1"/>
          </p:cNvSpPr>
          <p:nvPr>
            <p:ph idx="1"/>
          </p:nvPr>
        </p:nvSpPr>
        <p:spPr/>
        <p:txBody>
          <a:bodyPr>
            <a:normAutofit fontScale="92500"/>
          </a:bodyPr>
          <a:lstStyle/>
          <a:p>
            <a:pPr marL="0" indent="0" algn="l">
              <a:buNone/>
            </a:pPr>
            <a:r>
              <a:rPr lang="en-US" b="0" i="0" dirty="0">
                <a:solidFill>
                  <a:srgbClr val="000000"/>
                </a:solidFill>
                <a:effectLst/>
              </a:rPr>
              <a:t>And many of the Jews had joined the women around Martha and Mary, to comfort them concerning their brother.</a:t>
            </a:r>
          </a:p>
          <a:p>
            <a:pPr marL="0" indent="0" algn="l">
              <a:buNone/>
            </a:pPr>
            <a:r>
              <a:rPr lang="en-US" b="1" i="0" baseline="30000" dirty="0">
                <a:solidFill>
                  <a:srgbClr val="000000"/>
                </a:solidFill>
                <a:effectLst/>
              </a:rPr>
              <a:t>20 </a:t>
            </a:r>
            <a:r>
              <a:rPr lang="en-US" b="0" i="0" dirty="0">
                <a:solidFill>
                  <a:srgbClr val="000000"/>
                </a:solidFill>
                <a:effectLst/>
              </a:rPr>
              <a:t>Then Martha, as soon as she heard that Jesus was coming, went and met Him, but Mary was sitting in the house. </a:t>
            </a:r>
            <a:r>
              <a:rPr lang="en-US" b="1" i="0" baseline="30000" dirty="0">
                <a:solidFill>
                  <a:srgbClr val="000000"/>
                </a:solidFill>
                <a:effectLst/>
              </a:rPr>
              <a:t>21 </a:t>
            </a:r>
            <a:r>
              <a:rPr lang="en-US" b="0" i="0" dirty="0">
                <a:solidFill>
                  <a:srgbClr val="000000"/>
                </a:solidFill>
                <a:effectLst/>
              </a:rPr>
              <a:t>Now Martha said to Jesus, “Lord, if You had been here, my brother would not have died. </a:t>
            </a:r>
            <a:r>
              <a:rPr lang="en-US" b="1" i="0" baseline="30000" dirty="0">
                <a:solidFill>
                  <a:srgbClr val="000000"/>
                </a:solidFill>
                <a:effectLst/>
              </a:rPr>
              <a:t>22 </a:t>
            </a:r>
            <a:r>
              <a:rPr lang="en-US" b="0" i="0" dirty="0">
                <a:solidFill>
                  <a:srgbClr val="000000"/>
                </a:solidFill>
                <a:effectLst/>
              </a:rPr>
              <a:t>But even now I know that whatever You ask of God, God will give You.”</a:t>
            </a:r>
          </a:p>
          <a:p>
            <a:pPr marL="0" indent="0" algn="l">
              <a:buNone/>
            </a:pPr>
            <a:r>
              <a:rPr lang="en-US" b="1" i="0" baseline="30000" dirty="0">
                <a:solidFill>
                  <a:srgbClr val="000000"/>
                </a:solidFill>
                <a:effectLst/>
              </a:rPr>
              <a:t>23 </a:t>
            </a:r>
            <a:r>
              <a:rPr lang="en-US" b="0" i="0" dirty="0">
                <a:solidFill>
                  <a:srgbClr val="000000"/>
                </a:solidFill>
                <a:effectLst/>
              </a:rPr>
              <a:t>Jesus said to her, “Your brother will rise again.”</a:t>
            </a:r>
          </a:p>
          <a:p>
            <a:pPr marL="0" indent="0" algn="l">
              <a:buNone/>
            </a:pPr>
            <a:r>
              <a:rPr lang="en-US" b="1" i="0" baseline="30000" dirty="0">
                <a:solidFill>
                  <a:srgbClr val="000000"/>
                </a:solidFill>
                <a:effectLst/>
              </a:rPr>
              <a:t>24 </a:t>
            </a:r>
            <a:r>
              <a:rPr lang="en-US" b="0" i="0" dirty="0">
                <a:solidFill>
                  <a:srgbClr val="000000"/>
                </a:solidFill>
                <a:effectLst/>
              </a:rPr>
              <a:t>Martha said to Him, “I know that he will rise again in the resurrection at the last day.”</a:t>
            </a:r>
          </a:p>
          <a:p>
            <a:pPr marL="0" indent="0" algn="l">
              <a:buNone/>
            </a:pPr>
            <a:r>
              <a:rPr lang="en-US" b="1" i="0" baseline="30000" dirty="0">
                <a:solidFill>
                  <a:srgbClr val="000000"/>
                </a:solidFill>
                <a:effectLst/>
              </a:rPr>
              <a:t>25 </a:t>
            </a:r>
            <a:r>
              <a:rPr lang="en-US" b="0" i="0" dirty="0">
                <a:solidFill>
                  <a:srgbClr val="000000"/>
                </a:solidFill>
                <a:effectLst/>
              </a:rPr>
              <a:t>Jesus said to her, “I am the resurrection and the life. He who believes in Me, though he may die, he shall live. </a:t>
            </a:r>
            <a:r>
              <a:rPr lang="en-US" b="1" i="0" baseline="30000" dirty="0">
                <a:solidFill>
                  <a:srgbClr val="000000"/>
                </a:solidFill>
                <a:effectLst/>
              </a:rPr>
              <a:t>26 </a:t>
            </a:r>
            <a:r>
              <a:rPr lang="en-US" b="0" i="0" dirty="0">
                <a:solidFill>
                  <a:srgbClr val="000000"/>
                </a:solidFill>
                <a:effectLst/>
              </a:rPr>
              <a:t>And whoever lives and believes in Me shall never die. Do you believe this?”</a:t>
            </a:r>
          </a:p>
        </p:txBody>
      </p:sp>
    </p:spTree>
    <p:extLst>
      <p:ext uri="{BB962C8B-B14F-4D97-AF65-F5344CB8AC3E}">
        <p14:creationId xmlns:p14="http://schemas.microsoft.com/office/powerpoint/2010/main" val="3484762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4459-8210-7349-33B0-0FA32594F1FC}"/>
              </a:ext>
            </a:extLst>
          </p:cNvPr>
          <p:cNvSpPr>
            <a:spLocks noGrp="1"/>
          </p:cNvSpPr>
          <p:nvPr>
            <p:ph type="title"/>
          </p:nvPr>
        </p:nvSpPr>
        <p:spPr/>
        <p:txBody>
          <a:bodyPr/>
          <a:lstStyle/>
          <a:p>
            <a:r>
              <a:rPr lang="en-US" b="1" dirty="0"/>
              <a:t>Ecclesiastes 7:3-4</a:t>
            </a:r>
            <a:endParaRPr lang="en-US" dirty="0"/>
          </a:p>
        </p:txBody>
      </p:sp>
      <p:sp>
        <p:nvSpPr>
          <p:cNvPr id="3" name="Content Placeholder 2">
            <a:extLst>
              <a:ext uri="{FF2B5EF4-FFF2-40B4-BE49-F238E27FC236}">
                <a16:creationId xmlns:a16="http://schemas.microsoft.com/office/drawing/2014/main" id="{163FA9D7-D3B0-A6FD-6248-CCD720067103}"/>
              </a:ext>
            </a:extLst>
          </p:cNvPr>
          <p:cNvSpPr>
            <a:spLocks noGrp="1"/>
          </p:cNvSpPr>
          <p:nvPr>
            <p:ph idx="1"/>
          </p:nvPr>
        </p:nvSpPr>
        <p:spPr/>
        <p:txBody>
          <a:bodyPr/>
          <a:lstStyle/>
          <a:p>
            <a:pPr marL="0" indent="0">
              <a:buNone/>
            </a:pPr>
            <a:r>
              <a:rPr lang="en-US" sz="2600" b="0" i="0" dirty="0">
                <a:solidFill>
                  <a:srgbClr val="000000"/>
                </a:solidFill>
                <a:effectLst/>
              </a:rPr>
              <a:t>Sorrow </a:t>
            </a:r>
            <a:r>
              <a:rPr lang="en-US" sz="2600" b="0" i="1" dirty="0">
                <a:solidFill>
                  <a:srgbClr val="000000"/>
                </a:solidFill>
                <a:effectLst/>
              </a:rPr>
              <a:t>is</a:t>
            </a:r>
            <a:r>
              <a:rPr lang="en-US" sz="2600" b="0" i="0" dirty="0">
                <a:solidFill>
                  <a:srgbClr val="000000"/>
                </a:solidFill>
                <a:effectLst/>
              </a:rPr>
              <a:t> better than laughter,</a:t>
            </a:r>
            <a:br>
              <a:rPr lang="en-US" sz="2600" b="0" i="0" dirty="0">
                <a:solidFill>
                  <a:srgbClr val="000000"/>
                </a:solidFill>
                <a:effectLst/>
              </a:rPr>
            </a:br>
            <a:r>
              <a:rPr lang="en-US" sz="2600" b="0" i="0" dirty="0">
                <a:solidFill>
                  <a:srgbClr val="000000"/>
                </a:solidFill>
                <a:effectLst/>
              </a:rPr>
              <a:t>For by a sad countenance the heart is made better.</a:t>
            </a:r>
            <a:br>
              <a:rPr lang="en-US" sz="2600" b="0" i="0" dirty="0">
                <a:solidFill>
                  <a:srgbClr val="000000"/>
                </a:solidFill>
                <a:effectLst/>
              </a:rPr>
            </a:br>
            <a:r>
              <a:rPr lang="en-US" sz="2600" b="1" i="0" baseline="30000" dirty="0">
                <a:solidFill>
                  <a:srgbClr val="000000"/>
                </a:solidFill>
                <a:effectLst/>
              </a:rPr>
              <a:t>4 </a:t>
            </a:r>
            <a:r>
              <a:rPr lang="en-US" sz="2600" b="0" i="0" dirty="0">
                <a:solidFill>
                  <a:srgbClr val="000000"/>
                </a:solidFill>
                <a:effectLst/>
              </a:rPr>
              <a:t>The heart of the wise </a:t>
            </a:r>
            <a:r>
              <a:rPr lang="en-US" sz="2600" b="0" i="1" dirty="0">
                <a:solidFill>
                  <a:srgbClr val="000000"/>
                </a:solidFill>
                <a:effectLst/>
              </a:rPr>
              <a:t>is</a:t>
            </a:r>
            <a:r>
              <a:rPr lang="en-US" sz="2600" b="0" i="0" dirty="0">
                <a:solidFill>
                  <a:srgbClr val="000000"/>
                </a:solidFill>
                <a:effectLst/>
              </a:rPr>
              <a:t> in the house of mourning,</a:t>
            </a:r>
            <a:br>
              <a:rPr lang="en-US" sz="2600" b="0" i="0" dirty="0">
                <a:solidFill>
                  <a:srgbClr val="000000"/>
                </a:solidFill>
                <a:effectLst/>
              </a:rPr>
            </a:br>
            <a:r>
              <a:rPr lang="en-US" sz="2600" b="0" i="0" dirty="0">
                <a:solidFill>
                  <a:srgbClr val="000000"/>
                </a:solidFill>
                <a:effectLst/>
              </a:rPr>
              <a:t>But the heart of fools </a:t>
            </a:r>
            <a:r>
              <a:rPr lang="en-US" sz="2600" b="0" i="1" dirty="0">
                <a:solidFill>
                  <a:srgbClr val="000000"/>
                </a:solidFill>
                <a:effectLst/>
              </a:rPr>
              <a:t>is</a:t>
            </a:r>
            <a:r>
              <a:rPr lang="en-US" sz="2600" b="0" i="0" dirty="0">
                <a:solidFill>
                  <a:srgbClr val="000000"/>
                </a:solidFill>
                <a:effectLst/>
              </a:rPr>
              <a:t> in the house of mirth.</a:t>
            </a:r>
          </a:p>
          <a:p>
            <a:pPr marL="0" indent="0">
              <a:buNone/>
            </a:pPr>
            <a:endParaRPr lang="en-US" dirty="0"/>
          </a:p>
        </p:txBody>
      </p:sp>
    </p:spTree>
    <p:extLst>
      <p:ext uri="{BB962C8B-B14F-4D97-AF65-F5344CB8AC3E}">
        <p14:creationId xmlns:p14="http://schemas.microsoft.com/office/powerpoint/2010/main" val="959488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F5C3-82F5-8E68-EB2B-33236258F58B}"/>
              </a:ext>
            </a:extLst>
          </p:cNvPr>
          <p:cNvSpPr>
            <a:spLocks noGrp="1"/>
          </p:cNvSpPr>
          <p:nvPr>
            <p:ph type="title"/>
          </p:nvPr>
        </p:nvSpPr>
        <p:spPr/>
        <p:txBody>
          <a:bodyPr/>
          <a:lstStyle/>
          <a:p>
            <a:r>
              <a:rPr lang="en-US" b="1" dirty="0"/>
              <a:t>2 Corinthians 7:8-11</a:t>
            </a:r>
          </a:p>
        </p:txBody>
      </p:sp>
      <p:sp>
        <p:nvSpPr>
          <p:cNvPr id="3" name="Content Placeholder 2">
            <a:extLst>
              <a:ext uri="{FF2B5EF4-FFF2-40B4-BE49-F238E27FC236}">
                <a16:creationId xmlns:a16="http://schemas.microsoft.com/office/drawing/2014/main" id="{7F17A5BB-096F-D9E3-4FAF-40B87707C299}"/>
              </a:ext>
            </a:extLst>
          </p:cNvPr>
          <p:cNvSpPr>
            <a:spLocks noGrp="1"/>
          </p:cNvSpPr>
          <p:nvPr>
            <p:ph idx="1"/>
          </p:nvPr>
        </p:nvSpPr>
        <p:spPr/>
        <p:txBody>
          <a:bodyPr>
            <a:normAutofit/>
          </a:bodyPr>
          <a:lstStyle/>
          <a:p>
            <a:pPr marL="0" indent="0">
              <a:buNone/>
            </a:pPr>
            <a:r>
              <a:rPr lang="en-US" sz="2600" b="0" i="0" dirty="0">
                <a:solidFill>
                  <a:srgbClr val="000000"/>
                </a:solidFill>
                <a:effectLst/>
              </a:rPr>
              <a:t>For even if I made you sorry with my letter, I do not regret it; though I did regret it. For I perceive that the same epistle made you sorry, though only for a while. </a:t>
            </a:r>
            <a:r>
              <a:rPr lang="en-US" sz="2600" b="1" i="0" baseline="30000" dirty="0">
                <a:solidFill>
                  <a:srgbClr val="000000"/>
                </a:solidFill>
                <a:effectLst/>
              </a:rPr>
              <a:t>9 </a:t>
            </a:r>
            <a:r>
              <a:rPr lang="en-US" sz="2600" b="0" i="0" dirty="0">
                <a:solidFill>
                  <a:srgbClr val="000000"/>
                </a:solidFill>
                <a:effectLst/>
              </a:rPr>
              <a:t>Now I rejoice, not that you were made sorry, but that your sorrow led to repentance. For you were made sorry in a godly manner, that you might suffer loss from us in nothing. </a:t>
            </a:r>
            <a:endParaRPr lang="en-US" sz="2600" dirty="0"/>
          </a:p>
        </p:txBody>
      </p:sp>
    </p:spTree>
    <p:extLst>
      <p:ext uri="{BB962C8B-B14F-4D97-AF65-F5344CB8AC3E}">
        <p14:creationId xmlns:p14="http://schemas.microsoft.com/office/powerpoint/2010/main" val="1052652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F5C3-82F5-8E68-EB2B-33236258F58B}"/>
              </a:ext>
            </a:extLst>
          </p:cNvPr>
          <p:cNvSpPr>
            <a:spLocks noGrp="1"/>
          </p:cNvSpPr>
          <p:nvPr>
            <p:ph type="title"/>
          </p:nvPr>
        </p:nvSpPr>
        <p:spPr/>
        <p:txBody>
          <a:bodyPr/>
          <a:lstStyle/>
          <a:p>
            <a:r>
              <a:rPr lang="en-US" b="1" dirty="0"/>
              <a:t>2 Corinthians 7:8-11</a:t>
            </a:r>
          </a:p>
        </p:txBody>
      </p:sp>
      <p:sp>
        <p:nvSpPr>
          <p:cNvPr id="3" name="Content Placeholder 2">
            <a:extLst>
              <a:ext uri="{FF2B5EF4-FFF2-40B4-BE49-F238E27FC236}">
                <a16:creationId xmlns:a16="http://schemas.microsoft.com/office/drawing/2014/main" id="{7F17A5BB-096F-D9E3-4FAF-40B87707C299}"/>
              </a:ext>
            </a:extLst>
          </p:cNvPr>
          <p:cNvSpPr>
            <a:spLocks noGrp="1"/>
          </p:cNvSpPr>
          <p:nvPr>
            <p:ph idx="1"/>
          </p:nvPr>
        </p:nvSpPr>
        <p:spPr>
          <a:xfrm>
            <a:off x="457200" y="1600200"/>
            <a:ext cx="8229600" cy="3581400"/>
          </a:xfrm>
        </p:spPr>
        <p:txBody>
          <a:bodyPr>
            <a:normAutofit/>
          </a:bodyPr>
          <a:lstStyle/>
          <a:p>
            <a:pPr marL="0" indent="0">
              <a:buNone/>
            </a:pPr>
            <a:r>
              <a:rPr lang="en-US" sz="2600" b="1" i="0" baseline="30000" dirty="0">
                <a:solidFill>
                  <a:srgbClr val="000000"/>
                </a:solidFill>
                <a:effectLst/>
              </a:rPr>
              <a:t>10 </a:t>
            </a:r>
            <a:r>
              <a:rPr lang="en-US" sz="2600" b="0" i="0" dirty="0">
                <a:solidFill>
                  <a:srgbClr val="000000"/>
                </a:solidFill>
                <a:effectLst/>
              </a:rPr>
              <a:t>For godly sorrow produces repentance </a:t>
            </a:r>
            <a:r>
              <a:rPr lang="en-US" sz="2600" b="0" i="1" dirty="0">
                <a:solidFill>
                  <a:srgbClr val="000000"/>
                </a:solidFill>
                <a:effectLst/>
              </a:rPr>
              <a:t>leading</a:t>
            </a:r>
            <a:r>
              <a:rPr lang="en-US" sz="2600" b="0" i="0" dirty="0">
                <a:solidFill>
                  <a:srgbClr val="000000"/>
                </a:solidFill>
                <a:effectLst/>
              </a:rPr>
              <a:t> to salvation, not to be regretted; but the sorrow of the world produces death. </a:t>
            </a:r>
            <a:r>
              <a:rPr lang="en-US" sz="2600" b="1" i="0" baseline="30000" dirty="0">
                <a:solidFill>
                  <a:srgbClr val="000000"/>
                </a:solidFill>
                <a:effectLst/>
              </a:rPr>
              <a:t>11</a:t>
            </a:r>
            <a:r>
              <a:rPr lang="en-US" sz="2600" b="0" i="0" dirty="0">
                <a:solidFill>
                  <a:srgbClr val="000000"/>
                </a:solidFill>
                <a:effectLst/>
              </a:rPr>
              <a:t>For observe this very thing, that you sorrowed in a godly manner: What diligence it produced in you, </a:t>
            </a:r>
            <a:r>
              <a:rPr lang="en-US" sz="2600" b="0" i="1" dirty="0">
                <a:solidFill>
                  <a:srgbClr val="000000"/>
                </a:solidFill>
                <a:effectLst/>
              </a:rPr>
              <a:t>what</a:t>
            </a:r>
            <a:r>
              <a:rPr lang="en-US" sz="2600" b="0" i="0" dirty="0">
                <a:solidFill>
                  <a:srgbClr val="000000"/>
                </a:solidFill>
                <a:effectLst/>
              </a:rPr>
              <a:t> clearing </a:t>
            </a:r>
            <a:r>
              <a:rPr lang="en-US" sz="2600" b="0" i="1" dirty="0">
                <a:solidFill>
                  <a:srgbClr val="000000"/>
                </a:solidFill>
                <a:effectLst/>
              </a:rPr>
              <a:t>of yourselves, what</a:t>
            </a:r>
            <a:r>
              <a:rPr lang="en-US" sz="2600" b="0" i="0" dirty="0">
                <a:solidFill>
                  <a:srgbClr val="000000"/>
                </a:solidFill>
                <a:effectLst/>
              </a:rPr>
              <a:t> indignation, </a:t>
            </a:r>
            <a:r>
              <a:rPr lang="en-US" sz="2600" b="0" i="1" dirty="0">
                <a:solidFill>
                  <a:srgbClr val="000000"/>
                </a:solidFill>
                <a:effectLst/>
              </a:rPr>
              <a:t>what</a:t>
            </a:r>
            <a:r>
              <a:rPr lang="en-US" sz="2600" b="0" i="0" dirty="0">
                <a:solidFill>
                  <a:srgbClr val="000000"/>
                </a:solidFill>
                <a:effectLst/>
              </a:rPr>
              <a:t> fear, </a:t>
            </a:r>
            <a:r>
              <a:rPr lang="en-US" sz="2600" b="0" i="1" dirty="0">
                <a:solidFill>
                  <a:srgbClr val="000000"/>
                </a:solidFill>
                <a:effectLst/>
              </a:rPr>
              <a:t>what</a:t>
            </a:r>
            <a:r>
              <a:rPr lang="en-US" sz="2600" b="0" i="0" dirty="0">
                <a:solidFill>
                  <a:srgbClr val="000000"/>
                </a:solidFill>
                <a:effectLst/>
              </a:rPr>
              <a:t> vehement desire, </a:t>
            </a:r>
            <a:r>
              <a:rPr lang="en-US" sz="2600" b="0" i="1" dirty="0">
                <a:solidFill>
                  <a:srgbClr val="000000"/>
                </a:solidFill>
                <a:effectLst/>
              </a:rPr>
              <a:t>what</a:t>
            </a:r>
            <a:r>
              <a:rPr lang="en-US" sz="2600" b="0" i="0" dirty="0">
                <a:solidFill>
                  <a:srgbClr val="000000"/>
                </a:solidFill>
                <a:effectLst/>
              </a:rPr>
              <a:t> zeal, </a:t>
            </a:r>
            <a:r>
              <a:rPr lang="en-US" sz="2600" b="0" i="1" dirty="0">
                <a:solidFill>
                  <a:srgbClr val="000000"/>
                </a:solidFill>
                <a:effectLst/>
              </a:rPr>
              <a:t>what</a:t>
            </a:r>
            <a:r>
              <a:rPr lang="en-US" sz="2600" b="0" i="0" dirty="0">
                <a:solidFill>
                  <a:srgbClr val="000000"/>
                </a:solidFill>
                <a:effectLst/>
              </a:rPr>
              <a:t> vindication! In all </a:t>
            </a:r>
            <a:r>
              <a:rPr lang="en-US" sz="2600" b="0" i="1" dirty="0">
                <a:solidFill>
                  <a:srgbClr val="000000"/>
                </a:solidFill>
                <a:effectLst/>
              </a:rPr>
              <a:t>things</a:t>
            </a:r>
            <a:r>
              <a:rPr lang="en-US" sz="2600" b="0" i="0" dirty="0">
                <a:solidFill>
                  <a:srgbClr val="000000"/>
                </a:solidFill>
                <a:effectLst/>
              </a:rPr>
              <a:t> you proved yourselves to be clear in this matter.</a:t>
            </a:r>
            <a:endParaRPr lang="en-US" sz="2600" dirty="0"/>
          </a:p>
        </p:txBody>
      </p:sp>
    </p:spTree>
    <p:extLst>
      <p:ext uri="{BB962C8B-B14F-4D97-AF65-F5344CB8AC3E}">
        <p14:creationId xmlns:p14="http://schemas.microsoft.com/office/powerpoint/2010/main" val="660045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B44C-4CBA-9E3E-46B9-E9E52A889931}"/>
              </a:ext>
            </a:extLst>
          </p:cNvPr>
          <p:cNvSpPr>
            <a:spLocks noGrp="1"/>
          </p:cNvSpPr>
          <p:nvPr>
            <p:ph type="title"/>
          </p:nvPr>
        </p:nvSpPr>
        <p:spPr/>
        <p:txBody>
          <a:bodyPr/>
          <a:lstStyle/>
          <a:p>
            <a:r>
              <a:rPr lang="en-US" b="1" dirty="0"/>
              <a:t>Ecclesiastes 7:5-6</a:t>
            </a:r>
            <a:endParaRPr lang="en-US" dirty="0"/>
          </a:p>
        </p:txBody>
      </p:sp>
      <p:sp>
        <p:nvSpPr>
          <p:cNvPr id="3" name="Content Placeholder 2">
            <a:extLst>
              <a:ext uri="{FF2B5EF4-FFF2-40B4-BE49-F238E27FC236}">
                <a16:creationId xmlns:a16="http://schemas.microsoft.com/office/drawing/2014/main" id="{E6A5D091-EEB0-CD89-35BF-CB6EAB831F87}"/>
              </a:ext>
            </a:extLst>
          </p:cNvPr>
          <p:cNvSpPr>
            <a:spLocks noGrp="1"/>
          </p:cNvSpPr>
          <p:nvPr>
            <p:ph idx="1"/>
          </p:nvPr>
        </p:nvSpPr>
        <p:spPr>
          <a:xfrm>
            <a:off x="457200" y="1600200"/>
            <a:ext cx="8229600" cy="2209800"/>
          </a:xfrm>
        </p:spPr>
        <p:txBody>
          <a:bodyPr>
            <a:normAutofit fontScale="92500" lnSpcReduction="10000"/>
          </a:bodyPr>
          <a:lstStyle/>
          <a:p>
            <a:pPr marL="0" indent="0">
              <a:buNone/>
            </a:pPr>
            <a:r>
              <a:rPr lang="en-US" sz="2600" b="0" i="1" dirty="0">
                <a:solidFill>
                  <a:srgbClr val="000000"/>
                </a:solidFill>
                <a:effectLst/>
              </a:rPr>
              <a:t>It is</a:t>
            </a:r>
            <a:r>
              <a:rPr lang="en-US" sz="2600" b="0" i="0" dirty="0">
                <a:solidFill>
                  <a:srgbClr val="000000"/>
                </a:solidFill>
                <a:effectLst/>
              </a:rPr>
              <a:t> better to hear the rebuke of the wise</a:t>
            </a:r>
            <a:br>
              <a:rPr lang="en-US" sz="2600" b="0" i="0" dirty="0">
                <a:solidFill>
                  <a:srgbClr val="000000"/>
                </a:solidFill>
                <a:effectLst/>
              </a:rPr>
            </a:br>
            <a:r>
              <a:rPr lang="en-US" sz="2600" b="0" i="0" dirty="0">
                <a:solidFill>
                  <a:srgbClr val="000000"/>
                </a:solidFill>
                <a:effectLst/>
              </a:rPr>
              <a:t>Than for a man to hear the song of fools.</a:t>
            </a:r>
            <a:br>
              <a:rPr lang="en-US" sz="2600" b="0" i="0" dirty="0">
                <a:solidFill>
                  <a:srgbClr val="000000"/>
                </a:solidFill>
                <a:effectLst/>
              </a:rPr>
            </a:br>
            <a:r>
              <a:rPr lang="en-US" sz="2600" b="1" i="0" baseline="30000" dirty="0">
                <a:solidFill>
                  <a:srgbClr val="000000"/>
                </a:solidFill>
                <a:effectLst/>
              </a:rPr>
              <a:t>6 </a:t>
            </a:r>
            <a:r>
              <a:rPr lang="en-US" sz="2600" b="0" i="0" dirty="0">
                <a:solidFill>
                  <a:srgbClr val="000000"/>
                </a:solidFill>
                <a:effectLst/>
              </a:rPr>
              <a:t>For like the crackling of thorns under a pot,</a:t>
            </a:r>
            <a:br>
              <a:rPr lang="en-US" sz="2600" b="0" i="0" dirty="0">
                <a:solidFill>
                  <a:srgbClr val="000000"/>
                </a:solidFill>
                <a:effectLst/>
              </a:rPr>
            </a:br>
            <a:r>
              <a:rPr lang="en-US" sz="2600" b="0" i="0" dirty="0">
                <a:solidFill>
                  <a:srgbClr val="000000"/>
                </a:solidFill>
                <a:effectLst/>
              </a:rPr>
              <a:t>So </a:t>
            </a:r>
            <a:r>
              <a:rPr lang="en-US" sz="2600" b="0" i="1" dirty="0">
                <a:solidFill>
                  <a:srgbClr val="000000"/>
                </a:solidFill>
                <a:effectLst/>
              </a:rPr>
              <a:t>is</a:t>
            </a:r>
            <a:r>
              <a:rPr lang="en-US" sz="2600" b="0" i="0" dirty="0">
                <a:solidFill>
                  <a:srgbClr val="000000"/>
                </a:solidFill>
                <a:effectLst/>
              </a:rPr>
              <a:t> the laughter of the fool.</a:t>
            </a:r>
            <a:br>
              <a:rPr lang="en-US" sz="2600" b="0" i="0" dirty="0">
                <a:solidFill>
                  <a:srgbClr val="000000"/>
                </a:solidFill>
                <a:effectLst/>
              </a:rPr>
            </a:br>
            <a:r>
              <a:rPr lang="en-US" sz="2600" b="0" i="0" dirty="0">
                <a:solidFill>
                  <a:srgbClr val="000000"/>
                </a:solidFill>
                <a:effectLst/>
              </a:rPr>
              <a:t>This also is vanity.</a:t>
            </a:r>
            <a:br>
              <a:rPr lang="en-US" sz="2600" b="0" i="0" dirty="0">
                <a:solidFill>
                  <a:srgbClr val="000000"/>
                </a:solidFill>
                <a:effectLst/>
              </a:rPr>
            </a:br>
            <a:endParaRPr lang="en-US" sz="2600" dirty="0"/>
          </a:p>
        </p:txBody>
      </p:sp>
    </p:spTree>
    <p:extLst>
      <p:ext uri="{BB962C8B-B14F-4D97-AF65-F5344CB8AC3E}">
        <p14:creationId xmlns:p14="http://schemas.microsoft.com/office/powerpoint/2010/main" val="299997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283E3-5954-4F49-AEB7-2D056A5067BB}"/>
              </a:ext>
            </a:extLst>
          </p:cNvPr>
          <p:cNvSpPr>
            <a:spLocks noGrp="1"/>
          </p:cNvSpPr>
          <p:nvPr>
            <p:ph type="title"/>
          </p:nvPr>
        </p:nvSpPr>
        <p:spPr/>
        <p:txBody>
          <a:bodyPr/>
          <a:lstStyle/>
          <a:p>
            <a:r>
              <a:rPr lang="en-US" b="1" dirty="0"/>
              <a:t>Titus 2</a:t>
            </a:r>
          </a:p>
        </p:txBody>
      </p:sp>
      <p:sp>
        <p:nvSpPr>
          <p:cNvPr id="3" name="Content Placeholder 2">
            <a:extLst>
              <a:ext uri="{FF2B5EF4-FFF2-40B4-BE49-F238E27FC236}">
                <a16:creationId xmlns:a16="http://schemas.microsoft.com/office/drawing/2014/main" id="{522EC343-944B-87BF-8ED5-1B63034B93DB}"/>
              </a:ext>
            </a:extLst>
          </p:cNvPr>
          <p:cNvSpPr>
            <a:spLocks noGrp="1"/>
          </p:cNvSpPr>
          <p:nvPr>
            <p:ph idx="1"/>
          </p:nvPr>
        </p:nvSpPr>
        <p:spPr/>
        <p:txBody>
          <a:bodyPr>
            <a:normAutofit fontScale="92500" lnSpcReduction="10000"/>
          </a:bodyPr>
          <a:lstStyle/>
          <a:p>
            <a:pPr marL="0" indent="0" algn="l">
              <a:buNone/>
            </a:pPr>
            <a:r>
              <a:rPr lang="en-US" b="0" i="0" dirty="0">
                <a:solidFill>
                  <a:srgbClr val="000000"/>
                </a:solidFill>
                <a:effectLst/>
              </a:rPr>
              <a:t>That the older men be </a:t>
            </a:r>
            <a:r>
              <a:rPr lang="en-US" b="0" i="0" u="sng" dirty="0">
                <a:solidFill>
                  <a:srgbClr val="000000"/>
                </a:solidFill>
                <a:effectLst/>
              </a:rPr>
              <a:t>sober</a:t>
            </a:r>
            <a:r>
              <a:rPr lang="en-US" b="0" i="0" dirty="0">
                <a:solidFill>
                  <a:srgbClr val="000000"/>
                </a:solidFill>
                <a:effectLst/>
              </a:rPr>
              <a:t>, </a:t>
            </a:r>
            <a:r>
              <a:rPr lang="en-US" b="0" i="0" u="sng" dirty="0">
                <a:solidFill>
                  <a:srgbClr val="000000"/>
                </a:solidFill>
                <a:effectLst/>
              </a:rPr>
              <a:t>reverent</a:t>
            </a:r>
            <a:r>
              <a:rPr lang="en-US" dirty="0">
                <a:solidFill>
                  <a:srgbClr val="000000"/>
                </a:solidFill>
              </a:rPr>
              <a:t>…</a:t>
            </a:r>
          </a:p>
          <a:p>
            <a:pPr marL="0" indent="0" algn="l">
              <a:buNone/>
            </a:pPr>
            <a:endParaRPr lang="en-US" dirty="0">
              <a:solidFill>
                <a:srgbClr val="000000"/>
              </a:solidFill>
            </a:endParaRPr>
          </a:p>
          <a:p>
            <a:pPr marL="0" indent="0">
              <a:buNone/>
            </a:pPr>
            <a:r>
              <a:rPr lang="en-US" dirty="0">
                <a:solidFill>
                  <a:srgbClr val="000000"/>
                </a:solidFill>
              </a:rPr>
              <a:t>E</a:t>
            </a:r>
            <a:r>
              <a:rPr lang="en-US" b="0" i="0" dirty="0">
                <a:solidFill>
                  <a:srgbClr val="000000"/>
                </a:solidFill>
                <a:effectLst/>
              </a:rPr>
              <a:t>xhort the young men to be sober-minded, in all things showing yourself </a:t>
            </a:r>
            <a:r>
              <a:rPr lang="en-US" b="0" i="1" dirty="0">
                <a:solidFill>
                  <a:srgbClr val="000000"/>
                </a:solidFill>
                <a:effectLst/>
              </a:rPr>
              <a:t>to be</a:t>
            </a:r>
            <a:r>
              <a:rPr lang="en-US" b="0" i="0" dirty="0">
                <a:solidFill>
                  <a:srgbClr val="000000"/>
                </a:solidFill>
                <a:effectLst/>
              </a:rPr>
              <a:t> a pattern of good works; in doctrine </a:t>
            </a:r>
            <a:r>
              <a:rPr lang="en-US" b="0" i="1" dirty="0">
                <a:solidFill>
                  <a:srgbClr val="000000"/>
                </a:solidFill>
                <a:effectLst/>
              </a:rPr>
              <a:t>showing</a:t>
            </a:r>
            <a:r>
              <a:rPr lang="en-US" b="0" i="0" dirty="0">
                <a:solidFill>
                  <a:srgbClr val="000000"/>
                </a:solidFill>
                <a:effectLst/>
              </a:rPr>
              <a:t> integrity, reverence, incorruptibility,</a:t>
            </a:r>
            <a:r>
              <a:rPr lang="en-US" b="1" i="0" baseline="30000" dirty="0">
                <a:solidFill>
                  <a:srgbClr val="000000"/>
                </a:solidFill>
                <a:effectLst/>
              </a:rPr>
              <a:t> </a:t>
            </a:r>
            <a:r>
              <a:rPr lang="en-US" b="0" i="0" dirty="0">
                <a:solidFill>
                  <a:srgbClr val="000000"/>
                </a:solidFill>
                <a:effectLst/>
              </a:rPr>
              <a:t>sound speech that cannot be condemned, that one who is an opponent may be ashamed, having nothing evil to say of you.</a:t>
            </a:r>
          </a:p>
          <a:p>
            <a:pPr marL="0" indent="0" algn="l">
              <a:buNone/>
            </a:pPr>
            <a:endParaRPr lang="en-US" dirty="0">
              <a:solidFill>
                <a:srgbClr val="000000"/>
              </a:solidFill>
            </a:endParaRPr>
          </a:p>
          <a:p>
            <a:pPr marL="0" indent="0" algn="l">
              <a:buNone/>
            </a:pPr>
            <a:r>
              <a:rPr lang="en-US" b="0" i="0" dirty="0">
                <a:solidFill>
                  <a:srgbClr val="000000"/>
                </a:solidFill>
                <a:effectLst/>
              </a:rPr>
              <a:t>The older women likewise, that they be </a:t>
            </a:r>
            <a:r>
              <a:rPr lang="en-US" b="0" i="0" u="sng" dirty="0">
                <a:solidFill>
                  <a:srgbClr val="000000"/>
                </a:solidFill>
                <a:effectLst/>
              </a:rPr>
              <a:t>reverent in behavior</a:t>
            </a:r>
            <a:r>
              <a:rPr lang="en-US" dirty="0">
                <a:solidFill>
                  <a:srgbClr val="000000"/>
                </a:solidFill>
              </a:rPr>
              <a:t>…</a:t>
            </a:r>
            <a:r>
              <a:rPr lang="en-US" b="0" i="0" dirty="0">
                <a:solidFill>
                  <a:srgbClr val="000000"/>
                </a:solidFill>
                <a:effectLst/>
              </a:rPr>
              <a:t> </a:t>
            </a:r>
          </a:p>
          <a:p>
            <a:pPr marL="0" indent="0" algn="l">
              <a:buNone/>
            </a:pPr>
            <a:endParaRPr lang="en-US" b="0" i="0" dirty="0">
              <a:solidFill>
                <a:srgbClr val="000000"/>
              </a:solidFill>
              <a:effectLst/>
            </a:endParaRPr>
          </a:p>
          <a:p>
            <a:pPr marL="0" indent="0" algn="l">
              <a:buNone/>
            </a:pPr>
            <a:r>
              <a:rPr lang="en-US" dirty="0">
                <a:solidFill>
                  <a:srgbClr val="000000"/>
                </a:solidFill>
              </a:rPr>
              <a:t>T</a:t>
            </a:r>
            <a:r>
              <a:rPr lang="en-US" b="0" i="0" dirty="0">
                <a:solidFill>
                  <a:srgbClr val="000000"/>
                </a:solidFill>
                <a:effectLst/>
              </a:rPr>
              <a:t>hat they admonish the young women to love their husbands, to love their children, </a:t>
            </a:r>
            <a:r>
              <a:rPr lang="en-US" b="1" i="0" baseline="30000" dirty="0">
                <a:solidFill>
                  <a:srgbClr val="000000"/>
                </a:solidFill>
                <a:effectLst/>
              </a:rPr>
              <a:t> </a:t>
            </a:r>
            <a:r>
              <a:rPr lang="en-US" b="0" i="1" dirty="0">
                <a:solidFill>
                  <a:srgbClr val="000000"/>
                </a:solidFill>
                <a:effectLst/>
              </a:rPr>
              <a:t>to be</a:t>
            </a:r>
            <a:r>
              <a:rPr lang="en-US" b="0" i="0" dirty="0">
                <a:solidFill>
                  <a:srgbClr val="000000"/>
                </a:solidFill>
                <a:effectLst/>
              </a:rPr>
              <a:t> discreet, chaste, homemakers, good, obedient to their own husbands, that the word of God may not be blasphemed.</a:t>
            </a:r>
          </a:p>
          <a:p>
            <a:pPr marL="0" indent="0">
              <a:buNone/>
            </a:pPr>
            <a:endParaRPr lang="en-US" dirty="0"/>
          </a:p>
        </p:txBody>
      </p:sp>
    </p:spTree>
    <p:extLst>
      <p:ext uri="{BB962C8B-B14F-4D97-AF65-F5344CB8AC3E}">
        <p14:creationId xmlns:p14="http://schemas.microsoft.com/office/powerpoint/2010/main" val="214707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153400" cy="1295400"/>
          </a:xfrm>
        </p:spPr>
        <p:txBody>
          <a:bodyPr/>
          <a:lstStyle/>
          <a:p>
            <a:pPr algn="ctr"/>
            <a:r>
              <a:rPr lang="en-US" sz="4500" b="1" i="0" dirty="0">
                <a:solidFill>
                  <a:srgbClr val="000000"/>
                </a:solidFill>
                <a:effectLst/>
              </a:rPr>
              <a:t>BETTER</a:t>
            </a:r>
            <a:br>
              <a:rPr lang="en-US" sz="4500" b="1" i="0" dirty="0">
                <a:solidFill>
                  <a:srgbClr val="000000"/>
                </a:solidFill>
                <a:effectLst/>
              </a:rPr>
            </a:br>
            <a:r>
              <a:rPr lang="en-US" sz="2600" b="1" i="0" dirty="0">
                <a:solidFill>
                  <a:srgbClr val="000000"/>
                </a:solidFill>
                <a:effectLst/>
              </a:rPr>
              <a:t>Advice from Ecclesiastes 7:1-10</a:t>
            </a:r>
            <a:endParaRPr lang="en-US" sz="2600" dirty="0">
              <a:solidFill>
                <a:schemeClr val="tx1"/>
              </a:solidFill>
            </a:endParaRPr>
          </a:p>
        </p:txBody>
      </p:sp>
      <p:sp>
        <p:nvSpPr>
          <p:cNvPr id="3" name="Subtitle 2"/>
          <p:cNvSpPr>
            <a:spLocks noGrp="1"/>
          </p:cNvSpPr>
          <p:nvPr>
            <p:ph type="subTitle" idx="1"/>
          </p:nvPr>
        </p:nvSpPr>
        <p:spPr>
          <a:xfrm>
            <a:off x="1219200" y="3733800"/>
            <a:ext cx="6400800" cy="990600"/>
          </a:xfrm>
        </p:spPr>
        <p:txBody>
          <a:bodyPr>
            <a:normAutofit/>
          </a:bodyPr>
          <a:lstStyle/>
          <a:p>
            <a:pPr algn="ctr"/>
            <a:r>
              <a:rPr lang="en-US" dirty="0"/>
              <a:t>February 26, 2023</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3283-BCCC-EEB8-4204-95BCCDB63135}"/>
              </a:ext>
            </a:extLst>
          </p:cNvPr>
          <p:cNvSpPr>
            <a:spLocks noGrp="1"/>
          </p:cNvSpPr>
          <p:nvPr>
            <p:ph type="title"/>
          </p:nvPr>
        </p:nvSpPr>
        <p:spPr/>
        <p:txBody>
          <a:bodyPr/>
          <a:lstStyle/>
          <a:p>
            <a:endParaRPr lang="en-US"/>
          </a:p>
        </p:txBody>
      </p:sp>
      <p:pic>
        <p:nvPicPr>
          <p:cNvPr id="1026" name="Picture 2" descr="Image result for firewood for sale">
            <a:extLst>
              <a:ext uri="{FF2B5EF4-FFF2-40B4-BE49-F238E27FC236}">
                <a16:creationId xmlns:a16="http://schemas.microsoft.com/office/drawing/2014/main" id="{BF3ADEE4-18A9-0A40-E9CB-4897CAF468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19287"/>
            <a:ext cx="4037135" cy="2714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umbleweed">
            <a:extLst>
              <a:ext uri="{FF2B5EF4-FFF2-40B4-BE49-F238E27FC236}">
                <a16:creationId xmlns:a16="http://schemas.microsoft.com/office/drawing/2014/main" id="{5D99EEC9-6162-7EC4-98BB-1BEABA99D9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518082"/>
            <a:ext cx="3861899"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AA8770B-9A83-C6E5-CFFC-B9EE8624C05C}"/>
              </a:ext>
            </a:extLst>
          </p:cNvPr>
          <p:cNvSpPr txBox="1"/>
          <p:nvPr/>
        </p:nvSpPr>
        <p:spPr>
          <a:xfrm>
            <a:off x="1066800" y="5029199"/>
            <a:ext cx="7391400" cy="1292662"/>
          </a:xfrm>
          <a:prstGeom prst="rect">
            <a:avLst/>
          </a:prstGeom>
          <a:noFill/>
        </p:spPr>
        <p:txBody>
          <a:bodyPr wrap="square">
            <a:spAutoFit/>
          </a:bodyPr>
          <a:lstStyle/>
          <a:p>
            <a:r>
              <a:rPr lang="en-US" sz="2600" b="0" i="0" dirty="0">
                <a:solidFill>
                  <a:srgbClr val="000000"/>
                </a:solidFill>
                <a:effectLst/>
              </a:rPr>
              <a:t>For like the crackling of thorns under a pot,</a:t>
            </a:r>
            <a:br>
              <a:rPr lang="en-US" sz="2600" b="0" i="0" dirty="0">
                <a:solidFill>
                  <a:srgbClr val="000000"/>
                </a:solidFill>
                <a:effectLst/>
              </a:rPr>
            </a:br>
            <a:r>
              <a:rPr lang="en-US" sz="2600" b="0" i="0" dirty="0">
                <a:solidFill>
                  <a:srgbClr val="000000"/>
                </a:solidFill>
                <a:effectLst/>
              </a:rPr>
              <a:t>So </a:t>
            </a:r>
            <a:r>
              <a:rPr lang="en-US" sz="2600" b="0" i="1" dirty="0">
                <a:solidFill>
                  <a:srgbClr val="000000"/>
                </a:solidFill>
                <a:effectLst/>
              </a:rPr>
              <a:t>is</a:t>
            </a:r>
            <a:r>
              <a:rPr lang="en-US" sz="2600" b="0" i="0" dirty="0">
                <a:solidFill>
                  <a:srgbClr val="000000"/>
                </a:solidFill>
                <a:effectLst/>
              </a:rPr>
              <a:t> the laughter of the fool.</a:t>
            </a:r>
            <a:br>
              <a:rPr lang="en-US" sz="2600" b="0" i="0" dirty="0">
                <a:solidFill>
                  <a:srgbClr val="000000"/>
                </a:solidFill>
                <a:effectLst/>
              </a:rPr>
            </a:br>
            <a:endParaRPr lang="en-US" sz="2600" dirty="0"/>
          </a:p>
        </p:txBody>
      </p:sp>
    </p:spTree>
    <p:extLst>
      <p:ext uri="{BB962C8B-B14F-4D97-AF65-F5344CB8AC3E}">
        <p14:creationId xmlns:p14="http://schemas.microsoft.com/office/powerpoint/2010/main" val="3678751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5A30B-E7B6-8803-4F53-711A58D2B40B}"/>
              </a:ext>
            </a:extLst>
          </p:cNvPr>
          <p:cNvSpPr>
            <a:spLocks noGrp="1"/>
          </p:cNvSpPr>
          <p:nvPr>
            <p:ph type="title"/>
          </p:nvPr>
        </p:nvSpPr>
        <p:spPr/>
        <p:txBody>
          <a:bodyPr/>
          <a:lstStyle/>
          <a:p>
            <a:r>
              <a:rPr lang="en-US" b="1" dirty="0"/>
              <a:t>Ecclesiastes 7:7</a:t>
            </a:r>
            <a:endParaRPr lang="en-US" dirty="0"/>
          </a:p>
        </p:txBody>
      </p:sp>
      <p:sp>
        <p:nvSpPr>
          <p:cNvPr id="3" name="Content Placeholder 2">
            <a:extLst>
              <a:ext uri="{FF2B5EF4-FFF2-40B4-BE49-F238E27FC236}">
                <a16:creationId xmlns:a16="http://schemas.microsoft.com/office/drawing/2014/main" id="{916EA28B-D702-2EB5-6533-AFE8DA8E252C}"/>
              </a:ext>
            </a:extLst>
          </p:cNvPr>
          <p:cNvSpPr>
            <a:spLocks noGrp="1"/>
          </p:cNvSpPr>
          <p:nvPr>
            <p:ph idx="1"/>
          </p:nvPr>
        </p:nvSpPr>
        <p:spPr>
          <a:xfrm>
            <a:off x="457200" y="1600200"/>
            <a:ext cx="8229600" cy="4419600"/>
          </a:xfrm>
        </p:spPr>
        <p:txBody>
          <a:bodyPr/>
          <a:lstStyle/>
          <a:p>
            <a:pPr marL="0" indent="0">
              <a:buNone/>
            </a:pPr>
            <a:r>
              <a:rPr lang="en-US" sz="2800" b="0" i="0" dirty="0">
                <a:solidFill>
                  <a:srgbClr val="000000"/>
                </a:solidFill>
                <a:effectLst/>
              </a:rPr>
              <a:t>Surely oppression destroys a wise </a:t>
            </a:r>
            <a:r>
              <a:rPr lang="en-US" sz="2800" b="0" i="1" dirty="0">
                <a:solidFill>
                  <a:srgbClr val="000000"/>
                </a:solidFill>
                <a:effectLst/>
              </a:rPr>
              <a:t>man’s</a:t>
            </a:r>
            <a:r>
              <a:rPr lang="en-US" sz="2800" b="0" i="0" dirty="0">
                <a:solidFill>
                  <a:srgbClr val="000000"/>
                </a:solidFill>
                <a:effectLst/>
              </a:rPr>
              <a:t> reason,</a:t>
            </a:r>
            <a:br>
              <a:rPr lang="en-US" sz="2800" b="0" i="0" dirty="0">
                <a:solidFill>
                  <a:srgbClr val="000000"/>
                </a:solidFill>
                <a:effectLst/>
              </a:rPr>
            </a:br>
            <a:r>
              <a:rPr lang="en-US" sz="2800" b="0" i="0" dirty="0">
                <a:solidFill>
                  <a:srgbClr val="000000"/>
                </a:solidFill>
                <a:effectLst/>
              </a:rPr>
              <a:t>    And a bribe debases the heart.</a:t>
            </a:r>
          </a:p>
          <a:p>
            <a:pPr marL="0" indent="0">
              <a:buNone/>
            </a:pPr>
            <a:endParaRPr lang="en-US" sz="2800" dirty="0">
              <a:solidFill>
                <a:srgbClr val="000000"/>
              </a:solidFill>
            </a:endParaRPr>
          </a:p>
          <a:p>
            <a:pPr marL="0" indent="0">
              <a:buNone/>
            </a:pPr>
            <a:r>
              <a:rPr lang="en-US" sz="2800" b="0" i="0" dirty="0">
                <a:solidFill>
                  <a:srgbClr val="000000"/>
                </a:solidFill>
                <a:effectLst/>
              </a:rPr>
              <a:t>Extortion turns a wise person into a fool,</a:t>
            </a:r>
            <a:br>
              <a:rPr lang="en-US" sz="2800" dirty="0"/>
            </a:br>
            <a:r>
              <a:rPr lang="en-US" sz="2800" b="0" i="0" dirty="0">
                <a:solidFill>
                  <a:srgbClr val="000000"/>
                </a:solidFill>
                <a:effectLst/>
              </a:rPr>
              <a:t>    And a bribe corrupts the heart. (NIV)</a:t>
            </a:r>
          </a:p>
          <a:p>
            <a:pPr marL="0" indent="0">
              <a:buNone/>
            </a:pPr>
            <a:endParaRPr lang="en-US" dirty="0"/>
          </a:p>
        </p:txBody>
      </p:sp>
    </p:spTree>
    <p:extLst>
      <p:ext uri="{BB962C8B-B14F-4D97-AF65-F5344CB8AC3E}">
        <p14:creationId xmlns:p14="http://schemas.microsoft.com/office/powerpoint/2010/main" val="121660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B80BB-4919-8149-156C-1C859AA6B5DB}"/>
              </a:ext>
            </a:extLst>
          </p:cNvPr>
          <p:cNvSpPr>
            <a:spLocks noGrp="1"/>
          </p:cNvSpPr>
          <p:nvPr>
            <p:ph type="title"/>
          </p:nvPr>
        </p:nvSpPr>
        <p:spPr/>
        <p:txBody>
          <a:bodyPr/>
          <a:lstStyle/>
          <a:p>
            <a:r>
              <a:rPr lang="en-US" b="1" dirty="0"/>
              <a:t>Ecclesiastes 7:8a</a:t>
            </a:r>
            <a:endParaRPr lang="en-US" dirty="0"/>
          </a:p>
        </p:txBody>
      </p:sp>
      <p:sp>
        <p:nvSpPr>
          <p:cNvPr id="3" name="Content Placeholder 2">
            <a:extLst>
              <a:ext uri="{FF2B5EF4-FFF2-40B4-BE49-F238E27FC236}">
                <a16:creationId xmlns:a16="http://schemas.microsoft.com/office/drawing/2014/main" id="{FE0372EA-EE76-2D57-CF91-2417416518ED}"/>
              </a:ext>
            </a:extLst>
          </p:cNvPr>
          <p:cNvSpPr>
            <a:spLocks noGrp="1"/>
          </p:cNvSpPr>
          <p:nvPr>
            <p:ph idx="1"/>
          </p:nvPr>
        </p:nvSpPr>
        <p:spPr/>
        <p:txBody>
          <a:bodyPr>
            <a:normAutofit/>
          </a:bodyPr>
          <a:lstStyle/>
          <a:p>
            <a:pPr marL="0" indent="0">
              <a:buNone/>
            </a:pPr>
            <a:r>
              <a:rPr lang="en-US" sz="2800" b="0" i="0" dirty="0">
                <a:solidFill>
                  <a:srgbClr val="000000"/>
                </a:solidFill>
                <a:effectLst/>
              </a:rPr>
              <a:t>The end of a thing </a:t>
            </a:r>
            <a:r>
              <a:rPr lang="en-US" sz="2800" b="0" i="1" dirty="0">
                <a:solidFill>
                  <a:srgbClr val="000000"/>
                </a:solidFill>
                <a:effectLst/>
              </a:rPr>
              <a:t>is</a:t>
            </a:r>
            <a:r>
              <a:rPr lang="en-US" sz="2800" b="0" i="0" dirty="0">
                <a:solidFill>
                  <a:srgbClr val="000000"/>
                </a:solidFill>
                <a:effectLst/>
              </a:rPr>
              <a:t> better than its beginning</a:t>
            </a:r>
            <a:br>
              <a:rPr lang="en-US" sz="2800" b="0" i="0" dirty="0">
                <a:solidFill>
                  <a:srgbClr val="000000"/>
                </a:solidFill>
                <a:effectLst/>
              </a:rPr>
            </a:br>
            <a:endParaRPr lang="en-US" sz="2800" dirty="0"/>
          </a:p>
        </p:txBody>
      </p:sp>
    </p:spTree>
    <p:extLst>
      <p:ext uri="{BB962C8B-B14F-4D97-AF65-F5344CB8AC3E}">
        <p14:creationId xmlns:p14="http://schemas.microsoft.com/office/powerpoint/2010/main" val="30107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5524-5614-6107-8A27-88B17F00285C}"/>
              </a:ext>
            </a:extLst>
          </p:cNvPr>
          <p:cNvSpPr>
            <a:spLocks noGrp="1"/>
          </p:cNvSpPr>
          <p:nvPr>
            <p:ph type="title"/>
          </p:nvPr>
        </p:nvSpPr>
        <p:spPr/>
        <p:txBody>
          <a:bodyPr/>
          <a:lstStyle/>
          <a:p>
            <a:r>
              <a:rPr lang="en-US" b="1" dirty="0"/>
              <a:t>Psalm 126:5-6</a:t>
            </a:r>
          </a:p>
        </p:txBody>
      </p:sp>
      <p:sp>
        <p:nvSpPr>
          <p:cNvPr id="3" name="Content Placeholder 2">
            <a:extLst>
              <a:ext uri="{FF2B5EF4-FFF2-40B4-BE49-F238E27FC236}">
                <a16:creationId xmlns:a16="http://schemas.microsoft.com/office/drawing/2014/main" id="{92C57DDC-6CB9-7DC1-1D01-BCCC304E6563}"/>
              </a:ext>
            </a:extLst>
          </p:cNvPr>
          <p:cNvSpPr>
            <a:spLocks noGrp="1"/>
          </p:cNvSpPr>
          <p:nvPr>
            <p:ph idx="1"/>
          </p:nvPr>
        </p:nvSpPr>
        <p:spPr>
          <a:xfrm>
            <a:off x="457200" y="1600200"/>
            <a:ext cx="8229600" cy="2895600"/>
          </a:xfrm>
        </p:spPr>
        <p:txBody>
          <a:bodyPr>
            <a:normAutofit/>
          </a:bodyPr>
          <a:lstStyle/>
          <a:p>
            <a:pPr marL="0" indent="0">
              <a:buNone/>
            </a:pPr>
            <a:r>
              <a:rPr lang="en-US" sz="2800" b="0" i="0" dirty="0">
                <a:solidFill>
                  <a:srgbClr val="000000"/>
                </a:solidFill>
                <a:effectLst/>
              </a:rPr>
              <a:t>Those who sow with tears</a:t>
            </a:r>
            <a:br>
              <a:rPr lang="en-US" sz="2800" dirty="0"/>
            </a:br>
            <a:r>
              <a:rPr lang="en-US" sz="2800" b="0" i="0" dirty="0">
                <a:solidFill>
                  <a:srgbClr val="000000"/>
                </a:solidFill>
                <a:effectLst/>
              </a:rPr>
              <a:t>    will reap with songs of joy.</a:t>
            </a:r>
            <a:br>
              <a:rPr lang="en-US" sz="2800" dirty="0"/>
            </a:br>
            <a:r>
              <a:rPr lang="en-US" sz="2800" b="1" i="0" baseline="30000" dirty="0">
                <a:solidFill>
                  <a:srgbClr val="000000"/>
                </a:solidFill>
                <a:effectLst/>
              </a:rPr>
              <a:t>6 </a:t>
            </a:r>
            <a:r>
              <a:rPr lang="en-US" sz="2800" b="0" i="0" dirty="0">
                <a:solidFill>
                  <a:srgbClr val="000000"/>
                </a:solidFill>
                <a:effectLst/>
              </a:rPr>
              <a:t>Those who go out weeping,</a:t>
            </a:r>
            <a:br>
              <a:rPr lang="en-US" sz="2800" dirty="0"/>
            </a:br>
            <a:r>
              <a:rPr lang="en-US" sz="2800" b="0" i="0" dirty="0">
                <a:solidFill>
                  <a:srgbClr val="000000"/>
                </a:solidFill>
                <a:effectLst/>
              </a:rPr>
              <a:t>    carrying seed to sow,</a:t>
            </a:r>
            <a:br>
              <a:rPr lang="en-US" sz="2800" dirty="0"/>
            </a:br>
            <a:r>
              <a:rPr lang="en-US" sz="2800" b="0" i="0" dirty="0">
                <a:solidFill>
                  <a:srgbClr val="000000"/>
                </a:solidFill>
                <a:effectLst/>
              </a:rPr>
              <a:t>will return with songs of joy,</a:t>
            </a:r>
            <a:br>
              <a:rPr lang="en-US" sz="2800" dirty="0"/>
            </a:br>
            <a:r>
              <a:rPr lang="en-US" sz="2800" b="0" i="0" dirty="0">
                <a:solidFill>
                  <a:srgbClr val="000000"/>
                </a:solidFill>
                <a:effectLst/>
              </a:rPr>
              <a:t>    carrying sheaves with them.</a:t>
            </a:r>
            <a:endParaRPr lang="en-US" sz="2800" dirty="0"/>
          </a:p>
        </p:txBody>
      </p:sp>
    </p:spTree>
    <p:extLst>
      <p:ext uri="{BB962C8B-B14F-4D97-AF65-F5344CB8AC3E}">
        <p14:creationId xmlns:p14="http://schemas.microsoft.com/office/powerpoint/2010/main" val="2438174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9729-43A7-A6DA-177A-A2A9A0F14277}"/>
              </a:ext>
            </a:extLst>
          </p:cNvPr>
          <p:cNvSpPr>
            <a:spLocks noGrp="1"/>
          </p:cNvSpPr>
          <p:nvPr>
            <p:ph type="title"/>
          </p:nvPr>
        </p:nvSpPr>
        <p:spPr/>
        <p:txBody>
          <a:bodyPr/>
          <a:lstStyle/>
          <a:p>
            <a:r>
              <a:rPr lang="en-US" b="1" dirty="0"/>
              <a:t>Ecclesiastes 7:8b</a:t>
            </a:r>
            <a:endParaRPr lang="en-US" dirty="0"/>
          </a:p>
        </p:txBody>
      </p:sp>
      <p:sp>
        <p:nvSpPr>
          <p:cNvPr id="3" name="Content Placeholder 2">
            <a:extLst>
              <a:ext uri="{FF2B5EF4-FFF2-40B4-BE49-F238E27FC236}">
                <a16:creationId xmlns:a16="http://schemas.microsoft.com/office/drawing/2014/main" id="{9D5F6899-A61A-7C66-38E5-33D0D0CE1247}"/>
              </a:ext>
            </a:extLst>
          </p:cNvPr>
          <p:cNvSpPr>
            <a:spLocks noGrp="1"/>
          </p:cNvSpPr>
          <p:nvPr>
            <p:ph idx="1"/>
          </p:nvPr>
        </p:nvSpPr>
        <p:spPr/>
        <p:txBody>
          <a:bodyPr>
            <a:normAutofit/>
          </a:bodyPr>
          <a:lstStyle/>
          <a:p>
            <a:pPr marL="0" indent="0">
              <a:buNone/>
            </a:pPr>
            <a:r>
              <a:rPr lang="en-US" sz="2800" b="0" i="0" dirty="0">
                <a:solidFill>
                  <a:srgbClr val="000000"/>
                </a:solidFill>
                <a:effectLst/>
              </a:rPr>
              <a:t>The patient in spirit </a:t>
            </a:r>
            <a:r>
              <a:rPr lang="en-US" sz="2800" b="0" i="1" dirty="0">
                <a:solidFill>
                  <a:srgbClr val="000000"/>
                </a:solidFill>
                <a:effectLst/>
              </a:rPr>
              <a:t>is</a:t>
            </a:r>
            <a:r>
              <a:rPr lang="en-US" sz="2800" b="0" i="0" dirty="0">
                <a:solidFill>
                  <a:srgbClr val="000000"/>
                </a:solidFill>
                <a:effectLst/>
              </a:rPr>
              <a:t> better than the proud in spirit.</a:t>
            </a:r>
            <a:br>
              <a:rPr lang="en-US" sz="2800" b="0" i="0" dirty="0">
                <a:solidFill>
                  <a:srgbClr val="000000"/>
                </a:solidFill>
                <a:effectLst/>
              </a:rPr>
            </a:br>
            <a:endParaRPr lang="en-US" sz="2800" dirty="0"/>
          </a:p>
        </p:txBody>
      </p:sp>
    </p:spTree>
    <p:extLst>
      <p:ext uri="{BB962C8B-B14F-4D97-AF65-F5344CB8AC3E}">
        <p14:creationId xmlns:p14="http://schemas.microsoft.com/office/powerpoint/2010/main" val="2645640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2810-884D-EDC1-4681-94E50FF1B2E8}"/>
              </a:ext>
            </a:extLst>
          </p:cNvPr>
          <p:cNvSpPr>
            <a:spLocks noGrp="1"/>
          </p:cNvSpPr>
          <p:nvPr>
            <p:ph type="title"/>
          </p:nvPr>
        </p:nvSpPr>
        <p:spPr/>
        <p:txBody>
          <a:bodyPr/>
          <a:lstStyle/>
          <a:p>
            <a:r>
              <a:rPr lang="en-US" b="1" dirty="0"/>
              <a:t>Romans 12:16</a:t>
            </a:r>
          </a:p>
        </p:txBody>
      </p:sp>
      <p:sp>
        <p:nvSpPr>
          <p:cNvPr id="3" name="Content Placeholder 2">
            <a:extLst>
              <a:ext uri="{FF2B5EF4-FFF2-40B4-BE49-F238E27FC236}">
                <a16:creationId xmlns:a16="http://schemas.microsoft.com/office/drawing/2014/main" id="{FF876B08-B071-CF09-1F45-C7A00BCB92E4}"/>
              </a:ext>
            </a:extLst>
          </p:cNvPr>
          <p:cNvSpPr>
            <a:spLocks noGrp="1"/>
          </p:cNvSpPr>
          <p:nvPr>
            <p:ph idx="1"/>
          </p:nvPr>
        </p:nvSpPr>
        <p:spPr/>
        <p:txBody>
          <a:bodyPr/>
          <a:lstStyle/>
          <a:p>
            <a:pPr marL="0" indent="0">
              <a:buNone/>
            </a:pPr>
            <a:r>
              <a:rPr lang="en-US" sz="2800" b="0" i="0" dirty="0">
                <a:solidFill>
                  <a:srgbClr val="000000"/>
                </a:solidFill>
                <a:effectLst/>
              </a:rPr>
              <a:t>Be of the same mind toward one another. Do not set your mind on high things, but associate with the humble. Do not be wise in your own opinion.</a:t>
            </a:r>
            <a:endParaRPr lang="en-US" sz="2800" dirty="0"/>
          </a:p>
        </p:txBody>
      </p:sp>
    </p:spTree>
    <p:extLst>
      <p:ext uri="{BB962C8B-B14F-4D97-AF65-F5344CB8AC3E}">
        <p14:creationId xmlns:p14="http://schemas.microsoft.com/office/powerpoint/2010/main" val="533103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D3834-D865-7517-DEDC-5CEEFB50A908}"/>
              </a:ext>
            </a:extLst>
          </p:cNvPr>
          <p:cNvSpPr>
            <a:spLocks noGrp="1"/>
          </p:cNvSpPr>
          <p:nvPr>
            <p:ph type="title"/>
          </p:nvPr>
        </p:nvSpPr>
        <p:spPr/>
        <p:txBody>
          <a:bodyPr/>
          <a:lstStyle/>
          <a:p>
            <a:r>
              <a:rPr lang="en-US" b="1" dirty="0"/>
              <a:t>1 John 2:16</a:t>
            </a:r>
          </a:p>
        </p:txBody>
      </p:sp>
      <p:sp>
        <p:nvSpPr>
          <p:cNvPr id="3" name="Content Placeholder 2">
            <a:extLst>
              <a:ext uri="{FF2B5EF4-FFF2-40B4-BE49-F238E27FC236}">
                <a16:creationId xmlns:a16="http://schemas.microsoft.com/office/drawing/2014/main" id="{D7AB3A03-2144-40AC-BEA1-07D338B610B4}"/>
              </a:ext>
            </a:extLst>
          </p:cNvPr>
          <p:cNvSpPr>
            <a:spLocks noGrp="1"/>
          </p:cNvSpPr>
          <p:nvPr>
            <p:ph idx="1"/>
          </p:nvPr>
        </p:nvSpPr>
        <p:spPr>
          <a:xfrm>
            <a:off x="457200" y="1600200"/>
            <a:ext cx="8229600" cy="1828800"/>
          </a:xfrm>
        </p:spPr>
        <p:txBody>
          <a:bodyPr>
            <a:normAutofit/>
          </a:bodyPr>
          <a:lstStyle/>
          <a:p>
            <a:pPr marL="0" indent="0">
              <a:buNone/>
            </a:pPr>
            <a:r>
              <a:rPr lang="en-US" sz="2800" b="0" i="0" dirty="0">
                <a:solidFill>
                  <a:srgbClr val="000000"/>
                </a:solidFill>
                <a:effectLst/>
              </a:rPr>
              <a:t>For everything in the world—the lust of the flesh, the lust of the eyes, and the pride of life—comes not from the Father but from the world.</a:t>
            </a:r>
            <a:endParaRPr lang="en-US" sz="2800" dirty="0"/>
          </a:p>
        </p:txBody>
      </p:sp>
    </p:spTree>
    <p:extLst>
      <p:ext uri="{BB962C8B-B14F-4D97-AF65-F5344CB8AC3E}">
        <p14:creationId xmlns:p14="http://schemas.microsoft.com/office/powerpoint/2010/main" val="2690849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DF425-F202-C435-6286-C50AE491D0B4}"/>
              </a:ext>
            </a:extLst>
          </p:cNvPr>
          <p:cNvSpPr>
            <a:spLocks noGrp="1"/>
          </p:cNvSpPr>
          <p:nvPr>
            <p:ph type="title"/>
          </p:nvPr>
        </p:nvSpPr>
        <p:spPr/>
        <p:txBody>
          <a:bodyPr/>
          <a:lstStyle/>
          <a:p>
            <a:r>
              <a:rPr lang="en-US" b="1" dirty="0"/>
              <a:t>Ecclesiastes 7:9-10</a:t>
            </a:r>
            <a:endParaRPr lang="en-US" dirty="0"/>
          </a:p>
        </p:txBody>
      </p:sp>
      <p:sp>
        <p:nvSpPr>
          <p:cNvPr id="3" name="Content Placeholder 2">
            <a:extLst>
              <a:ext uri="{FF2B5EF4-FFF2-40B4-BE49-F238E27FC236}">
                <a16:creationId xmlns:a16="http://schemas.microsoft.com/office/drawing/2014/main" id="{7EEC8EB2-E34C-5445-B8EC-07BFF4EF3E51}"/>
              </a:ext>
            </a:extLst>
          </p:cNvPr>
          <p:cNvSpPr>
            <a:spLocks noGrp="1"/>
          </p:cNvSpPr>
          <p:nvPr>
            <p:ph idx="1"/>
          </p:nvPr>
        </p:nvSpPr>
        <p:spPr/>
        <p:txBody>
          <a:bodyPr/>
          <a:lstStyle/>
          <a:p>
            <a:pPr marL="0" indent="0">
              <a:buNone/>
            </a:pPr>
            <a:r>
              <a:rPr lang="en-US" b="0" i="0" dirty="0">
                <a:solidFill>
                  <a:srgbClr val="000000"/>
                </a:solidFill>
                <a:effectLst/>
              </a:rPr>
              <a:t>Do not hasten in your spirit to be angry,</a:t>
            </a:r>
            <a:br>
              <a:rPr lang="en-US" b="0" i="0" dirty="0">
                <a:solidFill>
                  <a:srgbClr val="000000"/>
                </a:solidFill>
                <a:effectLst/>
              </a:rPr>
            </a:br>
            <a:r>
              <a:rPr lang="en-US" b="0" i="0" dirty="0">
                <a:solidFill>
                  <a:srgbClr val="000000"/>
                </a:solidFill>
                <a:effectLst/>
              </a:rPr>
              <a:t>For anger rests in the bosom of fools.</a:t>
            </a:r>
            <a:br>
              <a:rPr lang="en-US" b="0" i="0" dirty="0">
                <a:solidFill>
                  <a:srgbClr val="000000"/>
                </a:solidFill>
                <a:effectLst/>
              </a:rPr>
            </a:br>
            <a:r>
              <a:rPr lang="en-US" b="1" i="0" baseline="30000" dirty="0">
                <a:solidFill>
                  <a:srgbClr val="000000"/>
                </a:solidFill>
                <a:effectLst/>
              </a:rPr>
              <a:t>10 </a:t>
            </a:r>
            <a:r>
              <a:rPr lang="en-US" b="0" i="0" dirty="0">
                <a:solidFill>
                  <a:srgbClr val="000000"/>
                </a:solidFill>
                <a:effectLst/>
              </a:rPr>
              <a:t>Do not say,</a:t>
            </a:r>
          </a:p>
          <a:p>
            <a:pPr marL="0" indent="0">
              <a:buNone/>
            </a:pPr>
            <a:br>
              <a:rPr lang="en-US" b="0" i="0" dirty="0">
                <a:solidFill>
                  <a:srgbClr val="000000"/>
                </a:solidFill>
                <a:effectLst/>
              </a:rPr>
            </a:br>
            <a:r>
              <a:rPr lang="en-US" b="0" i="0" dirty="0">
                <a:solidFill>
                  <a:srgbClr val="000000"/>
                </a:solidFill>
                <a:effectLst/>
              </a:rPr>
              <a:t>“Why were the former days better than these?”</a:t>
            </a:r>
            <a:br>
              <a:rPr lang="en-US" b="0" i="0" dirty="0">
                <a:solidFill>
                  <a:srgbClr val="000000"/>
                </a:solidFill>
                <a:effectLst/>
              </a:rPr>
            </a:br>
            <a:r>
              <a:rPr lang="en-US" b="0" i="0" dirty="0">
                <a:solidFill>
                  <a:srgbClr val="000000"/>
                </a:solidFill>
                <a:effectLst/>
              </a:rPr>
              <a:t>For you do not inquire wisely concerning this.</a:t>
            </a:r>
          </a:p>
          <a:p>
            <a:pPr marL="0" indent="0">
              <a:buNone/>
            </a:pPr>
            <a:endParaRPr lang="en-US" dirty="0"/>
          </a:p>
        </p:txBody>
      </p:sp>
      <p:sp>
        <p:nvSpPr>
          <p:cNvPr id="4" name="TextBox 3">
            <a:extLst>
              <a:ext uri="{FF2B5EF4-FFF2-40B4-BE49-F238E27FC236}">
                <a16:creationId xmlns:a16="http://schemas.microsoft.com/office/drawing/2014/main" id="{59606445-7FB0-D03E-E5A6-89435817B677}"/>
              </a:ext>
            </a:extLst>
          </p:cNvPr>
          <p:cNvSpPr txBox="1"/>
          <p:nvPr/>
        </p:nvSpPr>
        <p:spPr>
          <a:xfrm>
            <a:off x="533400" y="4712494"/>
            <a:ext cx="7924800" cy="1231106"/>
          </a:xfrm>
          <a:prstGeom prst="rect">
            <a:avLst/>
          </a:prstGeom>
          <a:solidFill>
            <a:schemeClr val="accent2"/>
          </a:solidFill>
        </p:spPr>
        <p:txBody>
          <a:bodyPr wrap="square" rtlCol="0">
            <a:spAutoFit/>
          </a:bodyPr>
          <a:lstStyle/>
          <a:p>
            <a:pPr algn="ctr"/>
            <a:r>
              <a:rPr lang="en-US" sz="2800" dirty="0"/>
              <a:t>In anger, the children of Israel wished to return to the “good old days” in Egypt.</a:t>
            </a:r>
          </a:p>
          <a:p>
            <a:endParaRPr lang="en-US" dirty="0"/>
          </a:p>
        </p:txBody>
      </p:sp>
    </p:spTree>
    <p:extLst>
      <p:ext uri="{BB962C8B-B14F-4D97-AF65-F5344CB8AC3E}">
        <p14:creationId xmlns:p14="http://schemas.microsoft.com/office/powerpoint/2010/main" val="231543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6E96-3CE8-0237-FA99-BF227A504E31}"/>
              </a:ext>
            </a:extLst>
          </p:cNvPr>
          <p:cNvSpPr>
            <a:spLocks noGrp="1"/>
          </p:cNvSpPr>
          <p:nvPr>
            <p:ph type="title"/>
          </p:nvPr>
        </p:nvSpPr>
        <p:spPr/>
        <p:txBody>
          <a:bodyPr/>
          <a:lstStyle/>
          <a:p>
            <a:r>
              <a:rPr lang="en-US" b="1" dirty="0"/>
              <a:t>Luke 9:62</a:t>
            </a:r>
          </a:p>
        </p:txBody>
      </p:sp>
      <p:sp>
        <p:nvSpPr>
          <p:cNvPr id="3" name="Content Placeholder 2">
            <a:extLst>
              <a:ext uri="{FF2B5EF4-FFF2-40B4-BE49-F238E27FC236}">
                <a16:creationId xmlns:a16="http://schemas.microsoft.com/office/drawing/2014/main" id="{261D6D69-2A50-499D-B5D8-C7457CA4E58C}"/>
              </a:ext>
            </a:extLst>
          </p:cNvPr>
          <p:cNvSpPr>
            <a:spLocks noGrp="1"/>
          </p:cNvSpPr>
          <p:nvPr>
            <p:ph idx="1"/>
          </p:nvPr>
        </p:nvSpPr>
        <p:spPr>
          <a:xfrm>
            <a:off x="457200" y="1600200"/>
            <a:ext cx="8229600" cy="1371600"/>
          </a:xfrm>
        </p:spPr>
        <p:txBody>
          <a:bodyPr>
            <a:normAutofit/>
          </a:bodyPr>
          <a:lstStyle/>
          <a:p>
            <a:pPr marL="0" indent="0">
              <a:buNone/>
            </a:pPr>
            <a:r>
              <a:rPr lang="en-US" sz="2800" b="0" i="0" dirty="0">
                <a:solidFill>
                  <a:srgbClr val="000000"/>
                </a:solidFill>
                <a:effectLst/>
              </a:rPr>
              <a:t>“No one, having put his hand to the plow, and looking back, is fit for the kingdom of God.”</a:t>
            </a:r>
            <a:endParaRPr lang="en-US" sz="2800" dirty="0"/>
          </a:p>
        </p:txBody>
      </p:sp>
    </p:spTree>
    <p:extLst>
      <p:ext uri="{BB962C8B-B14F-4D97-AF65-F5344CB8AC3E}">
        <p14:creationId xmlns:p14="http://schemas.microsoft.com/office/powerpoint/2010/main" val="1064774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4E09F-556C-1DEF-C8A4-2633E4CB22C7}"/>
              </a:ext>
            </a:extLst>
          </p:cNvPr>
          <p:cNvSpPr>
            <a:spLocks noGrp="1"/>
          </p:cNvSpPr>
          <p:nvPr>
            <p:ph type="title"/>
          </p:nvPr>
        </p:nvSpPr>
        <p:spPr/>
        <p:txBody>
          <a:bodyPr/>
          <a:lstStyle/>
          <a:p>
            <a:r>
              <a:rPr lang="en-US" b="1" dirty="0"/>
              <a:t>BETTER</a:t>
            </a:r>
          </a:p>
        </p:txBody>
      </p:sp>
      <p:sp>
        <p:nvSpPr>
          <p:cNvPr id="3" name="Content Placeholder 2">
            <a:extLst>
              <a:ext uri="{FF2B5EF4-FFF2-40B4-BE49-F238E27FC236}">
                <a16:creationId xmlns:a16="http://schemas.microsoft.com/office/drawing/2014/main" id="{D5999E8B-666F-5025-67F1-B7993C1B0B6A}"/>
              </a:ext>
            </a:extLst>
          </p:cNvPr>
          <p:cNvSpPr>
            <a:spLocks noGrp="1"/>
          </p:cNvSpPr>
          <p:nvPr>
            <p:ph idx="1"/>
          </p:nvPr>
        </p:nvSpPr>
        <p:spPr>
          <a:xfrm>
            <a:off x="2095500" y="1905000"/>
            <a:ext cx="4953000" cy="3810000"/>
          </a:xfrm>
        </p:spPr>
        <p:txBody>
          <a:bodyPr/>
          <a:lstStyle/>
          <a:p>
            <a:pPr marL="0" indent="0" algn="ctr">
              <a:buNone/>
            </a:pPr>
            <a:r>
              <a:rPr lang="en-US" dirty="0"/>
              <a:t>Good Name &gt; Luxury</a:t>
            </a:r>
          </a:p>
          <a:p>
            <a:pPr marL="0" indent="0" algn="ctr">
              <a:buNone/>
            </a:pPr>
            <a:r>
              <a:rPr lang="en-US" dirty="0"/>
              <a:t>Death &gt; Life</a:t>
            </a:r>
          </a:p>
          <a:p>
            <a:pPr marL="0" indent="0" algn="ctr">
              <a:buNone/>
            </a:pPr>
            <a:r>
              <a:rPr lang="en-US" dirty="0"/>
              <a:t>Mourning &gt; Feasting</a:t>
            </a:r>
          </a:p>
          <a:p>
            <a:pPr marL="0" indent="0" algn="ctr">
              <a:buNone/>
            </a:pPr>
            <a:r>
              <a:rPr lang="en-US" dirty="0"/>
              <a:t>Sorrow &gt; Laughter</a:t>
            </a:r>
          </a:p>
          <a:p>
            <a:pPr marL="0" indent="0" algn="ctr">
              <a:buNone/>
            </a:pPr>
            <a:r>
              <a:rPr lang="en-US" dirty="0"/>
              <a:t>Rebuke of Wise &gt; Song of Fools</a:t>
            </a:r>
          </a:p>
          <a:p>
            <a:pPr marL="0" indent="0" algn="ctr">
              <a:buNone/>
            </a:pPr>
            <a:r>
              <a:rPr lang="en-US" dirty="0"/>
              <a:t>End &gt; Beginning</a:t>
            </a:r>
          </a:p>
          <a:p>
            <a:pPr marL="0" indent="0" algn="ctr">
              <a:buNone/>
            </a:pPr>
            <a:r>
              <a:rPr lang="en-US" dirty="0"/>
              <a:t>Patient &gt; Proud</a:t>
            </a:r>
          </a:p>
          <a:p>
            <a:pPr marL="0" indent="0" algn="ctr">
              <a:buNone/>
            </a:pPr>
            <a:r>
              <a:rPr lang="en-US" dirty="0"/>
              <a:t>Present &gt; Past</a:t>
            </a:r>
          </a:p>
        </p:txBody>
      </p:sp>
    </p:spTree>
    <p:extLst>
      <p:ext uri="{BB962C8B-B14F-4D97-AF65-F5344CB8AC3E}">
        <p14:creationId xmlns:p14="http://schemas.microsoft.com/office/powerpoint/2010/main" val="358406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5D04-E867-E16E-73CF-29F9AD5B4519}"/>
              </a:ext>
            </a:extLst>
          </p:cNvPr>
          <p:cNvSpPr>
            <a:spLocks noGrp="1"/>
          </p:cNvSpPr>
          <p:nvPr>
            <p:ph type="title"/>
          </p:nvPr>
        </p:nvSpPr>
        <p:spPr/>
        <p:txBody>
          <a:bodyPr/>
          <a:lstStyle/>
          <a:p>
            <a:r>
              <a:rPr lang="en-US" b="1" dirty="0"/>
              <a:t>Ecclesiastes 7:1</a:t>
            </a:r>
          </a:p>
        </p:txBody>
      </p:sp>
      <p:sp>
        <p:nvSpPr>
          <p:cNvPr id="3" name="Content Placeholder 2">
            <a:extLst>
              <a:ext uri="{FF2B5EF4-FFF2-40B4-BE49-F238E27FC236}">
                <a16:creationId xmlns:a16="http://schemas.microsoft.com/office/drawing/2014/main" id="{14D6C435-CD02-2868-1F8A-1BE828EBDA24}"/>
              </a:ext>
            </a:extLst>
          </p:cNvPr>
          <p:cNvSpPr>
            <a:spLocks noGrp="1"/>
          </p:cNvSpPr>
          <p:nvPr>
            <p:ph idx="1"/>
          </p:nvPr>
        </p:nvSpPr>
        <p:spPr/>
        <p:txBody>
          <a:bodyPr>
            <a:normAutofit/>
          </a:bodyPr>
          <a:lstStyle/>
          <a:p>
            <a:pPr marL="0" indent="0">
              <a:buNone/>
            </a:pPr>
            <a:r>
              <a:rPr lang="en-US" sz="2800" b="0" i="0" dirty="0">
                <a:solidFill>
                  <a:srgbClr val="000000"/>
                </a:solidFill>
                <a:effectLst/>
              </a:rPr>
              <a:t>A good name </a:t>
            </a:r>
            <a:r>
              <a:rPr lang="en-US" sz="2800" b="0" i="1" dirty="0">
                <a:solidFill>
                  <a:srgbClr val="000000"/>
                </a:solidFill>
                <a:effectLst/>
              </a:rPr>
              <a:t>is</a:t>
            </a:r>
            <a:r>
              <a:rPr lang="en-US" sz="2800" b="0" i="0" dirty="0">
                <a:solidFill>
                  <a:srgbClr val="000000"/>
                </a:solidFill>
                <a:effectLst/>
              </a:rPr>
              <a:t> better than precious ointment,</a:t>
            </a:r>
            <a:br>
              <a:rPr lang="en-US" sz="2800" b="0" i="0" dirty="0">
                <a:solidFill>
                  <a:srgbClr val="000000"/>
                </a:solidFill>
                <a:effectLst/>
              </a:rPr>
            </a:br>
            <a:r>
              <a:rPr lang="en-US" sz="2800" b="0" i="0" dirty="0">
                <a:solidFill>
                  <a:srgbClr val="000000"/>
                </a:solidFill>
                <a:effectLst/>
              </a:rPr>
              <a:t>And the day of death than the day of one’s birth</a:t>
            </a:r>
            <a:br>
              <a:rPr lang="en-US" sz="2800" b="0" i="0" dirty="0">
                <a:solidFill>
                  <a:srgbClr val="000000"/>
                </a:solidFill>
                <a:effectLst/>
              </a:rPr>
            </a:br>
            <a:endParaRPr lang="en-US" sz="2800" dirty="0"/>
          </a:p>
        </p:txBody>
      </p:sp>
    </p:spTree>
    <p:extLst>
      <p:ext uri="{BB962C8B-B14F-4D97-AF65-F5344CB8AC3E}">
        <p14:creationId xmlns:p14="http://schemas.microsoft.com/office/powerpoint/2010/main" val="862571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75978-CA5F-9072-FDC1-52C18F208E28}"/>
              </a:ext>
            </a:extLst>
          </p:cNvPr>
          <p:cNvSpPr>
            <a:spLocks noGrp="1"/>
          </p:cNvSpPr>
          <p:nvPr>
            <p:ph type="title"/>
          </p:nvPr>
        </p:nvSpPr>
        <p:spPr/>
        <p:txBody>
          <a:bodyPr/>
          <a:lstStyle/>
          <a:p>
            <a:r>
              <a:rPr lang="en-US" b="1" dirty="0"/>
              <a:t>Ecclesiastes 7:15</a:t>
            </a:r>
            <a:endParaRPr lang="en-US" dirty="0"/>
          </a:p>
        </p:txBody>
      </p:sp>
      <p:sp>
        <p:nvSpPr>
          <p:cNvPr id="3" name="Content Placeholder 2">
            <a:extLst>
              <a:ext uri="{FF2B5EF4-FFF2-40B4-BE49-F238E27FC236}">
                <a16:creationId xmlns:a16="http://schemas.microsoft.com/office/drawing/2014/main" id="{9223ABBD-9D66-375C-5381-5D4D4ACFDB23}"/>
              </a:ext>
            </a:extLst>
          </p:cNvPr>
          <p:cNvSpPr>
            <a:spLocks noGrp="1"/>
          </p:cNvSpPr>
          <p:nvPr>
            <p:ph idx="1"/>
          </p:nvPr>
        </p:nvSpPr>
        <p:spPr/>
        <p:txBody>
          <a:bodyPr/>
          <a:lstStyle/>
          <a:p>
            <a:pPr marL="0" indent="0" algn="l">
              <a:buNone/>
            </a:pPr>
            <a:r>
              <a:rPr lang="en-US" b="1" i="0" baseline="30000" dirty="0">
                <a:solidFill>
                  <a:srgbClr val="000000"/>
                </a:solidFill>
                <a:effectLst/>
              </a:rPr>
              <a:t> </a:t>
            </a:r>
            <a:r>
              <a:rPr lang="en-US" b="0" i="0" dirty="0">
                <a:solidFill>
                  <a:srgbClr val="000000"/>
                </a:solidFill>
                <a:effectLst/>
              </a:rPr>
              <a:t>I have seen everything in my days of vanity:</a:t>
            </a:r>
          </a:p>
          <a:p>
            <a:pPr marL="0" indent="0" algn="l">
              <a:buNone/>
            </a:pPr>
            <a:r>
              <a:rPr lang="en-US" b="0" i="0" dirty="0">
                <a:solidFill>
                  <a:srgbClr val="000000"/>
                </a:solidFill>
                <a:effectLst/>
              </a:rPr>
              <a:t>There is a just </a:t>
            </a:r>
            <a:r>
              <a:rPr lang="en-US" b="0" i="1" dirty="0">
                <a:solidFill>
                  <a:srgbClr val="000000"/>
                </a:solidFill>
                <a:effectLst/>
              </a:rPr>
              <a:t>man</a:t>
            </a:r>
            <a:r>
              <a:rPr lang="en-US" b="0" i="0" dirty="0">
                <a:solidFill>
                  <a:srgbClr val="000000"/>
                </a:solidFill>
                <a:effectLst/>
              </a:rPr>
              <a:t> who perishes in his righteousness,</a:t>
            </a:r>
            <a:br>
              <a:rPr lang="en-US" b="0" i="0" dirty="0">
                <a:solidFill>
                  <a:srgbClr val="000000"/>
                </a:solidFill>
                <a:effectLst/>
              </a:rPr>
            </a:br>
            <a:r>
              <a:rPr lang="en-US" b="0" i="0" dirty="0">
                <a:solidFill>
                  <a:srgbClr val="000000"/>
                </a:solidFill>
                <a:effectLst/>
              </a:rPr>
              <a:t>And there is a wicked </a:t>
            </a:r>
            <a:r>
              <a:rPr lang="en-US" b="0" i="1" dirty="0">
                <a:solidFill>
                  <a:srgbClr val="000000"/>
                </a:solidFill>
                <a:effectLst/>
              </a:rPr>
              <a:t>man</a:t>
            </a:r>
            <a:r>
              <a:rPr lang="en-US" b="0" i="0" dirty="0">
                <a:solidFill>
                  <a:srgbClr val="000000"/>
                </a:solidFill>
                <a:effectLst/>
              </a:rPr>
              <a:t> who prolongs </a:t>
            </a:r>
            <a:r>
              <a:rPr lang="en-US" b="0" i="1" dirty="0">
                <a:solidFill>
                  <a:srgbClr val="000000"/>
                </a:solidFill>
                <a:effectLst/>
              </a:rPr>
              <a:t>life</a:t>
            </a:r>
            <a:r>
              <a:rPr lang="en-US" b="0" i="0" dirty="0">
                <a:solidFill>
                  <a:srgbClr val="000000"/>
                </a:solidFill>
                <a:effectLst/>
              </a:rPr>
              <a:t> in his wickedness.</a:t>
            </a:r>
          </a:p>
          <a:p>
            <a:pPr marL="0" indent="0">
              <a:buNone/>
            </a:pPr>
            <a:endParaRPr lang="en-US" dirty="0"/>
          </a:p>
        </p:txBody>
      </p:sp>
    </p:spTree>
    <p:extLst>
      <p:ext uri="{BB962C8B-B14F-4D97-AF65-F5344CB8AC3E}">
        <p14:creationId xmlns:p14="http://schemas.microsoft.com/office/powerpoint/2010/main" val="2488490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8142C-EAB0-2704-295C-9E3C31B9DA97}"/>
              </a:ext>
            </a:extLst>
          </p:cNvPr>
          <p:cNvSpPr>
            <a:spLocks noGrp="1"/>
          </p:cNvSpPr>
          <p:nvPr>
            <p:ph type="title"/>
          </p:nvPr>
        </p:nvSpPr>
        <p:spPr/>
        <p:txBody>
          <a:bodyPr/>
          <a:lstStyle/>
          <a:p>
            <a:r>
              <a:rPr lang="en-US" b="1" dirty="0"/>
              <a:t>Ecclesiastes 7:21-22</a:t>
            </a:r>
            <a:endParaRPr lang="en-US" dirty="0"/>
          </a:p>
        </p:txBody>
      </p:sp>
      <p:sp>
        <p:nvSpPr>
          <p:cNvPr id="3" name="Content Placeholder 2">
            <a:extLst>
              <a:ext uri="{FF2B5EF4-FFF2-40B4-BE49-F238E27FC236}">
                <a16:creationId xmlns:a16="http://schemas.microsoft.com/office/drawing/2014/main" id="{FDC0E56F-07BB-9A4A-5367-C3D7225CEFD1}"/>
              </a:ext>
            </a:extLst>
          </p:cNvPr>
          <p:cNvSpPr>
            <a:spLocks noGrp="1"/>
          </p:cNvSpPr>
          <p:nvPr>
            <p:ph idx="1"/>
          </p:nvPr>
        </p:nvSpPr>
        <p:spPr>
          <a:xfrm>
            <a:off x="457200" y="1600200"/>
            <a:ext cx="8229600" cy="2362200"/>
          </a:xfrm>
        </p:spPr>
        <p:txBody>
          <a:bodyPr>
            <a:normAutofit/>
          </a:bodyPr>
          <a:lstStyle/>
          <a:p>
            <a:pPr marL="0" indent="0">
              <a:buNone/>
            </a:pPr>
            <a:r>
              <a:rPr lang="en-US" sz="2800" b="0" i="0" dirty="0">
                <a:solidFill>
                  <a:srgbClr val="000000"/>
                </a:solidFill>
                <a:effectLst/>
              </a:rPr>
              <a:t>Also do not take to heart everything people say,</a:t>
            </a:r>
            <a:br>
              <a:rPr lang="en-US" sz="2800" dirty="0"/>
            </a:br>
            <a:r>
              <a:rPr lang="en-US" sz="2800" b="0" i="0" dirty="0">
                <a:solidFill>
                  <a:srgbClr val="000000"/>
                </a:solidFill>
                <a:effectLst/>
              </a:rPr>
              <a:t>Lest you hear your servant cursing you.</a:t>
            </a:r>
            <a:br>
              <a:rPr lang="en-US" sz="2800" dirty="0"/>
            </a:br>
            <a:r>
              <a:rPr lang="en-US" sz="2800" b="1" i="0" baseline="30000" dirty="0">
                <a:solidFill>
                  <a:srgbClr val="000000"/>
                </a:solidFill>
                <a:effectLst/>
              </a:rPr>
              <a:t>22 </a:t>
            </a:r>
            <a:r>
              <a:rPr lang="en-US" sz="2800" b="0" i="0" dirty="0">
                <a:solidFill>
                  <a:srgbClr val="000000"/>
                </a:solidFill>
                <a:effectLst/>
              </a:rPr>
              <a:t>For many times, also, your own heart has known</a:t>
            </a:r>
            <a:br>
              <a:rPr lang="en-US" sz="2800" dirty="0"/>
            </a:br>
            <a:r>
              <a:rPr lang="en-US" sz="2800" b="0" i="0" dirty="0">
                <a:solidFill>
                  <a:srgbClr val="000000"/>
                </a:solidFill>
                <a:effectLst/>
              </a:rPr>
              <a:t>That even you have cursed others.</a:t>
            </a:r>
            <a:endParaRPr lang="en-US" sz="2800" dirty="0"/>
          </a:p>
        </p:txBody>
      </p:sp>
    </p:spTree>
    <p:extLst>
      <p:ext uri="{BB962C8B-B14F-4D97-AF65-F5344CB8AC3E}">
        <p14:creationId xmlns:p14="http://schemas.microsoft.com/office/powerpoint/2010/main" val="3595756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748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5D04-E867-E16E-73CF-29F9AD5B4519}"/>
              </a:ext>
            </a:extLst>
          </p:cNvPr>
          <p:cNvSpPr>
            <a:spLocks noGrp="1"/>
          </p:cNvSpPr>
          <p:nvPr>
            <p:ph type="title"/>
          </p:nvPr>
        </p:nvSpPr>
        <p:spPr/>
        <p:txBody>
          <a:bodyPr/>
          <a:lstStyle/>
          <a:p>
            <a:r>
              <a:rPr lang="en-US" b="1" dirty="0"/>
              <a:t>Ecclesiastes 7:1a</a:t>
            </a:r>
          </a:p>
        </p:txBody>
      </p:sp>
      <p:sp>
        <p:nvSpPr>
          <p:cNvPr id="3" name="Content Placeholder 2">
            <a:extLst>
              <a:ext uri="{FF2B5EF4-FFF2-40B4-BE49-F238E27FC236}">
                <a16:creationId xmlns:a16="http://schemas.microsoft.com/office/drawing/2014/main" id="{14D6C435-CD02-2868-1F8A-1BE828EBDA24}"/>
              </a:ext>
            </a:extLst>
          </p:cNvPr>
          <p:cNvSpPr>
            <a:spLocks noGrp="1"/>
          </p:cNvSpPr>
          <p:nvPr>
            <p:ph idx="1"/>
          </p:nvPr>
        </p:nvSpPr>
        <p:spPr>
          <a:xfrm>
            <a:off x="457200" y="1600200"/>
            <a:ext cx="8229600" cy="1066800"/>
          </a:xfrm>
        </p:spPr>
        <p:txBody>
          <a:bodyPr>
            <a:normAutofit/>
          </a:bodyPr>
          <a:lstStyle/>
          <a:p>
            <a:pPr marL="0" indent="0">
              <a:buNone/>
            </a:pPr>
            <a:r>
              <a:rPr lang="en-US" sz="2800" b="0" i="0" dirty="0">
                <a:solidFill>
                  <a:srgbClr val="000000"/>
                </a:solidFill>
                <a:effectLst/>
              </a:rPr>
              <a:t>A good name </a:t>
            </a:r>
            <a:r>
              <a:rPr lang="en-US" sz="2800" b="0" i="1" dirty="0">
                <a:solidFill>
                  <a:srgbClr val="000000"/>
                </a:solidFill>
                <a:effectLst/>
              </a:rPr>
              <a:t>is</a:t>
            </a:r>
            <a:r>
              <a:rPr lang="en-US" sz="2800" b="0" i="0" dirty="0">
                <a:solidFill>
                  <a:srgbClr val="000000"/>
                </a:solidFill>
                <a:effectLst/>
              </a:rPr>
              <a:t> better than precious ointment…</a:t>
            </a:r>
            <a:br>
              <a:rPr lang="en-US" sz="2800" b="0" i="0" dirty="0">
                <a:solidFill>
                  <a:srgbClr val="000000"/>
                </a:solidFill>
                <a:effectLst/>
              </a:rPr>
            </a:br>
            <a:endParaRPr lang="en-US" sz="2800" dirty="0"/>
          </a:p>
        </p:txBody>
      </p:sp>
    </p:spTree>
    <p:extLst>
      <p:ext uri="{BB962C8B-B14F-4D97-AF65-F5344CB8AC3E}">
        <p14:creationId xmlns:p14="http://schemas.microsoft.com/office/powerpoint/2010/main" val="329819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48D4-1952-57FD-AB62-545AFE743E70}"/>
              </a:ext>
            </a:extLst>
          </p:cNvPr>
          <p:cNvSpPr>
            <a:spLocks noGrp="1"/>
          </p:cNvSpPr>
          <p:nvPr>
            <p:ph type="title"/>
          </p:nvPr>
        </p:nvSpPr>
        <p:spPr/>
        <p:txBody>
          <a:bodyPr/>
          <a:lstStyle/>
          <a:p>
            <a:r>
              <a:rPr lang="en-US" b="1" dirty="0"/>
              <a:t>Proverbs 22:1</a:t>
            </a:r>
          </a:p>
        </p:txBody>
      </p:sp>
      <p:sp>
        <p:nvSpPr>
          <p:cNvPr id="3" name="Content Placeholder 2">
            <a:extLst>
              <a:ext uri="{FF2B5EF4-FFF2-40B4-BE49-F238E27FC236}">
                <a16:creationId xmlns:a16="http://schemas.microsoft.com/office/drawing/2014/main" id="{0F1A9445-4CCA-6125-02EF-60534DA94400}"/>
              </a:ext>
            </a:extLst>
          </p:cNvPr>
          <p:cNvSpPr>
            <a:spLocks noGrp="1"/>
          </p:cNvSpPr>
          <p:nvPr>
            <p:ph idx="1"/>
          </p:nvPr>
        </p:nvSpPr>
        <p:spPr>
          <a:xfrm>
            <a:off x="457200" y="1600200"/>
            <a:ext cx="8229600" cy="2667000"/>
          </a:xfrm>
        </p:spPr>
        <p:txBody>
          <a:bodyPr>
            <a:normAutofit/>
          </a:bodyPr>
          <a:lstStyle/>
          <a:p>
            <a:pPr marL="0" indent="0">
              <a:buNone/>
            </a:pPr>
            <a:r>
              <a:rPr lang="en-US" sz="2600" b="0" i="0" dirty="0">
                <a:solidFill>
                  <a:srgbClr val="000000"/>
                </a:solidFill>
                <a:effectLst/>
              </a:rPr>
              <a:t>A </a:t>
            </a:r>
            <a:r>
              <a:rPr lang="en-US" sz="2600" b="0" i="1" dirty="0">
                <a:solidFill>
                  <a:srgbClr val="000000"/>
                </a:solidFill>
                <a:effectLst/>
              </a:rPr>
              <a:t>good</a:t>
            </a:r>
            <a:r>
              <a:rPr lang="en-US" sz="2600" b="0" i="0" dirty="0">
                <a:solidFill>
                  <a:srgbClr val="000000"/>
                </a:solidFill>
                <a:effectLst/>
              </a:rPr>
              <a:t> name is to be chosen rather than great riches,</a:t>
            </a:r>
            <a:br>
              <a:rPr lang="en-US" sz="2600" dirty="0"/>
            </a:br>
            <a:r>
              <a:rPr lang="en-US" sz="2600" b="0" i="0" dirty="0">
                <a:solidFill>
                  <a:srgbClr val="000000"/>
                </a:solidFill>
                <a:effectLst/>
              </a:rPr>
              <a:t>Loving favor rather than silver and gold.</a:t>
            </a:r>
          </a:p>
          <a:p>
            <a:pPr marL="0" indent="0">
              <a:buNone/>
            </a:pPr>
            <a:endParaRPr lang="en-US" sz="2600" baseline="30000" dirty="0">
              <a:solidFill>
                <a:srgbClr val="000000"/>
              </a:solidFill>
              <a:latin typeface="system-ui"/>
            </a:endParaRPr>
          </a:p>
          <a:p>
            <a:pPr marL="0" indent="0">
              <a:buNone/>
            </a:pPr>
            <a:r>
              <a:rPr lang="en-US" sz="2600" b="1" i="0" baseline="30000" dirty="0">
                <a:solidFill>
                  <a:srgbClr val="000000"/>
                </a:solidFill>
                <a:effectLst/>
              </a:rPr>
              <a:t>2 </a:t>
            </a:r>
            <a:r>
              <a:rPr lang="en-US" sz="2600" b="0" i="0" dirty="0">
                <a:solidFill>
                  <a:srgbClr val="000000"/>
                </a:solidFill>
                <a:effectLst/>
              </a:rPr>
              <a:t>The rich and the poor have this in common,</a:t>
            </a:r>
            <a:br>
              <a:rPr lang="en-US" sz="2600" dirty="0"/>
            </a:br>
            <a:r>
              <a:rPr lang="en-US" sz="2600" b="0" i="0" dirty="0">
                <a:solidFill>
                  <a:srgbClr val="000000"/>
                </a:solidFill>
                <a:effectLst/>
              </a:rPr>
              <a:t>The </a:t>
            </a:r>
            <a:r>
              <a:rPr lang="en-US" sz="2600" b="0" i="0" cap="small" dirty="0">
                <a:solidFill>
                  <a:srgbClr val="000000"/>
                </a:solidFill>
                <a:effectLst/>
              </a:rPr>
              <a:t>Lord</a:t>
            </a:r>
            <a:r>
              <a:rPr lang="en-US" sz="2600" b="0" i="0" dirty="0">
                <a:solidFill>
                  <a:srgbClr val="000000"/>
                </a:solidFill>
                <a:effectLst/>
              </a:rPr>
              <a:t> </a:t>
            </a:r>
            <a:r>
              <a:rPr lang="en-US" sz="2600" b="0" i="1" dirty="0">
                <a:solidFill>
                  <a:srgbClr val="000000"/>
                </a:solidFill>
                <a:effectLst/>
              </a:rPr>
              <a:t>is</a:t>
            </a:r>
            <a:r>
              <a:rPr lang="en-US" sz="2600" b="0" i="0" dirty="0">
                <a:solidFill>
                  <a:srgbClr val="000000"/>
                </a:solidFill>
                <a:effectLst/>
              </a:rPr>
              <a:t> the maker of them all.</a:t>
            </a:r>
            <a:endParaRPr lang="en-US" sz="2600" dirty="0"/>
          </a:p>
        </p:txBody>
      </p:sp>
    </p:spTree>
    <p:extLst>
      <p:ext uri="{BB962C8B-B14F-4D97-AF65-F5344CB8AC3E}">
        <p14:creationId xmlns:p14="http://schemas.microsoft.com/office/powerpoint/2010/main" val="195579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4088-EAC4-61CC-5081-100943383874}"/>
              </a:ext>
            </a:extLst>
          </p:cNvPr>
          <p:cNvSpPr>
            <a:spLocks noGrp="1"/>
          </p:cNvSpPr>
          <p:nvPr>
            <p:ph type="title"/>
          </p:nvPr>
        </p:nvSpPr>
        <p:spPr/>
        <p:txBody>
          <a:bodyPr/>
          <a:lstStyle/>
          <a:p>
            <a:r>
              <a:rPr lang="en-US" b="1" dirty="0"/>
              <a:t>The Importance of our Name</a:t>
            </a:r>
          </a:p>
        </p:txBody>
      </p:sp>
      <p:sp>
        <p:nvSpPr>
          <p:cNvPr id="3" name="Content Placeholder 2">
            <a:extLst>
              <a:ext uri="{FF2B5EF4-FFF2-40B4-BE49-F238E27FC236}">
                <a16:creationId xmlns:a16="http://schemas.microsoft.com/office/drawing/2014/main" id="{681DCCF6-97D6-96D9-CBE8-A45ACCD5FFF0}"/>
              </a:ext>
            </a:extLst>
          </p:cNvPr>
          <p:cNvSpPr>
            <a:spLocks noGrp="1"/>
          </p:cNvSpPr>
          <p:nvPr>
            <p:ph idx="1"/>
          </p:nvPr>
        </p:nvSpPr>
        <p:spPr>
          <a:xfrm>
            <a:off x="457200" y="2514600"/>
            <a:ext cx="8229600" cy="1066800"/>
          </a:xfrm>
        </p:spPr>
        <p:txBody>
          <a:bodyPr>
            <a:normAutofit/>
          </a:bodyPr>
          <a:lstStyle/>
          <a:p>
            <a:pPr marL="0" indent="0" algn="ctr">
              <a:buNone/>
            </a:pPr>
            <a:r>
              <a:rPr lang="en-US" sz="4000" dirty="0"/>
              <a:t>How do other people see us?</a:t>
            </a:r>
          </a:p>
        </p:txBody>
      </p:sp>
    </p:spTree>
    <p:extLst>
      <p:ext uri="{BB962C8B-B14F-4D97-AF65-F5344CB8AC3E}">
        <p14:creationId xmlns:p14="http://schemas.microsoft.com/office/powerpoint/2010/main" val="117563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FBC9-97D3-1B5C-4392-1CBC141861E9}"/>
              </a:ext>
            </a:extLst>
          </p:cNvPr>
          <p:cNvSpPr>
            <a:spLocks noGrp="1"/>
          </p:cNvSpPr>
          <p:nvPr>
            <p:ph type="title"/>
          </p:nvPr>
        </p:nvSpPr>
        <p:spPr/>
        <p:txBody>
          <a:bodyPr/>
          <a:lstStyle/>
          <a:p>
            <a:r>
              <a:rPr lang="en-US" b="1" dirty="0"/>
              <a:t>Qualifications of a Bishop</a:t>
            </a:r>
          </a:p>
        </p:txBody>
      </p:sp>
      <p:sp>
        <p:nvSpPr>
          <p:cNvPr id="3" name="Content Placeholder 2">
            <a:extLst>
              <a:ext uri="{FF2B5EF4-FFF2-40B4-BE49-F238E27FC236}">
                <a16:creationId xmlns:a16="http://schemas.microsoft.com/office/drawing/2014/main" id="{FF1D59BD-2640-1DD7-EB3B-D884A60ED704}"/>
              </a:ext>
            </a:extLst>
          </p:cNvPr>
          <p:cNvSpPr>
            <a:spLocks noGrp="1"/>
          </p:cNvSpPr>
          <p:nvPr>
            <p:ph idx="1"/>
          </p:nvPr>
        </p:nvSpPr>
        <p:spPr/>
        <p:txBody>
          <a:bodyPr/>
          <a:lstStyle/>
          <a:p>
            <a:endParaRPr lang="en-US" b="0" i="0" dirty="0">
              <a:solidFill>
                <a:srgbClr val="000000"/>
              </a:solidFill>
              <a:effectLst/>
              <a:latin typeface="system-ui"/>
            </a:endParaRPr>
          </a:p>
          <a:p>
            <a:r>
              <a:rPr lang="en-US" sz="2800" b="0" i="0" dirty="0">
                <a:solidFill>
                  <a:srgbClr val="000000"/>
                </a:solidFill>
                <a:effectLst/>
              </a:rPr>
              <a:t>A bishop then must be </a:t>
            </a:r>
            <a:r>
              <a:rPr lang="en-US" sz="2800" b="0" i="0" u="sng" dirty="0">
                <a:solidFill>
                  <a:srgbClr val="000000"/>
                </a:solidFill>
                <a:effectLst/>
              </a:rPr>
              <a:t>blameless</a:t>
            </a:r>
            <a:r>
              <a:rPr lang="en-US" sz="2800" b="0" i="0" dirty="0">
                <a:solidFill>
                  <a:srgbClr val="000000"/>
                </a:solidFill>
                <a:effectLst/>
              </a:rPr>
              <a:t> (1 Tim 3:2)</a:t>
            </a:r>
          </a:p>
          <a:p>
            <a:endParaRPr lang="en-US" sz="2800" dirty="0">
              <a:solidFill>
                <a:srgbClr val="000000"/>
              </a:solidFill>
            </a:endParaRPr>
          </a:p>
          <a:p>
            <a:r>
              <a:rPr lang="en-US" sz="2800" b="0" i="0" dirty="0">
                <a:solidFill>
                  <a:srgbClr val="000000"/>
                </a:solidFill>
                <a:effectLst/>
              </a:rPr>
              <a:t>Moreover he must have a </a:t>
            </a:r>
            <a:r>
              <a:rPr lang="en-US" sz="2800" b="0" i="0" u="sng" dirty="0">
                <a:solidFill>
                  <a:srgbClr val="000000"/>
                </a:solidFill>
                <a:effectLst/>
              </a:rPr>
              <a:t>good testimony</a:t>
            </a:r>
            <a:r>
              <a:rPr lang="en-US" sz="2800" b="0" i="0" dirty="0">
                <a:solidFill>
                  <a:srgbClr val="000000"/>
                </a:solidFill>
                <a:effectLst/>
              </a:rPr>
              <a:t> among those who are outside (1 Tim 3:7)</a:t>
            </a:r>
            <a:endParaRPr lang="en-US" sz="2800" dirty="0"/>
          </a:p>
        </p:txBody>
      </p:sp>
    </p:spTree>
    <p:extLst>
      <p:ext uri="{BB962C8B-B14F-4D97-AF65-F5344CB8AC3E}">
        <p14:creationId xmlns:p14="http://schemas.microsoft.com/office/powerpoint/2010/main" val="291339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FE6F5-171C-C4B7-6FB7-11A0F5CC9072}"/>
              </a:ext>
            </a:extLst>
          </p:cNvPr>
          <p:cNvSpPr>
            <a:spLocks noGrp="1"/>
          </p:cNvSpPr>
          <p:nvPr>
            <p:ph type="title"/>
          </p:nvPr>
        </p:nvSpPr>
        <p:spPr/>
        <p:txBody>
          <a:bodyPr/>
          <a:lstStyle/>
          <a:p>
            <a:r>
              <a:rPr lang="en-US" b="1" dirty="0"/>
              <a:t>Luke 10:20</a:t>
            </a:r>
          </a:p>
        </p:txBody>
      </p:sp>
      <p:sp>
        <p:nvSpPr>
          <p:cNvPr id="3" name="Content Placeholder 2">
            <a:extLst>
              <a:ext uri="{FF2B5EF4-FFF2-40B4-BE49-F238E27FC236}">
                <a16:creationId xmlns:a16="http://schemas.microsoft.com/office/drawing/2014/main" id="{9E10F534-3916-E4E0-003A-7822671A0E4F}"/>
              </a:ext>
            </a:extLst>
          </p:cNvPr>
          <p:cNvSpPr>
            <a:spLocks noGrp="1"/>
          </p:cNvSpPr>
          <p:nvPr>
            <p:ph idx="1"/>
          </p:nvPr>
        </p:nvSpPr>
        <p:spPr>
          <a:xfrm>
            <a:off x="457200" y="1600200"/>
            <a:ext cx="8229600" cy="1066800"/>
          </a:xfrm>
        </p:spPr>
        <p:txBody>
          <a:bodyPr>
            <a:normAutofit/>
          </a:bodyPr>
          <a:lstStyle/>
          <a:p>
            <a:pPr marL="0" indent="0">
              <a:buNone/>
            </a:pPr>
            <a:r>
              <a:rPr lang="en-US" sz="2800" b="0" i="0" dirty="0">
                <a:solidFill>
                  <a:srgbClr val="000000"/>
                </a:solidFill>
                <a:effectLst/>
              </a:rPr>
              <a:t>…rather rejoice because your names are written in heaven.</a:t>
            </a:r>
            <a:endParaRPr lang="en-US" sz="2800" dirty="0"/>
          </a:p>
        </p:txBody>
      </p:sp>
      <p:sp>
        <p:nvSpPr>
          <p:cNvPr id="4" name="TextBox 3">
            <a:extLst>
              <a:ext uri="{FF2B5EF4-FFF2-40B4-BE49-F238E27FC236}">
                <a16:creationId xmlns:a16="http://schemas.microsoft.com/office/drawing/2014/main" id="{98C65567-96AC-4773-8929-45296867FB82}"/>
              </a:ext>
            </a:extLst>
          </p:cNvPr>
          <p:cNvSpPr txBox="1"/>
          <p:nvPr/>
        </p:nvSpPr>
        <p:spPr>
          <a:xfrm>
            <a:off x="1524000" y="3124200"/>
            <a:ext cx="6096000" cy="1323439"/>
          </a:xfrm>
          <a:prstGeom prst="rect">
            <a:avLst/>
          </a:prstGeom>
          <a:solidFill>
            <a:schemeClr val="accent2"/>
          </a:solidFill>
        </p:spPr>
        <p:txBody>
          <a:bodyPr wrap="square" rtlCol="0">
            <a:spAutoFit/>
          </a:bodyPr>
          <a:lstStyle/>
          <a:p>
            <a:pPr algn="ctr"/>
            <a:r>
              <a:rPr lang="en-US" sz="4000" dirty="0"/>
              <a:t>Our name means something to God!</a:t>
            </a:r>
          </a:p>
        </p:txBody>
      </p:sp>
    </p:spTree>
    <p:extLst>
      <p:ext uri="{BB962C8B-B14F-4D97-AF65-F5344CB8AC3E}">
        <p14:creationId xmlns:p14="http://schemas.microsoft.com/office/powerpoint/2010/main" val="301194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7039</TotalTime>
  <Words>1366</Words>
  <Application>Microsoft Office PowerPoint</Application>
  <PresentationFormat>On-screen Show (4:3)</PresentationFormat>
  <Paragraphs>89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system-ui</vt:lpstr>
      <vt:lpstr>Clarity</vt:lpstr>
      <vt:lpstr>PowerPoint Presentation</vt:lpstr>
      <vt:lpstr>BETTER Advice from Ecclesiastes 7:1-10</vt:lpstr>
      <vt:lpstr>Ecclesiastes 7:1</vt:lpstr>
      <vt:lpstr>PowerPoint Presentation</vt:lpstr>
      <vt:lpstr>Ecclesiastes 7:1a</vt:lpstr>
      <vt:lpstr>Proverbs 22:1</vt:lpstr>
      <vt:lpstr>The Importance of our Name</vt:lpstr>
      <vt:lpstr>Qualifications of a Bishop</vt:lpstr>
      <vt:lpstr>Luke 10:20</vt:lpstr>
      <vt:lpstr>Ecclesiastes 7:1b</vt:lpstr>
      <vt:lpstr>2 Timothy 4:6-8</vt:lpstr>
      <vt:lpstr>Philippians 1:21-23</vt:lpstr>
      <vt:lpstr>Ecclesiastes 7:2</vt:lpstr>
      <vt:lpstr>Luke 11:19-26</vt:lpstr>
      <vt:lpstr>Ecclesiastes 7:3-4</vt:lpstr>
      <vt:lpstr>2 Corinthians 7:8-11</vt:lpstr>
      <vt:lpstr>2 Corinthians 7:8-11</vt:lpstr>
      <vt:lpstr>Ecclesiastes 7:5-6</vt:lpstr>
      <vt:lpstr>Titus 2</vt:lpstr>
      <vt:lpstr>PowerPoint Presentation</vt:lpstr>
      <vt:lpstr>Ecclesiastes 7:7</vt:lpstr>
      <vt:lpstr>Ecclesiastes 7:8a</vt:lpstr>
      <vt:lpstr>Psalm 126:5-6</vt:lpstr>
      <vt:lpstr>Ecclesiastes 7:8b</vt:lpstr>
      <vt:lpstr>Romans 12:16</vt:lpstr>
      <vt:lpstr>1 John 2:16</vt:lpstr>
      <vt:lpstr>Ecclesiastes 7:9-10</vt:lpstr>
      <vt:lpstr>Luke 9:62</vt:lpstr>
      <vt:lpstr>BETTER</vt:lpstr>
      <vt:lpstr>Ecclesiastes 7:15</vt:lpstr>
      <vt:lpstr>Ecclesiastes 7:21-22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727</cp:revision>
  <cp:lastPrinted>2023-01-01T15:44:28Z</cp:lastPrinted>
  <dcterms:created xsi:type="dcterms:W3CDTF">2006-08-16T00:00:00Z</dcterms:created>
  <dcterms:modified xsi:type="dcterms:W3CDTF">2023-02-26T14:19:27Z</dcterms:modified>
</cp:coreProperties>
</file>