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handoutMasterIdLst>
    <p:handoutMasterId r:id="rId30"/>
  </p:handoutMasterIdLst>
  <p:sldIdLst>
    <p:sldId id="365" r:id="rId2"/>
    <p:sldId id="279" r:id="rId3"/>
    <p:sldId id="340" r:id="rId4"/>
    <p:sldId id="366" r:id="rId5"/>
    <p:sldId id="341" r:id="rId6"/>
    <p:sldId id="339" r:id="rId7"/>
    <p:sldId id="346" r:id="rId8"/>
    <p:sldId id="342" r:id="rId9"/>
    <p:sldId id="344" r:id="rId10"/>
    <p:sldId id="343" r:id="rId11"/>
    <p:sldId id="347" r:id="rId12"/>
    <p:sldId id="348" r:id="rId13"/>
    <p:sldId id="364" r:id="rId14"/>
    <p:sldId id="349" r:id="rId15"/>
    <p:sldId id="350" r:id="rId16"/>
    <p:sldId id="351" r:id="rId17"/>
    <p:sldId id="353" r:id="rId18"/>
    <p:sldId id="355" r:id="rId19"/>
    <p:sldId id="356" r:id="rId20"/>
    <p:sldId id="357" r:id="rId21"/>
    <p:sldId id="358" r:id="rId22"/>
    <p:sldId id="359" r:id="rId23"/>
    <p:sldId id="360" r:id="rId24"/>
    <p:sldId id="352" r:id="rId25"/>
    <p:sldId id="361" r:id="rId26"/>
    <p:sldId id="362" r:id="rId27"/>
    <p:sldId id="363" r:id="rId28"/>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A527E90-FFE5-4B71-AD8B-EAAB80A8CF4C}">
          <p14:sldIdLst>
            <p14:sldId id="365"/>
            <p14:sldId id="279"/>
            <p14:sldId id="340"/>
            <p14:sldId id="366"/>
            <p14:sldId id="341"/>
            <p14:sldId id="339"/>
            <p14:sldId id="346"/>
            <p14:sldId id="342"/>
            <p14:sldId id="344"/>
            <p14:sldId id="343"/>
            <p14:sldId id="347"/>
            <p14:sldId id="348"/>
            <p14:sldId id="364"/>
            <p14:sldId id="349"/>
            <p14:sldId id="350"/>
            <p14:sldId id="351"/>
            <p14:sldId id="353"/>
            <p14:sldId id="355"/>
            <p14:sldId id="356"/>
            <p14:sldId id="357"/>
            <p14:sldId id="358"/>
            <p14:sldId id="359"/>
            <p14:sldId id="360"/>
            <p14:sldId id="352"/>
            <p14:sldId id="361"/>
            <p14:sldId id="362"/>
            <p14:sldId id="363"/>
          </p14:sldIdLst>
        </p14:section>
        <p14:section name="Untitled Section" id="{2B0DECD1-BFD4-49EE-8915-87225E409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912" autoAdjust="0"/>
    <p:restoredTop sz="94660"/>
  </p:normalViewPr>
  <p:slideViewPr>
    <p:cSldViewPr>
      <p:cViewPr varScale="1">
        <p:scale>
          <a:sx n="108" d="100"/>
          <a:sy n="108" d="100"/>
        </p:scale>
        <p:origin x="25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867DC59F-00F6-444E-939E-448808CF51A0}" type="datetimeFigureOut">
              <a:rPr lang="en-US" smtClean="0"/>
              <a:t>1/1/2023</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A619A03B-9214-43C6-8A1A-C57488E8373E}" type="slidenum">
              <a:rPr lang="en-US" smtClean="0"/>
              <a:t>‹#›</a:t>
            </a:fld>
            <a:endParaRPr lang="en-US"/>
          </a:p>
        </p:txBody>
      </p:sp>
    </p:spTree>
    <p:extLst>
      <p:ext uri="{BB962C8B-B14F-4D97-AF65-F5344CB8AC3E}">
        <p14:creationId xmlns:p14="http://schemas.microsoft.com/office/powerpoint/2010/main" val="2116015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27DB69A4-78F4-490B-87E8-8DFABD334AD8}" type="datetimeFigureOut">
              <a:rPr lang="en-US" smtClean="0"/>
              <a:t>1/1/2023</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a:defRPr sz="1200"/>
            </a:lvl1pPr>
          </a:lstStyle>
          <a:p>
            <a:fld id="{2A500DCC-E3AA-4593-A246-85B6A903335A}" type="slidenum">
              <a:rPr lang="en-US" smtClean="0"/>
              <a:t>‹#›</a:t>
            </a:fld>
            <a:endParaRPr lang="en-US"/>
          </a:p>
        </p:txBody>
      </p:sp>
    </p:spTree>
    <p:extLst>
      <p:ext uri="{BB962C8B-B14F-4D97-AF65-F5344CB8AC3E}">
        <p14:creationId xmlns:p14="http://schemas.microsoft.com/office/powerpoint/2010/main" val="4146208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1/1/2023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724A8-F081-C46E-7F15-BE9965A848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19226D-D722-0BC3-B0CC-3A0C8338EC2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225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27C0C-93FF-EFD8-EC19-7022429A4D33}"/>
              </a:ext>
            </a:extLst>
          </p:cNvPr>
          <p:cNvSpPr>
            <a:spLocks noGrp="1"/>
          </p:cNvSpPr>
          <p:nvPr>
            <p:ph type="title"/>
          </p:nvPr>
        </p:nvSpPr>
        <p:spPr/>
        <p:txBody>
          <a:bodyPr/>
          <a:lstStyle/>
          <a:p>
            <a:r>
              <a:rPr lang="en-US" b="1" dirty="0"/>
              <a:t>Exodus 13:1-2</a:t>
            </a:r>
          </a:p>
        </p:txBody>
      </p:sp>
      <p:sp>
        <p:nvSpPr>
          <p:cNvPr id="3" name="Content Placeholder 2">
            <a:extLst>
              <a:ext uri="{FF2B5EF4-FFF2-40B4-BE49-F238E27FC236}">
                <a16:creationId xmlns:a16="http://schemas.microsoft.com/office/drawing/2014/main" id="{31116B44-9E12-A640-1DC0-FA6C86A8B249}"/>
              </a:ext>
            </a:extLst>
          </p:cNvPr>
          <p:cNvSpPr>
            <a:spLocks noGrp="1"/>
          </p:cNvSpPr>
          <p:nvPr>
            <p:ph idx="1"/>
          </p:nvPr>
        </p:nvSpPr>
        <p:spPr>
          <a:xfrm>
            <a:off x="457200" y="1600200"/>
            <a:ext cx="8229600" cy="2286000"/>
          </a:xfrm>
        </p:spPr>
        <p:txBody>
          <a:bodyPr>
            <a:normAutofit/>
          </a:bodyPr>
          <a:lstStyle/>
          <a:p>
            <a:pPr marL="0" indent="0">
              <a:buNone/>
            </a:pPr>
            <a:r>
              <a:rPr lang="en-US" sz="2800" b="0" i="0" dirty="0">
                <a:solidFill>
                  <a:srgbClr val="000000"/>
                </a:solidFill>
                <a:effectLst/>
              </a:rPr>
              <a:t>Then the </a:t>
            </a:r>
            <a:r>
              <a:rPr lang="en-US" sz="2800" b="0" i="0" cap="small" dirty="0">
                <a:solidFill>
                  <a:srgbClr val="000000"/>
                </a:solidFill>
                <a:effectLst/>
              </a:rPr>
              <a:t>Lord</a:t>
            </a:r>
            <a:r>
              <a:rPr lang="en-US" sz="2800" b="0" i="0" dirty="0">
                <a:solidFill>
                  <a:srgbClr val="000000"/>
                </a:solidFill>
                <a:effectLst/>
              </a:rPr>
              <a:t> spoke to Moses, saying, </a:t>
            </a:r>
            <a:r>
              <a:rPr lang="en-US" sz="2800" b="1" i="0" baseline="30000" dirty="0">
                <a:solidFill>
                  <a:srgbClr val="000000"/>
                </a:solidFill>
                <a:effectLst/>
              </a:rPr>
              <a:t>2 </a:t>
            </a:r>
            <a:r>
              <a:rPr lang="en-US" sz="2800" b="0" i="0" dirty="0">
                <a:solidFill>
                  <a:srgbClr val="000000"/>
                </a:solidFill>
                <a:effectLst/>
              </a:rPr>
              <a:t>“Consecrate to Me all the firstborn, whatever opens the womb among the children of Israel, </a:t>
            </a:r>
            <a:r>
              <a:rPr lang="en-US" sz="2800" b="0" i="1" dirty="0">
                <a:solidFill>
                  <a:srgbClr val="000000"/>
                </a:solidFill>
                <a:effectLst/>
              </a:rPr>
              <a:t>both</a:t>
            </a:r>
            <a:r>
              <a:rPr lang="en-US" sz="2800" b="0" i="0" dirty="0">
                <a:solidFill>
                  <a:srgbClr val="000000"/>
                </a:solidFill>
                <a:effectLst/>
              </a:rPr>
              <a:t> of man and beast; </a:t>
            </a:r>
            <a:r>
              <a:rPr lang="en-US" sz="2800" b="1" i="0" u="sng" dirty="0">
                <a:solidFill>
                  <a:srgbClr val="000000"/>
                </a:solidFill>
                <a:effectLst/>
              </a:rPr>
              <a:t>it is Mine</a:t>
            </a:r>
            <a:r>
              <a:rPr lang="en-US" sz="2800" b="0" i="0" dirty="0">
                <a:solidFill>
                  <a:srgbClr val="000000"/>
                </a:solidFill>
                <a:effectLst/>
              </a:rPr>
              <a:t>.”</a:t>
            </a:r>
            <a:endParaRPr lang="en-US" sz="2800" dirty="0"/>
          </a:p>
        </p:txBody>
      </p:sp>
    </p:spTree>
    <p:extLst>
      <p:ext uri="{BB962C8B-B14F-4D97-AF65-F5344CB8AC3E}">
        <p14:creationId xmlns:p14="http://schemas.microsoft.com/office/powerpoint/2010/main" val="134745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B6706-0B10-944C-5B4B-3096BD0B1795}"/>
              </a:ext>
            </a:extLst>
          </p:cNvPr>
          <p:cNvSpPr>
            <a:spLocks noGrp="1"/>
          </p:cNvSpPr>
          <p:nvPr>
            <p:ph type="title"/>
          </p:nvPr>
        </p:nvSpPr>
        <p:spPr/>
        <p:txBody>
          <a:bodyPr/>
          <a:lstStyle/>
          <a:p>
            <a:r>
              <a:rPr lang="en-US" b="1" dirty="0"/>
              <a:t>The Passover</a:t>
            </a:r>
          </a:p>
        </p:txBody>
      </p:sp>
      <p:sp>
        <p:nvSpPr>
          <p:cNvPr id="3" name="Content Placeholder 2">
            <a:extLst>
              <a:ext uri="{FF2B5EF4-FFF2-40B4-BE49-F238E27FC236}">
                <a16:creationId xmlns:a16="http://schemas.microsoft.com/office/drawing/2014/main" id="{4C375CBE-BE0B-D5B0-E384-9683CE672F33}"/>
              </a:ext>
            </a:extLst>
          </p:cNvPr>
          <p:cNvSpPr>
            <a:spLocks noGrp="1"/>
          </p:cNvSpPr>
          <p:nvPr>
            <p:ph idx="1"/>
          </p:nvPr>
        </p:nvSpPr>
        <p:spPr/>
        <p:txBody>
          <a:bodyPr>
            <a:normAutofit/>
          </a:bodyPr>
          <a:lstStyle/>
          <a:p>
            <a:r>
              <a:rPr lang="en-US" sz="2800" dirty="0"/>
              <a:t>The protection of the firstborn Israelite males certainly had a deeper meaning as far as the 10</a:t>
            </a:r>
            <a:r>
              <a:rPr lang="en-US" sz="2800" baseline="30000" dirty="0"/>
              <a:t>th</a:t>
            </a:r>
            <a:r>
              <a:rPr lang="en-US" sz="2800" dirty="0"/>
              <a:t> plague of the Egyptians was concerned. </a:t>
            </a:r>
          </a:p>
        </p:txBody>
      </p:sp>
    </p:spTree>
    <p:extLst>
      <p:ext uri="{BB962C8B-B14F-4D97-AF65-F5344CB8AC3E}">
        <p14:creationId xmlns:p14="http://schemas.microsoft.com/office/powerpoint/2010/main" val="435981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67D28-0BFB-CEE9-EF53-27982779F7AA}"/>
              </a:ext>
            </a:extLst>
          </p:cNvPr>
          <p:cNvSpPr>
            <a:spLocks noGrp="1"/>
          </p:cNvSpPr>
          <p:nvPr>
            <p:ph type="title"/>
          </p:nvPr>
        </p:nvSpPr>
        <p:spPr/>
        <p:txBody>
          <a:bodyPr/>
          <a:lstStyle/>
          <a:p>
            <a:r>
              <a:rPr lang="en-US" b="1" dirty="0"/>
              <a:t>Exodus 12:12</a:t>
            </a:r>
          </a:p>
        </p:txBody>
      </p:sp>
      <p:sp>
        <p:nvSpPr>
          <p:cNvPr id="3" name="Content Placeholder 2">
            <a:extLst>
              <a:ext uri="{FF2B5EF4-FFF2-40B4-BE49-F238E27FC236}">
                <a16:creationId xmlns:a16="http://schemas.microsoft.com/office/drawing/2014/main" id="{47FF851B-67E0-15E3-0CAD-4F1CF0067222}"/>
              </a:ext>
            </a:extLst>
          </p:cNvPr>
          <p:cNvSpPr>
            <a:spLocks noGrp="1"/>
          </p:cNvSpPr>
          <p:nvPr>
            <p:ph idx="1"/>
          </p:nvPr>
        </p:nvSpPr>
        <p:spPr>
          <a:xfrm>
            <a:off x="457200" y="1600200"/>
            <a:ext cx="8229600" cy="2362200"/>
          </a:xfrm>
        </p:spPr>
        <p:txBody>
          <a:bodyPr>
            <a:normAutofit/>
          </a:bodyPr>
          <a:lstStyle/>
          <a:p>
            <a:pPr marL="0" indent="0">
              <a:buNone/>
            </a:pPr>
            <a:r>
              <a:rPr lang="en-US" sz="2800" b="1" i="0" baseline="30000" dirty="0">
                <a:solidFill>
                  <a:srgbClr val="000000"/>
                </a:solidFill>
                <a:effectLst/>
              </a:rPr>
              <a:t> </a:t>
            </a:r>
            <a:r>
              <a:rPr lang="en-US" sz="2800" b="0" i="0" dirty="0">
                <a:solidFill>
                  <a:srgbClr val="000000"/>
                </a:solidFill>
                <a:effectLst/>
              </a:rPr>
              <a:t>‘For I will pass through the land of Egypt on that night, and will strike all the firstborn in the land of Egypt, both man and beast; and against all the gods of Egypt I will execute judgment: I </a:t>
            </a:r>
            <a:r>
              <a:rPr lang="en-US" sz="2800" b="0" i="1" dirty="0">
                <a:solidFill>
                  <a:srgbClr val="000000"/>
                </a:solidFill>
                <a:effectLst/>
              </a:rPr>
              <a:t>am</a:t>
            </a:r>
            <a:r>
              <a:rPr lang="en-US" sz="2800" b="0" i="0" dirty="0">
                <a:solidFill>
                  <a:srgbClr val="000000"/>
                </a:solidFill>
                <a:effectLst/>
              </a:rPr>
              <a:t> the </a:t>
            </a:r>
            <a:r>
              <a:rPr lang="en-US" sz="2800" b="0" i="0" cap="small" dirty="0">
                <a:solidFill>
                  <a:srgbClr val="000000"/>
                </a:solidFill>
                <a:effectLst/>
              </a:rPr>
              <a:t>Lord</a:t>
            </a:r>
            <a:r>
              <a:rPr lang="en-US" sz="2800" b="0" i="0" dirty="0">
                <a:solidFill>
                  <a:srgbClr val="000000"/>
                </a:solidFill>
                <a:effectLst/>
              </a:rPr>
              <a:t>. </a:t>
            </a:r>
            <a:endParaRPr lang="en-US" sz="2800" dirty="0"/>
          </a:p>
        </p:txBody>
      </p:sp>
    </p:spTree>
    <p:extLst>
      <p:ext uri="{BB962C8B-B14F-4D97-AF65-F5344CB8AC3E}">
        <p14:creationId xmlns:p14="http://schemas.microsoft.com/office/powerpoint/2010/main" val="1495581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1FA80-92B5-7E4F-75F4-9B156DC2D667}"/>
              </a:ext>
            </a:extLst>
          </p:cNvPr>
          <p:cNvSpPr>
            <a:spLocks noGrp="1"/>
          </p:cNvSpPr>
          <p:nvPr>
            <p:ph type="title"/>
          </p:nvPr>
        </p:nvSpPr>
        <p:spPr/>
        <p:txBody>
          <a:bodyPr/>
          <a:lstStyle/>
          <a:p>
            <a:r>
              <a:rPr lang="en-US" b="1" dirty="0"/>
              <a:t>Exodus 13:15-16</a:t>
            </a:r>
          </a:p>
        </p:txBody>
      </p:sp>
      <p:sp>
        <p:nvSpPr>
          <p:cNvPr id="3" name="Content Placeholder 2">
            <a:extLst>
              <a:ext uri="{FF2B5EF4-FFF2-40B4-BE49-F238E27FC236}">
                <a16:creationId xmlns:a16="http://schemas.microsoft.com/office/drawing/2014/main" id="{19ED41E1-3CC9-D040-64E4-5C525A5E125F}"/>
              </a:ext>
            </a:extLst>
          </p:cNvPr>
          <p:cNvSpPr>
            <a:spLocks noGrp="1"/>
          </p:cNvSpPr>
          <p:nvPr>
            <p:ph idx="1"/>
          </p:nvPr>
        </p:nvSpPr>
        <p:spPr/>
        <p:txBody>
          <a:bodyPr>
            <a:normAutofit/>
          </a:bodyPr>
          <a:lstStyle/>
          <a:p>
            <a:pPr marL="0" indent="0">
              <a:buNone/>
            </a:pPr>
            <a:r>
              <a:rPr lang="en-US" sz="2800" b="0" i="0" dirty="0">
                <a:solidFill>
                  <a:srgbClr val="000000"/>
                </a:solidFill>
                <a:effectLst/>
              </a:rPr>
              <a:t>And it came to pass, when Pharaoh was stubborn about letting us go, that the </a:t>
            </a:r>
            <a:r>
              <a:rPr lang="en-US" sz="2800" b="0" i="0" cap="small" dirty="0">
                <a:solidFill>
                  <a:srgbClr val="000000"/>
                </a:solidFill>
                <a:effectLst/>
              </a:rPr>
              <a:t>Lord</a:t>
            </a:r>
            <a:r>
              <a:rPr lang="en-US" sz="2800" b="0" i="0" dirty="0">
                <a:solidFill>
                  <a:srgbClr val="000000"/>
                </a:solidFill>
                <a:effectLst/>
              </a:rPr>
              <a:t> killed all the firstborn in the land of Egypt, both the firstborn of man and the firstborn of beast. Therefore I sacrifice to the </a:t>
            </a:r>
            <a:r>
              <a:rPr lang="en-US" sz="2800" b="0" i="0" cap="small" dirty="0">
                <a:solidFill>
                  <a:srgbClr val="000000"/>
                </a:solidFill>
                <a:effectLst/>
              </a:rPr>
              <a:t>Lord</a:t>
            </a:r>
            <a:r>
              <a:rPr lang="en-US" sz="2800" b="0" i="0" dirty="0">
                <a:solidFill>
                  <a:srgbClr val="000000"/>
                </a:solidFill>
                <a:effectLst/>
              </a:rPr>
              <a:t> all males that open the womb, but all the firstborn of </a:t>
            </a:r>
            <a:r>
              <a:rPr lang="en-US" sz="2800" b="1" i="0" u="sng" dirty="0">
                <a:solidFill>
                  <a:srgbClr val="000000"/>
                </a:solidFill>
                <a:effectLst/>
              </a:rPr>
              <a:t>my sons </a:t>
            </a:r>
            <a:r>
              <a:rPr lang="en-US" sz="2800" b="0" i="0" dirty="0">
                <a:solidFill>
                  <a:srgbClr val="000000"/>
                </a:solidFill>
                <a:effectLst/>
              </a:rPr>
              <a:t>I redeem.’ </a:t>
            </a:r>
            <a:r>
              <a:rPr lang="en-US" sz="2800" b="1" i="0" baseline="30000" dirty="0">
                <a:solidFill>
                  <a:srgbClr val="000000"/>
                </a:solidFill>
                <a:effectLst/>
              </a:rPr>
              <a:t>16 </a:t>
            </a:r>
            <a:r>
              <a:rPr lang="en-US" sz="2800" b="0" i="0" dirty="0">
                <a:solidFill>
                  <a:srgbClr val="000000"/>
                </a:solidFill>
                <a:effectLst/>
              </a:rPr>
              <a:t>It shall be as a sign on your hand and as frontlets between your eyes….</a:t>
            </a:r>
            <a:endParaRPr lang="en-US" sz="2800" dirty="0"/>
          </a:p>
        </p:txBody>
      </p:sp>
      <p:sp>
        <p:nvSpPr>
          <p:cNvPr id="4" name="TextBox 3">
            <a:extLst>
              <a:ext uri="{FF2B5EF4-FFF2-40B4-BE49-F238E27FC236}">
                <a16:creationId xmlns:a16="http://schemas.microsoft.com/office/drawing/2014/main" id="{61037ACF-00FC-70F5-522D-F2B80244A27E}"/>
              </a:ext>
            </a:extLst>
          </p:cNvPr>
          <p:cNvSpPr txBox="1"/>
          <p:nvPr/>
        </p:nvSpPr>
        <p:spPr>
          <a:xfrm>
            <a:off x="609600" y="5370493"/>
            <a:ext cx="7467600" cy="954107"/>
          </a:xfrm>
          <a:prstGeom prst="rect">
            <a:avLst/>
          </a:prstGeom>
          <a:solidFill>
            <a:srgbClr val="FF6600"/>
          </a:solidFill>
        </p:spPr>
        <p:txBody>
          <a:bodyPr wrap="square" rtlCol="0">
            <a:spAutoFit/>
          </a:bodyPr>
          <a:lstStyle/>
          <a:p>
            <a:pPr algn="ctr"/>
            <a:r>
              <a:rPr lang="en-US" sz="2800" dirty="0"/>
              <a:t>There is without a doubt importance to the firstborn and his birthright in the eyes of God!</a:t>
            </a:r>
          </a:p>
        </p:txBody>
      </p:sp>
    </p:spTree>
    <p:extLst>
      <p:ext uri="{BB962C8B-B14F-4D97-AF65-F5344CB8AC3E}">
        <p14:creationId xmlns:p14="http://schemas.microsoft.com/office/powerpoint/2010/main" val="146221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E8703-2CA2-82BB-A773-E70B0E17262A}"/>
              </a:ext>
            </a:extLst>
          </p:cNvPr>
          <p:cNvSpPr>
            <a:spLocks noGrp="1"/>
          </p:cNvSpPr>
          <p:nvPr>
            <p:ph type="title"/>
          </p:nvPr>
        </p:nvSpPr>
        <p:spPr/>
        <p:txBody>
          <a:bodyPr/>
          <a:lstStyle/>
          <a:p>
            <a:r>
              <a:rPr lang="en-US" b="1" dirty="0"/>
              <a:t>Yet, birthright is often bypassed!</a:t>
            </a:r>
          </a:p>
        </p:txBody>
      </p:sp>
      <p:sp>
        <p:nvSpPr>
          <p:cNvPr id="3" name="Content Placeholder 2">
            <a:extLst>
              <a:ext uri="{FF2B5EF4-FFF2-40B4-BE49-F238E27FC236}">
                <a16:creationId xmlns:a16="http://schemas.microsoft.com/office/drawing/2014/main" id="{3F381EB3-73C2-3F43-4267-27144948583E}"/>
              </a:ext>
            </a:extLst>
          </p:cNvPr>
          <p:cNvSpPr>
            <a:spLocks noGrp="1"/>
          </p:cNvSpPr>
          <p:nvPr>
            <p:ph idx="1"/>
          </p:nvPr>
        </p:nvSpPr>
        <p:spPr>
          <a:xfrm>
            <a:off x="457200" y="1600200"/>
            <a:ext cx="8229600" cy="1524000"/>
          </a:xfrm>
        </p:spPr>
        <p:txBody>
          <a:bodyPr/>
          <a:lstStyle/>
          <a:p>
            <a:r>
              <a:rPr lang="en-US" dirty="0"/>
              <a:t>How many times in prominent situations in the Old Testament did God chose to bypass the firstborn and allow a younger brother to become the leader?</a:t>
            </a:r>
          </a:p>
        </p:txBody>
      </p:sp>
    </p:spTree>
    <p:extLst>
      <p:ext uri="{BB962C8B-B14F-4D97-AF65-F5344CB8AC3E}">
        <p14:creationId xmlns:p14="http://schemas.microsoft.com/office/powerpoint/2010/main" val="2668051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2DABA-61C0-6669-72D9-3B4CEB924DCB}"/>
              </a:ext>
            </a:extLst>
          </p:cNvPr>
          <p:cNvSpPr>
            <a:spLocks noGrp="1"/>
          </p:cNvSpPr>
          <p:nvPr>
            <p:ph type="title"/>
          </p:nvPr>
        </p:nvSpPr>
        <p:spPr/>
        <p:txBody>
          <a:bodyPr/>
          <a:lstStyle/>
          <a:p>
            <a:r>
              <a:rPr lang="en-US" b="1" dirty="0"/>
              <a:t>Younger Preferred</a:t>
            </a:r>
          </a:p>
        </p:txBody>
      </p:sp>
      <p:sp>
        <p:nvSpPr>
          <p:cNvPr id="3" name="Content Placeholder 2">
            <a:extLst>
              <a:ext uri="{FF2B5EF4-FFF2-40B4-BE49-F238E27FC236}">
                <a16:creationId xmlns:a16="http://schemas.microsoft.com/office/drawing/2014/main" id="{5A6ADA5A-AE32-ED00-7827-F125F506D08F}"/>
              </a:ext>
            </a:extLst>
          </p:cNvPr>
          <p:cNvSpPr>
            <a:spLocks noGrp="1"/>
          </p:cNvSpPr>
          <p:nvPr>
            <p:ph idx="1"/>
          </p:nvPr>
        </p:nvSpPr>
        <p:spPr>
          <a:xfrm>
            <a:off x="457200" y="1600200"/>
            <a:ext cx="8229600" cy="4572000"/>
          </a:xfrm>
        </p:spPr>
        <p:txBody>
          <a:bodyPr>
            <a:normAutofit lnSpcReduction="10000"/>
          </a:bodyPr>
          <a:lstStyle/>
          <a:p>
            <a:r>
              <a:rPr lang="en-US" b="1" u="sng" dirty="0">
                <a:solidFill>
                  <a:srgbClr val="C00000"/>
                </a:solidFill>
              </a:rPr>
              <a:t>Abel</a:t>
            </a:r>
            <a:r>
              <a:rPr lang="en-US" b="1" dirty="0">
                <a:solidFill>
                  <a:srgbClr val="C00000"/>
                </a:solidFill>
              </a:rPr>
              <a:t> and Cain</a:t>
            </a:r>
          </a:p>
          <a:p>
            <a:r>
              <a:rPr lang="en-US" b="1" u="sng" dirty="0">
                <a:solidFill>
                  <a:srgbClr val="C00000"/>
                </a:solidFill>
              </a:rPr>
              <a:t>Seth</a:t>
            </a:r>
            <a:r>
              <a:rPr lang="en-US" b="1" dirty="0">
                <a:solidFill>
                  <a:srgbClr val="C00000"/>
                </a:solidFill>
              </a:rPr>
              <a:t> and Cain</a:t>
            </a:r>
          </a:p>
          <a:p>
            <a:r>
              <a:rPr lang="en-US" b="1" u="sng" dirty="0">
                <a:solidFill>
                  <a:srgbClr val="C00000"/>
                </a:solidFill>
              </a:rPr>
              <a:t>Isaac</a:t>
            </a:r>
            <a:r>
              <a:rPr lang="en-US" b="1" dirty="0">
                <a:solidFill>
                  <a:srgbClr val="C00000"/>
                </a:solidFill>
              </a:rPr>
              <a:t> and Ishmael</a:t>
            </a:r>
          </a:p>
          <a:p>
            <a:r>
              <a:rPr lang="en-US" dirty="0"/>
              <a:t>Moses and Aaron</a:t>
            </a:r>
          </a:p>
          <a:p>
            <a:r>
              <a:rPr lang="en-US" b="1" u="sng" dirty="0">
                <a:solidFill>
                  <a:srgbClr val="C00000"/>
                </a:solidFill>
              </a:rPr>
              <a:t>Jacob</a:t>
            </a:r>
            <a:r>
              <a:rPr lang="en-US" b="1" dirty="0">
                <a:solidFill>
                  <a:srgbClr val="C00000"/>
                </a:solidFill>
              </a:rPr>
              <a:t> and Esau</a:t>
            </a:r>
          </a:p>
          <a:p>
            <a:r>
              <a:rPr lang="en-US" b="1" dirty="0">
                <a:solidFill>
                  <a:srgbClr val="C00000"/>
                </a:solidFill>
              </a:rPr>
              <a:t>Joseph and his brothers</a:t>
            </a:r>
          </a:p>
          <a:p>
            <a:r>
              <a:rPr lang="en-US" b="1" u="sng" dirty="0">
                <a:solidFill>
                  <a:srgbClr val="C00000"/>
                </a:solidFill>
              </a:rPr>
              <a:t>Judah</a:t>
            </a:r>
            <a:r>
              <a:rPr lang="en-US" b="1" dirty="0">
                <a:solidFill>
                  <a:srgbClr val="C00000"/>
                </a:solidFill>
              </a:rPr>
              <a:t> and Ruben</a:t>
            </a:r>
          </a:p>
          <a:p>
            <a:r>
              <a:rPr lang="en-US" dirty="0"/>
              <a:t>Ephraim and Manasseh</a:t>
            </a:r>
          </a:p>
          <a:p>
            <a:r>
              <a:rPr lang="en-US" b="1" u="sng" dirty="0">
                <a:solidFill>
                  <a:srgbClr val="C00000"/>
                </a:solidFill>
              </a:rPr>
              <a:t>Perez</a:t>
            </a:r>
            <a:r>
              <a:rPr lang="en-US" b="1" dirty="0">
                <a:solidFill>
                  <a:srgbClr val="C00000"/>
                </a:solidFill>
              </a:rPr>
              <a:t> and Zerah</a:t>
            </a:r>
          </a:p>
          <a:p>
            <a:r>
              <a:rPr lang="en-US" u="sng" dirty="0"/>
              <a:t>David</a:t>
            </a:r>
            <a:r>
              <a:rPr lang="en-US" dirty="0"/>
              <a:t> and the Sons of Jesse</a:t>
            </a:r>
          </a:p>
          <a:p>
            <a:r>
              <a:rPr lang="en-US" b="1" u="sng" dirty="0">
                <a:solidFill>
                  <a:srgbClr val="C00000"/>
                </a:solidFill>
              </a:rPr>
              <a:t>Solomon</a:t>
            </a:r>
            <a:r>
              <a:rPr lang="en-US" b="1" dirty="0">
                <a:solidFill>
                  <a:srgbClr val="C00000"/>
                </a:solidFill>
              </a:rPr>
              <a:t> and Adonijah</a:t>
            </a:r>
          </a:p>
          <a:p>
            <a:endParaRPr lang="en-US" dirty="0"/>
          </a:p>
          <a:p>
            <a:endParaRPr lang="en-US" dirty="0"/>
          </a:p>
        </p:txBody>
      </p:sp>
      <p:sp>
        <p:nvSpPr>
          <p:cNvPr id="4" name="TextBox 3">
            <a:extLst>
              <a:ext uri="{FF2B5EF4-FFF2-40B4-BE49-F238E27FC236}">
                <a16:creationId xmlns:a16="http://schemas.microsoft.com/office/drawing/2014/main" id="{86A1D87D-FD49-8735-FC01-F1A9FE90359F}"/>
              </a:ext>
            </a:extLst>
          </p:cNvPr>
          <p:cNvSpPr txBox="1"/>
          <p:nvPr/>
        </p:nvSpPr>
        <p:spPr>
          <a:xfrm>
            <a:off x="5562600" y="3352800"/>
            <a:ext cx="2971800" cy="954107"/>
          </a:xfrm>
          <a:prstGeom prst="rect">
            <a:avLst/>
          </a:prstGeom>
          <a:solidFill>
            <a:srgbClr val="FF6600"/>
          </a:solidFill>
          <a:ln>
            <a:solidFill>
              <a:schemeClr val="tx1"/>
            </a:solidFill>
          </a:ln>
        </p:spPr>
        <p:txBody>
          <a:bodyPr wrap="square" rtlCol="0">
            <a:spAutoFit/>
          </a:bodyPr>
          <a:lstStyle/>
          <a:p>
            <a:r>
              <a:rPr lang="en-US" sz="2800" u="sng" dirty="0"/>
              <a:t>Names</a:t>
            </a:r>
            <a:r>
              <a:rPr lang="en-US" sz="2800" dirty="0"/>
              <a:t> in the lineage of Jesus!</a:t>
            </a:r>
          </a:p>
        </p:txBody>
      </p:sp>
      <p:sp>
        <p:nvSpPr>
          <p:cNvPr id="6" name="TextBox 5">
            <a:extLst>
              <a:ext uri="{FF2B5EF4-FFF2-40B4-BE49-F238E27FC236}">
                <a16:creationId xmlns:a16="http://schemas.microsoft.com/office/drawing/2014/main" id="{C9835797-2AE2-7F7F-7497-71FD7B1BF2F7}"/>
              </a:ext>
            </a:extLst>
          </p:cNvPr>
          <p:cNvSpPr txBox="1"/>
          <p:nvPr/>
        </p:nvSpPr>
        <p:spPr>
          <a:xfrm>
            <a:off x="5547064" y="2667000"/>
            <a:ext cx="2971800" cy="523220"/>
          </a:xfrm>
          <a:prstGeom prst="rect">
            <a:avLst/>
          </a:prstGeom>
          <a:solidFill>
            <a:schemeClr val="bg1"/>
          </a:solidFill>
          <a:ln>
            <a:solidFill>
              <a:schemeClr val="tx1"/>
            </a:solidFill>
          </a:ln>
        </p:spPr>
        <p:txBody>
          <a:bodyPr wrap="square" rtlCol="0">
            <a:spAutoFit/>
          </a:bodyPr>
          <a:lstStyle/>
          <a:p>
            <a:r>
              <a:rPr lang="en-US" sz="2800" b="1" dirty="0">
                <a:solidFill>
                  <a:srgbClr val="C00000"/>
                </a:solidFill>
              </a:rPr>
              <a:t>Study Topics</a:t>
            </a:r>
          </a:p>
        </p:txBody>
      </p:sp>
    </p:spTree>
    <p:extLst>
      <p:ext uri="{BB962C8B-B14F-4D97-AF65-F5344CB8AC3E}">
        <p14:creationId xmlns:p14="http://schemas.microsoft.com/office/powerpoint/2010/main" val="426036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07DD4-2555-1D79-ED43-BC055D41775F}"/>
              </a:ext>
            </a:extLst>
          </p:cNvPr>
          <p:cNvSpPr>
            <a:spLocks noGrp="1"/>
          </p:cNvSpPr>
          <p:nvPr>
            <p:ph type="title"/>
          </p:nvPr>
        </p:nvSpPr>
        <p:spPr/>
        <p:txBody>
          <a:bodyPr/>
          <a:lstStyle/>
          <a:p>
            <a:r>
              <a:rPr lang="en-US" b="1" dirty="0"/>
              <a:t>Ephraim and Manasseh</a:t>
            </a:r>
          </a:p>
        </p:txBody>
      </p:sp>
      <p:sp>
        <p:nvSpPr>
          <p:cNvPr id="3" name="Content Placeholder 2">
            <a:extLst>
              <a:ext uri="{FF2B5EF4-FFF2-40B4-BE49-F238E27FC236}">
                <a16:creationId xmlns:a16="http://schemas.microsoft.com/office/drawing/2014/main" id="{47877DD5-4D89-7D18-8748-3DCA4BF54E97}"/>
              </a:ext>
            </a:extLst>
          </p:cNvPr>
          <p:cNvSpPr>
            <a:spLocks noGrp="1"/>
          </p:cNvSpPr>
          <p:nvPr>
            <p:ph idx="1"/>
          </p:nvPr>
        </p:nvSpPr>
        <p:spPr>
          <a:xfrm>
            <a:off x="457200" y="1600200"/>
            <a:ext cx="8229600" cy="3733800"/>
          </a:xfrm>
        </p:spPr>
        <p:txBody>
          <a:bodyPr>
            <a:normAutofit/>
          </a:bodyPr>
          <a:lstStyle/>
          <a:p>
            <a:endParaRPr lang="en-US" dirty="0"/>
          </a:p>
          <a:p>
            <a:r>
              <a:rPr lang="en-US" sz="4400" dirty="0"/>
              <a:t>Account found in Genesis 48</a:t>
            </a:r>
            <a:r>
              <a:rPr lang="en-US" dirty="0"/>
              <a:t>.</a:t>
            </a:r>
          </a:p>
          <a:p>
            <a:endParaRPr lang="en-US" dirty="0"/>
          </a:p>
          <a:p>
            <a:pPr marL="0" indent="0">
              <a:buNone/>
            </a:pPr>
            <a:r>
              <a:rPr lang="en-US" sz="2800" dirty="0">
                <a:solidFill>
                  <a:srgbClr val="000000"/>
                </a:solidFill>
              </a:rPr>
              <a:t>v</a:t>
            </a:r>
            <a:r>
              <a:rPr lang="en-US" sz="2800" b="0" i="0" dirty="0">
                <a:solidFill>
                  <a:srgbClr val="000000"/>
                </a:solidFill>
                <a:effectLst/>
              </a:rPr>
              <a:t>1 Now it came to pass after these things that Joseph was told, “Indeed your father </a:t>
            </a:r>
            <a:r>
              <a:rPr lang="en-US" sz="2800" b="0" i="1" dirty="0">
                <a:solidFill>
                  <a:srgbClr val="000000"/>
                </a:solidFill>
                <a:effectLst/>
              </a:rPr>
              <a:t>is</a:t>
            </a:r>
            <a:r>
              <a:rPr lang="en-US" sz="2800" b="0" i="0" dirty="0">
                <a:solidFill>
                  <a:srgbClr val="000000"/>
                </a:solidFill>
                <a:effectLst/>
              </a:rPr>
              <a:t> sick”; and he took with him his two sons, Manasseh and Ephraim. </a:t>
            </a:r>
          </a:p>
          <a:p>
            <a:pPr marL="0" indent="0">
              <a:buNone/>
            </a:pPr>
            <a:endParaRPr lang="en-US" dirty="0">
              <a:solidFill>
                <a:srgbClr val="000000"/>
              </a:solidFill>
            </a:endParaRPr>
          </a:p>
        </p:txBody>
      </p:sp>
    </p:spTree>
    <p:extLst>
      <p:ext uri="{BB962C8B-B14F-4D97-AF65-F5344CB8AC3E}">
        <p14:creationId xmlns:p14="http://schemas.microsoft.com/office/powerpoint/2010/main" val="1010070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A3F79-61A5-D307-291D-94AD74733F5C}"/>
              </a:ext>
            </a:extLst>
          </p:cNvPr>
          <p:cNvSpPr>
            <a:spLocks noGrp="1"/>
          </p:cNvSpPr>
          <p:nvPr>
            <p:ph type="title"/>
          </p:nvPr>
        </p:nvSpPr>
        <p:spPr/>
        <p:txBody>
          <a:bodyPr/>
          <a:lstStyle/>
          <a:p>
            <a:r>
              <a:rPr lang="en-US" b="1" dirty="0"/>
              <a:t>Genesis 48:5</a:t>
            </a:r>
          </a:p>
        </p:txBody>
      </p:sp>
      <p:sp>
        <p:nvSpPr>
          <p:cNvPr id="3" name="Content Placeholder 2">
            <a:extLst>
              <a:ext uri="{FF2B5EF4-FFF2-40B4-BE49-F238E27FC236}">
                <a16:creationId xmlns:a16="http://schemas.microsoft.com/office/drawing/2014/main" id="{DE56258B-9684-F52D-5FB9-EB2C09053989}"/>
              </a:ext>
            </a:extLst>
          </p:cNvPr>
          <p:cNvSpPr>
            <a:spLocks noGrp="1"/>
          </p:cNvSpPr>
          <p:nvPr>
            <p:ph idx="1"/>
          </p:nvPr>
        </p:nvSpPr>
        <p:spPr>
          <a:xfrm>
            <a:off x="457200" y="1600200"/>
            <a:ext cx="8229600" cy="2362200"/>
          </a:xfrm>
        </p:spPr>
        <p:txBody>
          <a:bodyPr>
            <a:normAutofit/>
          </a:bodyPr>
          <a:lstStyle/>
          <a:p>
            <a:pPr marL="0" indent="0">
              <a:buNone/>
            </a:pPr>
            <a:r>
              <a:rPr lang="en-US" sz="2800" b="0" i="1" dirty="0">
                <a:solidFill>
                  <a:srgbClr val="000000"/>
                </a:solidFill>
                <a:effectLst/>
              </a:rPr>
              <a:t>Jacob:  </a:t>
            </a:r>
          </a:p>
          <a:p>
            <a:pPr marL="0" indent="0">
              <a:buNone/>
            </a:pPr>
            <a:r>
              <a:rPr lang="en-US" sz="2800" b="0" i="0" dirty="0">
                <a:solidFill>
                  <a:srgbClr val="000000"/>
                </a:solidFill>
                <a:effectLst/>
              </a:rPr>
              <a:t>And now your two sons, </a:t>
            </a:r>
            <a:r>
              <a:rPr lang="en-US" sz="2800" b="0" i="0" u="sng" dirty="0">
                <a:solidFill>
                  <a:srgbClr val="000000"/>
                </a:solidFill>
                <a:effectLst/>
              </a:rPr>
              <a:t>Ephraim and Manasseh</a:t>
            </a:r>
            <a:r>
              <a:rPr lang="en-US" sz="2800" b="0" i="0" dirty="0">
                <a:solidFill>
                  <a:srgbClr val="000000"/>
                </a:solidFill>
                <a:effectLst/>
              </a:rPr>
              <a:t>, who were born to you in the land of Egypt before I came to you in Egypt, </a:t>
            </a:r>
            <a:r>
              <a:rPr lang="en-US" sz="2800" b="0" i="1" dirty="0">
                <a:solidFill>
                  <a:srgbClr val="000000"/>
                </a:solidFill>
                <a:effectLst/>
              </a:rPr>
              <a:t>are</a:t>
            </a:r>
            <a:r>
              <a:rPr lang="en-US" sz="2800" b="0" i="0" dirty="0">
                <a:solidFill>
                  <a:srgbClr val="000000"/>
                </a:solidFill>
                <a:effectLst/>
              </a:rPr>
              <a:t> mine; as </a:t>
            </a:r>
            <a:r>
              <a:rPr lang="en-US" sz="2800" b="0" i="0" u="sng" dirty="0">
                <a:solidFill>
                  <a:srgbClr val="000000"/>
                </a:solidFill>
                <a:effectLst/>
              </a:rPr>
              <a:t>Reuben and Simeon</a:t>
            </a:r>
            <a:r>
              <a:rPr lang="en-US" sz="2800" b="0" i="0" dirty="0">
                <a:solidFill>
                  <a:srgbClr val="000000"/>
                </a:solidFill>
                <a:effectLst/>
              </a:rPr>
              <a:t>, they shall be mine. </a:t>
            </a:r>
            <a:endParaRPr lang="en-US" sz="2800" dirty="0"/>
          </a:p>
        </p:txBody>
      </p:sp>
      <p:sp>
        <p:nvSpPr>
          <p:cNvPr id="4" name="TextBox 3">
            <a:extLst>
              <a:ext uri="{FF2B5EF4-FFF2-40B4-BE49-F238E27FC236}">
                <a16:creationId xmlns:a16="http://schemas.microsoft.com/office/drawing/2014/main" id="{44100CDD-3398-AD5D-1B9A-4C05E3CC76F1}"/>
              </a:ext>
            </a:extLst>
          </p:cNvPr>
          <p:cNvSpPr txBox="1"/>
          <p:nvPr/>
        </p:nvSpPr>
        <p:spPr>
          <a:xfrm>
            <a:off x="609600" y="4558605"/>
            <a:ext cx="7924800" cy="1384995"/>
          </a:xfrm>
          <a:prstGeom prst="rect">
            <a:avLst/>
          </a:prstGeom>
          <a:solidFill>
            <a:srgbClr val="FF6600"/>
          </a:solidFill>
        </p:spPr>
        <p:txBody>
          <a:bodyPr wrap="square" rtlCol="0">
            <a:spAutoFit/>
          </a:bodyPr>
          <a:lstStyle/>
          <a:p>
            <a:pPr marL="342900" indent="-342900">
              <a:buAutoNum type="arabicPeriod"/>
            </a:pPr>
            <a:r>
              <a:rPr lang="en-US" sz="2800" dirty="0"/>
              <a:t>Did you notice the reversal of names?</a:t>
            </a:r>
          </a:p>
          <a:p>
            <a:pPr marL="342900" indent="-342900">
              <a:buAutoNum type="arabicPeriod"/>
            </a:pPr>
            <a:r>
              <a:rPr lang="en-US" sz="2800" dirty="0"/>
              <a:t>What is the significance of Ruben and Simeon?</a:t>
            </a:r>
          </a:p>
        </p:txBody>
      </p:sp>
    </p:spTree>
    <p:extLst>
      <p:ext uri="{BB962C8B-B14F-4D97-AF65-F5344CB8AC3E}">
        <p14:creationId xmlns:p14="http://schemas.microsoft.com/office/powerpoint/2010/main" val="380152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A2C08-4562-2925-6B15-0B8053633530}"/>
              </a:ext>
            </a:extLst>
          </p:cNvPr>
          <p:cNvSpPr>
            <a:spLocks noGrp="1"/>
          </p:cNvSpPr>
          <p:nvPr>
            <p:ph type="title"/>
          </p:nvPr>
        </p:nvSpPr>
        <p:spPr/>
        <p:txBody>
          <a:bodyPr/>
          <a:lstStyle/>
          <a:p>
            <a:r>
              <a:rPr lang="en-US" b="1" dirty="0"/>
              <a:t>Genesis 48:9-10</a:t>
            </a:r>
          </a:p>
        </p:txBody>
      </p:sp>
      <p:sp>
        <p:nvSpPr>
          <p:cNvPr id="3" name="Content Placeholder 2">
            <a:extLst>
              <a:ext uri="{FF2B5EF4-FFF2-40B4-BE49-F238E27FC236}">
                <a16:creationId xmlns:a16="http://schemas.microsoft.com/office/drawing/2014/main" id="{323F4270-5042-7DD1-D983-27B26E588F90}"/>
              </a:ext>
            </a:extLst>
          </p:cNvPr>
          <p:cNvSpPr>
            <a:spLocks noGrp="1"/>
          </p:cNvSpPr>
          <p:nvPr>
            <p:ph idx="1"/>
          </p:nvPr>
        </p:nvSpPr>
        <p:spPr/>
        <p:txBody>
          <a:bodyPr>
            <a:normAutofit/>
          </a:bodyPr>
          <a:lstStyle/>
          <a:p>
            <a:pPr marL="0" indent="0" algn="l">
              <a:buNone/>
            </a:pPr>
            <a:r>
              <a:rPr lang="en-US" sz="2800" b="0" i="0" dirty="0">
                <a:solidFill>
                  <a:srgbClr val="000000"/>
                </a:solidFill>
                <a:effectLst/>
              </a:rPr>
              <a:t>Joseph said to his father, “They </a:t>
            </a:r>
            <a:r>
              <a:rPr lang="en-US" sz="2800" b="0" i="1" dirty="0">
                <a:solidFill>
                  <a:srgbClr val="000000"/>
                </a:solidFill>
                <a:effectLst/>
              </a:rPr>
              <a:t>are</a:t>
            </a:r>
            <a:r>
              <a:rPr lang="en-US" sz="2800" b="0" i="0" dirty="0">
                <a:solidFill>
                  <a:srgbClr val="000000"/>
                </a:solidFill>
                <a:effectLst/>
              </a:rPr>
              <a:t> my sons, whom God has given me in this </a:t>
            </a:r>
            <a:r>
              <a:rPr lang="en-US" sz="2800" b="0" i="1" dirty="0">
                <a:solidFill>
                  <a:srgbClr val="000000"/>
                </a:solidFill>
                <a:effectLst/>
              </a:rPr>
              <a:t>place.</a:t>
            </a:r>
            <a:r>
              <a:rPr lang="en-US" sz="2800" b="0" i="0" dirty="0">
                <a:solidFill>
                  <a:srgbClr val="000000"/>
                </a:solidFill>
                <a:effectLst/>
              </a:rPr>
              <a:t>”</a:t>
            </a:r>
          </a:p>
          <a:p>
            <a:pPr marL="0" indent="0" algn="l">
              <a:buNone/>
            </a:pPr>
            <a:r>
              <a:rPr lang="en-US" sz="2800" b="0" i="0" dirty="0">
                <a:solidFill>
                  <a:srgbClr val="000000"/>
                </a:solidFill>
                <a:effectLst/>
              </a:rPr>
              <a:t>And he said, “Please bring them to me, and I will bless them.” </a:t>
            </a:r>
            <a:r>
              <a:rPr lang="en-US" sz="2800" b="1" i="0" baseline="30000" dirty="0">
                <a:solidFill>
                  <a:srgbClr val="000000"/>
                </a:solidFill>
                <a:effectLst/>
              </a:rPr>
              <a:t>10 </a:t>
            </a:r>
            <a:r>
              <a:rPr lang="en-US" sz="2800" b="0" i="0" dirty="0">
                <a:solidFill>
                  <a:srgbClr val="000000"/>
                </a:solidFill>
                <a:effectLst/>
              </a:rPr>
              <a:t>Now the eyes of Israel were dim with age, </a:t>
            </a:r>
            <a:r>
              <a:rPr lang="en-US" sz="2800" b="0" i="1" dirty="0">
                <a:solidFill>
                  <a:srgbClr val="000000"/>
                </a:solidFill>
                <a:effectLst/>
              </a:rPr>
              <a:t>so that</a:t>
            </a:r>
            <a:r>
              <a:rPr lang="en-US" sz="2800" b="0" i="0" dirty="0">
                <a:solidFill>
                  <a:srgbClr val="000000"/>
                </a:solidFill>
                <a:effectLst/>
              </a:rPr>
              <a:t> he could not see. Then Joseph brought them near him, and he kissed them and embraced them. </a:t>
            </a:r>
            <a:endParaRPr lang="en-US" sz="2800" dirty="0"/>
          </a:p>
        </p:txBody>
      </p:sp>
    </p:spTree>
    <p:extLst>
      <p:ext uri="{BB962C8B-B14F-4D97-AF65-F5344CB8AC3E}">
        <p14:creationId xmlns:p14="http://schemas.microsoft.com/office/powerpoint/2010/main" val="31603237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AEE5F-B509-A7F0-57B4-57B6E4C1FFB8}"/>
              </a:ext>
            </a:extLst>
          </p:cNvPr>
          <p:cNvSpPr>
            <a:spLocks noGrp="1"/>
          </p:cNvSpPr>
          <p:nvPr>
            <p:ph type="title"/>
          </p:nvPr>
        </p:nvSpPr>
        <p:spPr/>
        <p:txBody>
          <a:bodyPr/>
          <a:lstStyle/>
          <a:p>
            <a:r>
              <a:rPr lang="en-US" b="1" dirty="0"/>
              <a:t>Genesis 48:13-14</a:t>
            </a:r>
          </a:p>
        </p:txBody>
      </p:sp>
      <p:sp>
        <p:nvSpPr>
          <p:cNvPr id="3" name="Content Placeholder 2">
            <a:extLst>
              <a:ext uri="{FF2B5EF4-FFF2-40B4-BE49-F238E27FC236}">
                <a16:creationId xmlns:a16="http://schemas.microsoft.com/office/drawing/2014/main" id="{43B79619-E707-D4DA-839F-78622E6B11F5}"/>
              </a:ext>
            </a:extLst>
          </p:cNvPr>
          <p:cNvSpPr>
            <a:spLocks noGrp="1"/>
          </p:cNvSpPr>
          <p:nvPr>
            <p:ph idx="1"/>
          </p:nvPr>
        </p:nvSpPr>
        <p:spPr/>
        <p:txBody>
          <a:bodyPr>
            <a:normAutofit/>
          </a:bodyPr>
          <a:lstStyle/>
          <a:p>
            <a:pPr marL="0" indent="0">
              <a:buNone/>
            </a:pPr>
            <a:r>
              <a:rPr lang="en-US" sz="2800" b="0" i="0" dirty="0">
                <a:solidFill>
                  <a:srgbClr val="000000"/>
                </a:solidFill>
                <a:effectLst/>
              </a:rPr>
              <a:t>And Joseph took them both, Ephraim with his right hand toward Israel’s left hand, and Manasseh with his left hand toward Israel’s right hand, and brought </a:t>
            </a:r>
            <a:r>
              <a:rPr lang="en-US" sz="2800" b="0" i="1" dirty="0">
                <a:solidFill>
                  <a:srgbClr val="000000"/>
                </a:solidFill>
                <a:effectLst/>
              </a:rPr>
              <a:t>them</a:t>
            </a:r>
            <a:r>
              <a:rPr lang="en-US" sz="2800" b="0" i="0" dirty="0">
                <a:solidFill>
                  <a:srgbClr val="000000"/>
                </a:solidFill>
                <a:effectLst/>
              </a:rPr>
              <a:t> near him. </a:t>
            </a:r>
            <a:r>
              <a:rPr lang="en-US" sz="2800" b="1" i="0" baseline="30000" dirty="0">
                <a:solidFill>
                  <a:srgbClr val="000000"/>
                </a:solidFill>
                <a:effectLst/>
              </a:rPr>
              <a:t>14 </a:t>
            </a:r>
            <a:r>
              <a:rPr lang="en-US" sz="2800" b="0" i="0" dirty="0">
                <a:solidFill>
                  <a:srgbClr val="000000"/>
                </a:solidFill>
                <a:effectLst/>
              </a:rPr>
              <a:t>Then Israel stretched out his right hand and laid </a:t>
            </a:r>
            <a:r>
              <a:rPr lang="en-US" sz="2800" b="0" i="1" dirty="0">
                <a:solidFill>
                  <a:srgbClr val="000000"/>
                </a:solidFill>
                <a:effectLst/>
              </a:rPr>
              <a:t>it</a:t>
            </a:r>
            <a:r>
              <a:rPr lang="en-US" sz="2800" b="0" i="0" dirty="0">
                <a:solidFill>
                  <a:srgbClr val="000000"/>
                </a:solidFill>
                <a:effectLst/>
              </a:rPr>
              <a:t> on Ephraim’s head, who </a:t>
            </a:r>
            <a:r>
              <a:rPr lang="en-US" sz="2800" b="0" i="1" dirty="0">
                <a:solidFill>
                  <a:srgbClr val="000000"/>
                </a:solidFill>
                <a:effectLst/>
              </a:rPr>
              <a:t>was</a:t>
            </a:r>
            <a:r>
              <a:rPr lang="en-US" sz="2800" b="0" i="0" dirty="0">
                <a:solidFill>
                  <a:srgbClr val="000000"/>
                </a:solidFill>
                <a:effectLst/>
              </a:rPr>
              <a:t> the younger, and his left hand on Manasseh’s head, guiding his hands knowingly, for Manasseh </a:t>
            </a:r>
            <a:r>
              <a:rPr lang="en-US" sz="2800" b="0" i="1" dirty="0">
                <a:solidFill>
                  <a:srgbClr val="000000"/>
                </a:solidFill>
                <a:effectLst/>
              </a:rPr>
              <a:t>was</a:t>
            </a:r>
            <a:r>
              <a:rPr lang="en-US" sz="2800" b="0" i="0" dirty="0">
                <a:solidFill>
                  <a:srgbClr val="000000"/>
                </a:solidFill>
                <a:effectLst/>
              </a:rPr>
              <a:t> the firstborn. </a:t>
            </a:r>
            <a:endParaRPr lang="en-US" sz="2800" dirty="0"/>
          </a:p>
        </p:txBody>
      </p:sp>
    </p:spTree>
    <p:extLst>
      <p:ext uri="{BB962C8B-B14F-4D97-AF65-F5344CB8AC3E}">
        <p14:creationId xmlns:p14="http://schemas.microsoft.com/office/powerpoint/2010/main" val="944200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676400"/>
            <a:ext cx="8153400" cy="1676400"/>
          </a:xfrm>
        </p:spPr>
        <p:txBody>
          <a:bodyPr/>
          <a:lstStyle/>
          <a:p>
            <a:pPr algn="ctr"/>
            <a:r>
              <a:rPr lang="en-US" sz="4500" b="1" i="0" dirty="0">
                <a:solidFill>
                  <a:srgbClr val="000000"/>
                </a:solidFill>
                <a:effectLst/>
              </a:rPr>
              <a:t>BIRTHRIGHT</a:t>
            </a:r>
            <a:br>
              <a:rPr lang="en-US" sz="3500" b="1" i="0" dirty="0">
                <a:solidFill>
                  <a:srgbClr val="000000"/>
                </a:solidFill>
                <a:effectLst/>
              </a:rPr>
            </a:br>
            <a:endParaRPr lang="en-US" sz="3200" dirty="0">
              <a:solidFill>
                <a:schemeClr val="tx1"/>
              </a:solidFill>
            </a:endParaRPr>
          </a:p>
        </p:txBody>
      </p:sp>
      <p:sp>
        <p:nvSpPr>
          <p:cNvPr id="3" name="Subtitle 2"/>
          <p:cNvSpPr>
            <a:spLocks noGrp="1"/>
          </p:cNvSpPr>
          <p:nvPr>
            <p:ph type="subTitle" idx="1"/>
          </p:nvPr>
        </p:nvSpPr>
        <p:spPr>
          <a:xfrm>
            <a:off x="1219200" y="3733800"/>
            <a:ext cx="6400800" cy="990600"/>
          </a:xfrm>
        </p:spPr>
        <p:txBody>
          <a:bodyPr>
            <a:normAutofit/>
          </a:bodyPr>
          <a:lstStyle/>
          <a:p>
            <a:pPr algn="ctr"/>
            <a:r>
              <a:rPr lang="en-US" dirty="0"/>
              <a:t>January 1, 2023</a:t>
            </a:r>
          </a:p>
          <a:p>
            <a:pPr algn="ctr"/>
            <a:r>
              <a:rPr lang="en-US" dirty="0"/>
              <a:t>San Angelo, TX</a:t>
            </a:r>
          </a:p>
        </p:txBody>
      </p:sp>
    </p:spTree>
    <p:extLst>
      <p:ext uri="{BB962C8B-B14F-4D97-AF65-F5344CB8AC3E}">
        <p14:creationId xmlns:p14="http://schemas.microsoft.com/office/powerpoint/2010/main" val="3805350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E0430-7D71-EF2F-A61E-3F1E6C81BF34}"/>
              </a:ext>
            </a:extLst>
          </p:cNvPr>
          <p:cNvSpPr>
            <a:spLocks noGrp="1"/>
          </p:cNvSpPr>
          <p:nvPr>
            <p:ph type="title"/>
          </p:nvPr>
        </p:nvSpPr>
        <p:spPr/>
        <p:txBody>
          <a:bodyPr/>
          <a:lstStyle/>
          <a:p>
            <a:endParaRPr lang="en-US"/>
          </a:p>
        </p:txBody>
      </p:sp>
      <p:pic>
        <p:nvPicPr>
          <p:cNvPr id="1026" name="Picture 2" descr="Image result for joseph sons presented to israel">
            <a:extLst>
              <a:ext uri="{FF2B5EF4-FFF2-40B4-BE49-F238E27FC236}">
                <a16:creationId xmlns:a16="http://schemas.microsoft.com/office/drawing/2014/main" id="{BC695F23-1EE0-4EAB-BAE8-5DAB6A81298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1676400"/>
            <a:ext cx="7260492" cy="45305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7236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70FCF-55F0-018B-902F-0A181D91E916}"/>
              </a:ext>
            </a:extLst>
          </p:cNvPr>
          <p:cNvSpPr>
            <a:spLocks noGrp="1"/>
          </p:cNvSpPr>
          <p:nvPr>
            <p:ph type="title"/>
          </p:nvPr>
        </p:nvSpPr>
        <p:spPr/>
        <p:txBody>
          <a:bodyPr/>
          <a:lstStyle/>
          <a:p>
            <a:r>
              <a:rPr lang="en-US" b="1" dirty="0"/>
              <a:t>Genesis 48:17-18</a:t>
            </a:r>
          </a:p>
        </p:txBody>
      </p:sp>
      <p:sp>
        <p:nvSpPr>
          <p:cNvPr id="3" name="Content Placeholder 2">
            <a:extLst>
              <a:ext uri="{FF2B5EF4-FFF2-40B4-BE49-F238E27FC236}">
                <a16:creationId xmlns:a16="http://schemas.microsoft.com/office/drawing/2014/main" id="{84066C81-7322-594E-68D5-730BB03EBA85}"/>
              </a:ext>
            </a:extLst>
          </p:cNvPr>
          <p:cNvSpPr>
            <a:spLocks noGrp="1"/>
          </p:cNvSpPr>
          <p:nvPr>
            <p:ph idx="1"/>
          </p:nvPr>
        </p:nvSpPr>
        <p:spPr/>
        <p:txBody>
          <a:bodyPr>
            <a:normAutofit/>
          </a:bodyPr>
          <a:lstStyle/>
          <a:p>
            <a:pPr marL="0" indent="0">
              <a:buNone/>
            </a:pPr>
            <a:r>
              <a:rPr lang="en-US" sz="2800" b="0" i="0" dirty="0">
                <a:solidFill>
                  <a:srgbClr val="000000"/>
                </a:solidFill>
                <a:effectLst/>
              </a:rPr>
              <a:t>Now when Joseph saw that his father laid his right hand on the head of Ephraim, it displeased him; so he took hold of his father’s hand to remove it from Ephraim’s head to Manasseh’s head. </a:t>
            </a:r>
            <a:r>
              <a:rPr lang="en-US" sz="2800" b="1" i="0" baseline="30000" dirty="0">
                <a:solidFill>
                  <a:srgbClr val="000000"/>
                </a:solidFill>
                <a:effectLst/>
              </a:rPr>
              <a:t>18 </a:t>
            </a:r>
            <a:r>
              <a:rPr lang="en-US" sz="2800" b="0" i="0" dirty="0">
                <a:solidFill>
                  <a:srgbClr val="000000"/>
                </a:solidFill>
                <a:effectLst/>
              </a:rPr>
              <a:t>And Joseph said to his father, “Not so, my father, for this </a:t>
            </a:r>
            <a:r>
              <a:rPr lang="en-US" sz="2800" b="0" i="1" dirty="0">
                <a:solidFill>
                  <a:srgbClr val="000000"/>
                </a:solidFill>
                <a:effectLst/>
              </a:rPr>
              <a:t>one is</a:t>
            </a:r>
            <a:r>
              <a:rPr lang="en-US" sz="2800" b="0" i="0" dirty="0">
                <a:solidFill>
                  <a:srgbClr val="000000"/>
                </a:solidFill>
                <a:effectLst/>
              </a:rPr>
              <a:t> the firstborn; put your right hand on his head.”</a:t>
            </a:r>
            <a:endParaRPr lang="en-US" sz="2800" dirty="0"/>
          </a:p>
        </p:txBody>
      </p:sp>
    </p:spTree>
    <p:extLst>
      <p:ext uri="{BB962C8B-B14F-4D97-AF65-F5344CB8AC3E}">
        <p14:creationId xmlns:p14="http://schemas.microsoft.com/office/powerpoint/2010/main" val="798227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70FCF-55F0-018B-902F-0A181D91E916}"/>
              </a:ext>
            </a:extLst>
          </p:cNvPr>
          <p:cNvSpPr>
            <a:spLocks noGrp="1"/>
          </p:cNvSpPr>
          <p:nvPr>
            <p:ph type="title"/>
          </p:nvPr>
        </p:nvSpPr>
        <p:spPr/>
        <p:txBody>
          <a:bodyPr/>
          <a:lstStyle/>
          <a:p>
            <a:r>
              <a:rPr lang="en-US" b="1" dirty="0"/>
              <a:t>Genesis 48:19-20</a:t>
            </a:r>
          </a:p>
        </p:txBody>
      </p:sp>
      <p:sp>
        <p:nvSpPr>
          <p:cNvPr id="3" name="Content Placeholder 2">
            <a:extLst>
              <a:ext uri="{FF2B5EF4-FFF2-40B4-BE49-F238E27FC236}">
                <a16:creationId xmlns:a16="http://schemas.microsoft.com/office/drawing/2014/main" id="{84066C81-7322-594E-68D5-730BB03EBA85}"/>
              </a:ext>
            </a:extLst>
          </p:cNvPr>
          <p:cNvSpPr>
            <a:spLocks noGrp="1"/>
          </p:cNvSpPr>
          <p:nvPr>
            <p:ph idx="1"/>
          </p:nvPr>
        </p:nvSpPr>
        <p:spPr/>
        <p:txBody>
          <a:bodyPr>
            <a:normAutofit/>
          </a:bodyPr>
          <a:lstStyle/>
          <a:p>
            <a:pPr marL="0" indent="0" algn="l">
              <a:buNone/>
            </a:pPr>
            <a:r>
              <a:rPr lang="en-US" sz="2800" b="0" i="0" dirty="0">
                <a:solidFill>
                  <a:srgbClr val="000000"/>
                </a:solidFill>
                <a:effectLst/>
              </a:rPr>
              <a:t>But his father refused and said, “I know, my son, I know. He also shall become a people, and he also shall be great; but truly his younger brother shall be greater than he, and his descendants shall become a multitude of nations.”</a:t>
            </a:r>
          </a:p>
          <a:p>
            <a:pPr marL="0" indent="0" algn="l">
              <a:buNone/>
            </a:pPr>
            <a:r>
              <a:rPr lang="en-US" sz="2800" b="1" i="0" baseline="30000" dirty="0">
                <a:solidFill>
                  <a:srgbClr val="000000"/>
                </a:solidFill>
                <a:effectLst/>
              </a:rPr>
              <a:t>20 </a:t>
            </a:r>
            <a:r>
              <a:rPr lang="en-US" sz="2800" b="0" i="0" dirty="0">
                <a:solidFill>
                  <a:srgbClr val="000000"/>
                </a:solidFill>
                <a:effectLst/>
              </a:rPr>
              <a:t>So he blessed them that day, saying, “By you Israel will bless, saying, ‘May God make you as Ephraim and as Manasseh!’ ” And thus he set Ephraim before Manasseh.</a:t>
            </a:r>
          </a:p>
          <a:p>
            <a:pPr marL="0" indent="0">
              <a:buNone/>
            </a:pPr>
            <a:endParaRPr lang="en-US" sz="2800" dirty="0"/>
          </a:p>
        </p:txBody>
      </p:sp>
    </p:spTree>
    <p:extLst>
      <p:ext uri="{BB962C8B-B14F-4D97-AF65-F5344CB8AC3E}">
        <p14:creationId xmlns:p14="http://schemas.microsoft.com/office/powerpoint/2010/main" val="3569823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79128-BCAA-81BD-2BCA-FC0B1FA80ED5}"/>
              </a:ext>
            </a:extLst>
          </p:cNvPr>
          <p:cNvSpPr>
            <a:spLocks noGrp="1"/>
          </p:cNvSpPr>
          <p:nvPr>
            <p:ph type="title"/>
          </p:nvPr>
        </p:nvSpPr>
        <p:spPr/>
        <p:txBody>
          <a:bodyPr/>
          <a:lstStyle/>
          <a:p>
            <a:r>
              <a:rPr lang="en-US" b="1" dirty="0"/>
              <a:t>Genesis 48:22</a:t>
            </a:r>
          </a:p>
        </p:txBody>
      </p:sp>
      <p:sp>
        <p:nvSpPr>
          <p:cNvPr id="3" name="Content Placeholder 2">
            <a:extLst>
              <a:ext uri="{FF2B5EF4-FFF2-40B4-BE49-F238E27FC236}">
                <a16:creationId xmlns:a16="http://schemas.microsoft.com/office/drawing/2014/main" id="{6FB6464B-5D8E-50AC-5695-5EDA66653A64}"/>
              </a:ext>
            </a:extLst>
          </p:cNvPr>
          <p:cNvSpPr>
            <a:spLocks noGrp="1"/>
          </p:cNvSpPr>
          <p:nvPr>
            <p:ph idx="1"/>
          </p:nvPr>
        </p:nvSpPr>
        <p:spPr>
          <a:xfrm>
            <a:off x="457200" y="1600200"/>
            <a:ext cx="8229600" cy="1219200"/>
          </a:xfrm>
        </p:spPr>
        <p:txBody>
          <a:bodyPr>
            <a:normAutofit/>
          </a:bodyPr>
          <a:lstStyle/>
          <a:p>
            <a:pPr marL="0" indent="0">
              <a:buNone/>
            </a:pPr>
            <a:r>
              <a:rPr lang="en-US" sz="2800" b="0" i="0" dirty="0">
                <a:solidFill>
                  <a:srgbClr val="000000"/>
                </a:solidFill>
                <a:effectLst/>
              </a:rPr>
              <a:t>Moreover I have given to you one portion above your brothers…</a:t>
            </a:r>
            <a:endParaRPr lang="en-US" sz="2800" dirty="0"/>
          </a:p>
        </p:txBody>
      </p:sp>
      <p:sp>
        <p:nvSpPr>
          <p:cNvPr id="4" name="TextBox 3">
            <a:extLst>
              <a:ext uri="{FF2B5EF4-FFF2-40B4-BE49-F238E27FC236}">
                <a16:creationId xmlns:a16="http://schemas.microsoft.com/office/drawing/2014/main" id="{F8A2C270-5CF3-04DE-274F-76141CE3B999}"/>
              </a:ext>
            </a:extLst>
          </p:cNvPr>
          <p:cNvSpPr txBox="1"/>
          <p:nvPr/>
        </p:nvSpPr>
        <p:spPr>
          <a:xfrm>
            <a:off x="533400" y="3200400"/>
            <a:ext cx="7620000" cy="1815882"/>
          </a:xfrm>
          <a:prstGeom prst="rect">
            <a:avLst/>
          </a:prstGeom>
          <a:solidFill>
            <a:srgbClr val="FF6600"/>
          </a:solidFill>
        </p:spPr>
        <p:txBody>
          <a:bodyPr wrap="square" rtlCol="0">
            <a:spAutoFit/>
          </a:bodyPr>
          <a:lstStyle/>
          <a:p>
            <a:pPr algn="ctr"/>
            <a:r>
              <a:rPr lang="en-US" sz="2800" dirty="0"/>
              <a:t>By Ephraim and </a:t>
            </a:r>
            <a:r>
              <a:rPr lang="en-US" sz="2800" dirty="0" err="1"/>
              <a:t>Manesseh</a:t>
            </a:r>
            <a:r>
              <a:rPr lang="en-US" sz="2800" dirty="0"/>
              <a:t> each receiving a portion of the inheritance, Jacob in effect gave the double portion to his spiritual firstborn, Joseph!</a:t>
            </a:r>
          </a:p>
        </p:txBody>
      </p:sp>
    </p:spTree>
    <p:extLst>
      <p:ext uri="{BB962C8B-B14F-4D97-AF65-F5344CB8AC3E}">
        <p14:creationId xmlns:p14="http://schemas.microsoft.com/office/powerpoint/2010/main" val="2714958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6F653-C0D1-F4D5-AE50-A55D2A18EE40}"/>
              </a:ext>
            </a:extLst>
          </p:cNvPr>
          <p:cNvSpPr>
            <a:spLocks noGrp="1"/>
          </p:cNvSpPr>
          <p:nvPr>
            <p:ph type="title"/>
          </p:nvPr>
        </p:nvSpPr>
        <p:spPr/>
        <p:txBody>
          <a:bodyPr/>
          <a:lstStyle/>
          <a:p>
            <a:r>
              <a:rPr lang="en-US" b="1" dirty="0"/>
              <a:t>1 Chronicles 5:1-2</a:t>
            </a:r>
          </a:p>
        </p:txBody>
      </p:sp>
      <p:sp>
        <p:nvSpPr>
          <p:cNvPr id="3" name="Content Placeholder 2">
            <a:extLst>
              <a:ext uri="{FF2B5EF4-FFF2-40B4-BE49-F238E27FC236}">
                <a16:creationId xmlns:a16="http://schemas.microsoft.com/office/drawing/2014/main" id="{A06FBACD-FA7D-84BC-A57B-CDA54A2C0AB7}"/>
              </a:ext>
            </a:extLst>
          </p:cNvPr>
          <p:cNvSpPr>
            <a:spLocks noGrp="1"/>
          </p:cNvSpPr>
          <p:nvPr>
            <p:ph idx="1"/>
          </p:nvPr>
        </p:nvSpPr>
        <p:spPr>
          <a:xfrm>
            <a:off x="457200" y="1600200"/>
            <a:ext cx="8229600" cy="2895600"/>
          </a:xfrm>
        </p:spPr>
        <p:txBody>
          <a:bodyPr/>
          <a:lstStyle/>
          <a:p>
            <a:pPr marL="0" indent="0">
              <a:buNone/>
            </a:pPr>
            <a:r>
              <a:rPr lang="en-US" b="0" i="0" dirty="0">
                <a:solidFill>
                  <a:srgbClr val="000000"/>
                </a:solidFill>
                <a:effectLst/>
              </a:rPr>
              <a:t>Now the sons of Reuben the firstborn of Israel—he </a:t>
            </a:r>
            <a:r>
              <a:rPr lang="en-US" b="0" i="1" dirty="0">
                <a:solidFill>
                  <a:srgbClr val="000000"/>
                </a:solidFill>
                <a:effectLst/>
              </a:rPr>
              <a:t>was</a:t>
            </a:r>
            <a:r>
              <a:rPr lang="en-US" b="0" i="0" dirty="0">
                <a:solidFill>
                  <a:srgbClr val="000000"/>
                </a:solidFill>
                <a:effectLst/>
              </a:rPr>
              <a:t> indeed the firstborn, but because he defiled his father’s bed, his birthright was given to the sons of Joseph, the son of Israel, so that the genealogy is not listed according to the birthright; </a:t>
            </a:r>
            <a:r>
              <a:rPr lang="en-US" b="1" i="0" baseline="30000" dirty="0">
                <a:solidFill>
                  <a:srgbClr val="000000"/>
                </a:solidFill>
                <a:effectLst/>
              </a:rPr>
              <a:t>2 </a:t>
            </a:r>
            <a:r>
              <a:rPr lang="en-US" b="0" i="0" dirty="0">
                <a:solidFill>
                  <a:srgbClr val="000000"/>
                </a:solidFill>
                <a:effectLst/>
              </a:rPr>
              <a:t>yet Judah prevailed over his brothers, and from him </a:t>
            </a:r>
            <a:r>
              <a:rPr lang="en-US" b="0" i="1" dirty="0">
                <a:solidFill>
                  <a:srgbClr val="000000"/>
                </a:solidFill>
                <a:effectLst/>
              </a:rPr>
              <a:t>came</a:t>
            </a:r>
            <a:r>
              <a:rPr lang="en-US" b="0" i="0" dirty="0">
                <a:solidFill>
                  <a:srgbClr val="000000"/>
                </a:solidFill>
                <a:effectLst/>
              </a:rPr>
              <a:t> a ruler, although the birthright was Joseph’s…</a:t>
            </a:r>
            <a:endParaRPr lang="en-US" dirty="0"/>
          </a:p>
        </p:txBody>
      </p:sp>
    </p:spTree>
    <p:extLst>
      <p:ext uri="{BB962C8B-B14F-4D97-AF65-F5344CB8AC3E}">
        <p14:creationId xmlns:p14="http://schemas.microsoft.com/office/powerpoint/2010/main" val="39277838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2BB58-A3C6-F121-7C35-604E1153B59E}"/>
              </a:ext>
            </a:extLst>
          </p:cNvPr>
          <p:cNvSpPr>
            <a:spLocks noGrp="1"/>
          </p:cNvSpPr>
          <p:nvPr>
            <p:ph type="title"/>
          </p:nvPr>
        </p:nvSpPr>
        <p:spPr/>
        <p:txBody>
          <a:bodyPr/>
          <a:lstStyle/>
          <a:p>
            <a:r>
              <a:rPr lang="en-US" b="1" dirty="0"/>
              <a:t>Matthew 1:1-2, 16</a:t>
            </a:r>
          </a:p>
        </p:txBody>
      </p:sp>
      <p:sp>
        <p:nvSpPr>
          <p:cNvPr id="3" name="Content Placeholder 2">
            <a:extLst>
              <a:ext uri="{FF2B5EF4-FFF2-40B4-BE49-F238E27FC236}">
                <a16:creationId xmlns:a16="http://schemas.microsoft.com/office/drawing/2014/main" id="{7F733349-EE67-CEBD-91E2-01F2396B322A}"/>
              </a:ext>
            </a:extLst>
          </p:cNvPr>
          <p:cNvSpPr>
            <a:spLocks noGrp="1"/>
          </p:cNvSpPr>
          <p:nvPr>
            <p:ph idx="1"/>
          </p:nvPr>
        </p:nvSpPr>
        <p:spPr/>
        <p:txBody>
          <a:bodyPr>
            <a:normAutofit/>
          </a:bodyPr>
          <a:lstStyle/>
          <a:p>
            <a:pPr marL="0" indent="0" algn="l">
              <a:buNone/>
            </a:pPr>
            <a:r>
              <a:rPr lang="en-US" b="0" i="0" dirty="0">
                <a:solidFill>
                  <a:srgbClr val="000000"/>
                </a:solidFill>
                <a:effectLst/>
              </a:rPr>
              <a:t>The book of the genealogy</a:t>
            </a:r>
            <a:r>
              <a:rPr lang="en-US" baseline="30000" dirty="0">
                <a:solidFill>
                  <a:srgbClr val="000000"/>
                </a:solidFill>
              </a:rPr>
              <a:t> </a:t>
            </a:r>
            <a:r>
              <a:rPr lang="en-US" b="0" i="0" dirty="0">
                <a:solidFill>
                  <a:srgbClr val="000000"/>
                </a:solidFill>
                <a:effectLst/>
              </a:rPr>
              <a:t>of Jesus Christ, the Son of David, the Son of Abraham:</a:t>
            </a:r>
          </a:p>
          <a:p>
            <a:pPr marL="0" indent="0" algn="l">
              <a:buNone/>
            </a:pPr>
            <a:endParaRPr lang="en-US" b="0" i="0" dirty="0">
              <a:solidFill>
                <a:srgbClr val="000000"/>
              </a:solidFill>
              <a:effectLst/>
            </a:endParaRPr>
          </a:p>
          <a:p>
            <a:pPr marL="0" indent="0" algn="l">
              <a:buNone/>
            </a:pPr>
            <a:r>
              <a:rPr lang="en-US" b="1" i="0" baseline="30000" dirty="0">
                <a:solidFill>
                  <a:srgbClr val="000000"/>
                </a:solidFill>
                <a:effectLst/>
              </a:rPr>
              <a:t>2 </a:t>
            </a:r>
            <a:r>
              <a:rPr lang="en-US" b="0" i="0" dirty="0">
                <a:solidFill>
                  <a:srgbClr val="000000"/>
                </a:solidFill>
                <a:effectLst/>
              </a:rPr>
              <a:t>Abraham begot Isaac, Isaac begot Jacob, and Jacob begot </a:t>
            </a:r>
            <a:r>
              <a:rPr lang="en-US" b="1" i="0" u="sng" dirty="0">
                <a:solidFill>
                  <a:srgbClr val="000000"/>
                </a:solidFill>
                <a:effectLst/>
              </a:rPr>
              <a:t>Judah</a:t>
            </a:r>
            <a:r>
              <a:rPr lang="en-US" b="0" i="0" dirty="0">
                <a:solidFill>
                  <a:srgbClr val="000000"/>
                </a:solidFill>
                <a:effectLst/>
              </a:rPr>
              <a:t> and his brothers. </a:t>
            </a:r>
            <a:r>
              <a:rPr lang="en-US" b="1" i="0" baseline="30000" dirty="0">
                <a:solidFill>
                  <a:srgbClr val="000000"/>
                </a:solidFill>
                <a:effectLst/>
              </a:rPr>
              <a:t>3 </a:t>
            </a:r>
            <a:r>
              <a:rPr lang="en-US" b="0" i="0" dirty="0">
                <a:solidFill>
                  <a:srgbClr val="000000"/>
                </a:solidFill>
                <a:effectLst/>
              </a:rPr>
              <a:t>Judah begot Perez and Zerah by Tamar</a:t>
            </a:r>
          </a:p>
          <a:p>
            <a:pPr algn="l"/>
            <a:endParaRPr lang="en-US" dirty="0">
              <a:solidFill>
                <a:srgbClr val="000000"/>
              </a:solidFill>
            </a:endParaRPr>
          </a:p>
          <a:p>
            <a:pPr marL="0" indent="0" algn="l">
              <a:buNone/>
            </a:pPr>
            <a:r>
              <a:rPr lang="en-US" b="0" i="0" dirty="0">
                <a:solidFill>
                  <a:srgbClr val="000000"/>
                </a:solidFill>
                <a:effectLst/>
              </a:rPr>
              <a:t> </a:t>
            </a:r>
            <a:r>
              <a:rPr lang="en-US" b="1" i="0" baseline="30000" dirty="0">
                <a:solidFill>
                  <a:srgbClr val="000000"/>
                </a:solidFill>
                <a:effectLst/>
              </a:rPr>
              <a:t>16 </a:t>
            </a:r>
            <a:r>
              <a:rPr lang="en-US" b="0" i="0" dirty="0">
                <a:solidFill>
                  <a:srgbClr val="000000"/>
                </a:solidFill>
                <a:effectLst/>
              </a:rPr>
              <a:t>And Jacob begot Joseph the husband of Mary, of whom was born </a:t>
            </a:r>
            <a:r>
              <a:rPr lang="en-US" b="1" i="0" u="sng" dirty="0">
                <a:solidFill>
                  <a:srgbClr val="000000"/>
                </a:solidFill>
                <a:effectLst/>
              </a:rPr>
              <a:t>Jesus</a:t>
            </a:r>
            <a:r>
              <a:rPr lang="en-US" b="0" i="0" dirty="0">
                <a:solidFill>
                  <a:srgbClr val="000000"/>
                </a:solidFill>
                <a:effectLst/>
              </a:rPr>
              <a:t> who is called.</a:t>
            </a:r>
          </a:p>
          <a:p>
            <a:pPr marL="0" indent="0">
              <a:buNone/>
            </a:pPr>
            <a:endParaRPr lang="en-US" dirty="0"/>
          </a:p>
        </p:txBody>
      </p:sp>
    </p:spTree>
    <p:extLst>
      <p:ext uri="{BB962C8B-B14F-4D97-AF65-F5344CB8AC3E}">
        <p14:creationId xmlns:p14="http://schemas.microsoft.com/office/powerpoint/2010/main" val="3247495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E31C3-341D-1520-21A9-994DAED8F120}"/>
              </a:ext>
            </a:extLst>
          </p:cNvPr>
          <p:cNvSpPr>
            <a:spLocks noGrp="1"/>
          </p:cNvSpPr>
          <p:nvPr>
            <p:ph type="title"/>
          </p:nvPr>
        </p:nvSpPr>
        <p:spPr/>
        <p:txBody>
          <a:bodyPr/>
          <a:lstStyle/>
          <a:p>
            <a:r>
              <a:rPr lang="en-US" b="1" dirty="0"/>
              <a:t>Genesis 25:23</a:t>
            </a:r>
          </a:p>
        </p:txBody>
      </p:sp>
      <p:sp>
        <p:nvSpPr>
          <p:cNvPr id="3" name="Content Placeholder 2">
            <a:extLst>
              <a:ext uri="{FF2B5EF4-FFF2-40B4-BE49-F238E27FC236}">
                <a16:creationId xmlns:a16="http://schemas.microsoft.com/office/drawing/2014/main" id="{A19311C3-6600-F50C-9199-3693F8C079BD}"/>
              </a:ext>
            </a:extLst>
          </p:cNvPr>
          <p:cNvSpPr>
            <a:spLocks noGrp="1"/>
          </p:cNvSpPr>
          <p:nvPr>
            <p:ph idx="1"/>
          </p:nvPr>
        </p:nvSpPr>
        <p:spPr>
          <a:xfrm>
            <a:off x="457200" y="1600200"/>
            <a:ext cx="8229600" cy="3048000"/>
          </a:xfrm>
        </p:spPr>
        <p:txBody>
          <a:bodyPr>
            <a:normAutofit/>
          </a:bodyPr>
          <a:lstStyle/>
          <a:p>
            <a:pPr marL="0" indent="0">
              <a:buNone/>
            </a:pPr>
            <a:r>
              <a:rPr lang="en-US" sz="2800" b="0" i="1" dirty="0">
                <a:solidFill>
                  <a:srgbClr val="000000"/>
                </a:solidFill>
                <a:effectLst/>
              </a:rPr>
              <a:t>Jacob and Esau</a:t>
            </a:r>
            <a:r>
              <a:rPr lang="en-US" sz="2800" b="0" i="0" dirty="0">
                <a:solidFill>
                  <a:srgbClr val="000000"/>
                </a:solidFill>
                <a:effectLst/>
              </a:rPr>
              <a:t>:</a:t>
            </a:r>
          </a:p>
          <a:p>
            <a:pPr marL="0" indent="0">
              <a:buNone/>
            </a:pPr>
            <a:endParaRPr lang="en-US" sz="2800" b="0" i="0" dirty="0">
              <a:solidFill>
                <a:srgbClr val="000000"/>
              </a:solidFill>
              <a:effectLst/>
            </a:endParaRPr>
          </a:p>
          <a:p>
            <a:pPr marL="0" indent="0">
              <a:buNone/>
            </a:pPr>
            <a:r>
              <a:rPr lang="en-US" sz="2800" b="0" i="0" dirty="0">
                <a:solidFill>
                  <a:srgbClr val="000000"/>
                </a:solidFill>
                <a:effectLst/>
              </a:rPr>
              <a:t>“Two nations </a:t>
            </a:r>
            <a:r>
              <a:rPr lang="en-US" sz="2800" b="0" i="1" dirty="0">
                <a:solidFill>
                  <a:srgbClr val="000000"/>
                </a:solidFill>
                <a:effectLst/>
              </a:rPr>
              <a:t>are</a:t>
            </a:r>
            <a:r>
              <a:rPr lang="en-US" sz="2800" b="0" i="0" dirty="0">
                <a:solidFill>
                  <a:srgbClr val="000000"/>
                </a:solidFill>
                <a:effectLst/>
              </a:rPr>
              <a:t> in your womb,</a:t>
            </a:r>
            <a:br>
              <a:rPr lang="en-US" sz="2800" dirty="0"/>
            </a:br>
            <a:r>
              <a:rPr lang="en-US" sz="2800" b="0" i="0" dirty="0">
                <a:solidFill>
                  <a:srgbClr val="000000"/>
                </a:solidFill>
                <a:effectLst/>
              </a:rPr>
              <a:t>Two peoples shall be separated from your body;</a:t>
            </a:r>
            <a:br>
              <a:rPr lang="en-US" sz="2800" dirty="0"/>
            </a:br>
            <a:r>
              <a:rPr lang="en-US" sz="2800" b="0" i="1" dirty="0">
                <a:solidFill>
                  <a:srgbClr val="000000"/>
                </a:solidFill>
                <a:effectLst/>
              </a:rPr>
              <a:t>One</a:t>
            </a:r>
            <a:r>
              <a:rPr lang="en-US" sz="2800" b="0" i="0" dirty="0">
                <a:solidFill>
                  <a:srgbClr val="000000"/>
                </a:solidFill>
                <a:effectLst/>
              </a:rPr>
              <a:t> people shall be stronger than the other,</a:t>
            </a:r>
            <a:br>
              <a:rPr lang="en-US" sz="2800" dirty="0"/>
            </a:br>
            <a:r>
              <a:rPr lang="en-US" sz="2800" b="0" i="0" dirty="0">
                <a:solidFill>
                  <a:srgbClr val="000000"/>
                </a:solidFill>
                <a:effectLst/>
              </a:rPr>
              <a:t>And the older shall serve the younger.”</a:t>
            </a:r>
            <a:endParaRPr lang="en-US" sz="2800" dirty="0"/>
          </a:p>
        </p:txBody>
      </p:sp>
      <p:sp>
        <p:nvSpPr>
          <p:cNvPr id="4" name="TextBox 3">
            <a:extLst>
              <a:ext uri="{FF2B5EF4-FFF2-40B4-BE49-F238E27FC236}">
                <a16:creationId xmlns:a16="http://schemas.microsoft.com/office/drawing/2014/main" id="{E4341A80-EC38-D02D-9BB3-B9E9B9B4A9AA}"/>
              </a:ext>
            </a:extLst>
          </p:cNvPr>
          <p:cNvSpPr txBox="1"/>
          <p:nvPr/>
        </p:nvSpPr>
        <p:spPr>
          <a:xfrm>
            <a:off x="2057400" y="4930914"/>
            <a:ext cx="4800600" cy="707886"/>
          </a:xfrm>
          <a:prstGeom prst="rect">
            <a:avLst/>
          </a:prstGeom>
          <a:solidFill>
            <a:srgbClr val="FF6600"/>
          </a:solidFill>
        </p:spPr>
        <p:txBody>
          <a:bodyPr wrap="square" rtlCol="0">
            <a:spAutoFit/>
          </a:bodyPr>
          <a:lstStyle/>
          <a:p>
            <a:pPr algn="ctr"/>
            <a:r>
              <a:rPr lang="en-US" sz="4000" i="1" dirty="0" err="1"/>
              <a:t>rav</a:t>
            </a:r>
            <a:r>
              <a:rPr lang="en-US" sz="4000" i="1" dirty="0"/>
              <a:t> </a:t>
            </a:r>
            <a:r>
              <a:rPr lang="en-US" sz="4000" i="1" dirty="0" err="1"/>
              <a:t>ya’avod</a:t>
            </a:r>
            <a:r>
              <a:rPr lang="en-US" sz="4000" i="1" dirty="0"/>
              <a:t> </a:t>
            </a:r>
            <a:r>
              <a:rPr lang="en-US" sz="4000" i="1" dirty="0" err="1"/>
              <a:t>tza’ir</a:t>
            </a:r>
            <a:endParaRPr lang="en-US" sz="4000" i="1" dirty="0"/>
          </a:p>
        </p:txBody>
      </p:sp>
    </p:spTree>
    <p:extLst>
      <p:ext uri="{BB962C8B-B14F-4D97-AF65-F5344CB8AC3E}">
        <p14:creationId xmlns:p14="http://schemas.microsoft.com/office/powerpoint/2010/main" val="2470478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45F2D-DEB1-FF50-0F5E-2F8C611919BE}"/>
              </a:ext>
            </a:extLst>
          </p:cNvPr>
          <p:cNvSpPr>
            <a:spLocks noGrp="1"/>
          </p:cNvSpPr>
          <p:nvPr>
            <p:ph type="title"/>
          </p:nvPr>
        </p:nvSpPr>
        <p:spPr/>
        <p:txBody>
          <a:bodyPr/>
          <a:lstStyle/>
          <a:p>
            <a:r>
              <a:rPr lang="en-US" b="1" dirty="0"/>
              <a:t>Conclusion</a:t>
            </a:r>
          </a:p>
        </p:txBody>
      </p:sp>
      <p:sp>
        <p:nvSpPr>
          <p:cNvPr id="3" name="Content Placeholder 2">
            <a:extLst>
              <a:ext uri="{FF2B5EF4-FFF2-40B4-BE49-F238E27FC236}">
                <a16:creationId xmlns:a16="http://schemas.microsoft.com/office/drawing/2014/main" id="{A1B44D4B-44D5-5F09-181E-005837B6ACA0}"/>
              </a:ext>
            </a:extLst>
          </p:cNvPr>
          <p:cNvSpPr>
            <a:spLocks noGrp="1"/>
          </p:cNvSpPr>
          <p:nvPr>
            <p:ph idx="1"/>
          </p:nvPr>
        </p:nvSpPr>
        <p:spPr/>
        <p:txBody>
          <a:bodyPr/>
          <a:lstStyle/>
          <a:p>
            <a:r>
              <a:rPr lang="en-US" sz="2800" dirty="0"/>
              <a:t>The importance of the firstborn birthright is very well laid out in the Old Testament.</a:t>
            </a:r>
          </a:p>
          <a:p>
            <a:r>
              <a:rPr lang="en-US" sz="2800" dirty="0"/>
              <a:t>However, at several critical moments in history, God chose to bypass this relationship and allow the younger to lead the older.</a:t>
            </a:r>
          </a:p>
          <a:p>
            <a:r>
              <a:rPr lang="en-US" sz="2800" dirty="0"/>
              <a:t>This concept is found throughout the Scriptures, and has ultimate fulfillment in the lineage of Jesus.</a:t>
            </a:r>
          </a:p>
          <a:p>
            <a:r>
              <a:rPr lang="en-US" sz="2800" b="1" dirty="0"/>
              <a:t>Don’t Sell Your Birthright!</a:t>
            </a:r>
          </a:p>
          <a:p>
            <a:pPr marL="0" indent="0">
              <a:buNone/>
            </a:pPr>
            <a:endParaRPr lang="en-US" sz="2800" dirty="0"/>
          </a:p>
          <a:p>
            <a:endParaRPr lang="en-US" dirty="0"/>
          </a:p>
        </p:txBody>
      </p:sp>
    </p:spTree>
    <p:extLst>
      <p:ext uri="{BB962C8B-B14F-4D97-AF65-F5344CB8AC3E}">
        <p14:creationId xmlns:p14="http://schemas.microsoft.com/office/powerpoint/2010/main" val="3514242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6EFEF-631E-D270-A92D-86C14ED50C21}"/>
              </a:ext>
            </a:extLst>
          </p:cNvPr>
          <p:cNvSpPr>
            <a:spLocks noGrp="1"/>
          </p:cNvSpPr>
          <p:nvPr>
            <p:ph type="title"/>
          </p:nvPr>
        </p:nvSpPr>
        <p:spPr/>
        <p:txBody>
          <a:bodyPr/>
          <a:lstStyle/>
          <a:p>
            <a:r>
              <a:rPr lang="en-US" b="1" dirty="0"/>
              <a:t>Genesis 25:32</a:t>
            </a:r>
          </a:p>
        </p:txBody>
      </p:sp>
      <p:sp>
        <p:nvSpPr>
          <p:cNvPr id="3" name="Content Placeholder 2">
            <a:extLst>
              <a:ext uri="{FF2B5EF4-FFF2-40B4-BE49-F238E27FC236}">
                <a16:creationId xmlns:a16="http://schemas.microsoft.com/office/drawing/2014/main" id="{0B0714D1-A169-B94F-C1AD-81F42BC51370}"/>
              </a:ext>
            </a:extLst>
          </p:cNvPr>
          <p:cNvSpPr>
            <a:spLocks noGrp="1"/>
          </p:cNvSpPr>
          <p:nvPr>
            <p:ph idx="1"/>
          </p:nvPr>
        </p:nvSpPr>
        <p:spPr/>
        <p:txBody>
          <a:bodyPr>
            <a:normAutofit/>
          </a:bodyPr>
          <a:lstStyle/>
          <a:p>
            <a:pPr marL="0" indent="0">
              <a:buNone/>
            </a:pPr>
            <a:r>
              <a:rPr lang="en-US" sz="2800" b="0" i="0" dirty="0">
                <a:solidFill>
                  <a:srgbClr val="000000"/>
                </a:solidFill>
                <a:effectLst/>
              </a:rPr>
              <a:t>And Esau said, “Look, I </a:t>
            </a:r>
            <a:r>
              <a:rPr lang="en-US" sz="2800" b="0" i="1" dirty="0">
                <a:solidFill>
                  <a:srgbClr val="000000"/>
                </a:solidFill>
                <a:effectLst/>
              </a:rPr>
              <a:t>am</a:t>
            </a:r>
            <a:r>
              <a:rPr lang="en-US" sz="2800" b="0" i="0" dirty="0">
                <a:solidFill>
                  <a:srgbClr val="000000"/>
                </a:solidFill>
                <a:effectLst/>
              </a:rPr>
              <a:t> about to die; so what </a:t>
            </a:r>
            <a:r>
              <a:rPr lang="en-US" sz="2800" b="0" i="1" dirty="0">
                <a:solidFill>
                  <a:srgbClr val="000000"/>
                </a:solidFill>
                <a:effectLst/>
              </a:rPr>
              <a:t>is</a:t>
            </a:r>
            <a:r>
              <a:rPr lang="en-US" sz="2800" b="0" i="0" dirty="0">
                <a:solidFill>
                  <a:srgbClr val="000000"/>
                </a:solidFill>
                <a:effectLst/>
              </a:rPr>
              <a:t> this </a:t>
            </a:r>
            <a:r>
              <a:rPr lang="en-US" sz="2800" b="1" i="0" u="sng" dirty="0">
                <a:solidFill>
                  <a:srgbClr val="000000"/>
                </a:solidFill>
                <a:effectLst/>
              </a:rPr>
              <a:t>birthright</a:t>
            </a:r>
            <a:r>
              <a:rPr lang="en-US" sz="2800" b="0" i="0" dirty="0">
                <a:solidFill>
                  <a:srgbClr val="000000"/>
                </a:solidFill>
                <a:effectLst/>
              </a:rPr>
              <a:t> to me?”</a:t>
            </a:r>
            <a:endParaRPr lang="en-US" sz="2800" dirty="0"/>
          </a:p>
        </p:txBody>
      </p:sp>
    </p:spTree>
    <p:extLst>
      <p:ext uri="{BB962C8B-B14F-4D97-AF65-F5344CB8AC3E}">
        <p14:creationId xmlns:p14="http://schemas.microsoft.com/office/powerpoint/2010/main" val="1455662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BD3B3-7F56-487F-CAB8-4719549B38E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BDD14B-9C2C-6D91-B799-544D77FB019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66479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8429D-8E18-7097-BA38-582AAE8B85BF}"/>
              </a:ext>
            </a:extLst>
          </p:cNvPr>
          <p:cNvSpPr>
            <a:spLocks noGrp="1"/>
          </p:cNvSpPr>
          <p:nvPr>
            <p:ph type="title"/>
          </p:nvPr>
        </p:nvSpPr>
        <p:spPr/>
        <p:txBody>
          <a:bodyPr/>
          <a:lstStyle/>
          <a:p>
            <a:r>
              <a:rPr lang="en-US" b="1" dirty="0"/>
              <a:t>Firstborn Son</a:t>
            </a:r>
          </a:p>
        </p:txBody>
      </p:sp>
      <p:sp>
        <p:nvSpPr>
          <p:cNvPr id="3" name="Content Placeholder 2">
            <a:extLst>
              <a:ext uri="{FF2B5EF4-FFF2-40B4-BE49-F238E27FC236}">
                <a16:creationId xmlns:a16="http://schemas.microsoft.com/office/drawing/2014/main" id="{6E3D8547-D979-CD68-FDDE-1A7FCF07BFD6}"/>
              </a:ext>
            </a:extLst>
          </p:cNvPr>
          <p:cNvSpPr>
            <a:spLocks noGrp="1"/>
          </p:cNvSpPr>
          <p:nvPr>
            <p:ph idx="1"/>
          </p:nvPr>
        </p:nvSpPr>
        <p:spPr>
          <a:xfrm>
            <a:off x="457200" y="1600200"/>
            <a:ext cx="8229600" cy="990600"/>
          </a:xfrm>
        </p:spPr>
        <p:txBody>
          <a:bodyPr/>
          <a:lstStyle/>
          <a:p>
            <a:r>
              <a:rPr lang="en-US" dirty="0"/>
              <a:t>Being the firstborn son in Biblical times was very important, and received a position of prominence.</a:t>
            </a:r>
          </a:p>
        </p:txBody>
      </p:sp>
    </p:spTree>
    <p:extLst>
      <p:ext uri="{BB962C8B-B14F-4D97-AF65-F5344CB8AC3E}">
        <p14:creationId xmlns:p14="http://schemas.microsoft.com/office/powerpoint/2010/main" val="792517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0ABD5-A8AD-EF91-99F3-D9AE0ACDB6CC}"/>
              </a:ext>
            </a:extLst>
          </p:cNvPr>
          <p:cNvSpPr>
            <a:spLocks noGrp="1"/>
          </p:cNvSpPr>
          <p:nvPr>
            <p:ph type="title"/>
          </p:nvPr>
        </p:nvSpPr>
        <p:spPr/>
        <p:txBody>
          <a:bodyPr/>
          <a:lstStyle/>
          <a:p>
            <a:r>
              <a:rPr lang="en-US" b="1" dirty="0"/>
              <a:t>Deuteronomy 21:17</a:t>
            </a:r>
          </a:p>
        </p:txBody>
      </p:sp>
      <p:sp>
        <p:nvSpPr>
          <p:cNvPr id="3" name="Content Placeholder 2">
            <a:extLst>
              <a:ext uri="{FF2B5EF4-FFF2-40B4-BE49-F238E27FC236}">
                <a16:creationId xmlns:a16="http://schemas.microsoft.com/office/drawing/2014/main" id="{2A2AD207-0835-DA08-0E62-7894F49F0768}"/>
              </a:ext>
            </a:extLst>
          </p:cNvPr>
          <p:cNvSpPr>
            <a:spLocks noGrp="1"/>
          </p:cNvSpPr>
          <p:nvPr>
            <p:ph idx="1"/>
          </p:nvPr>
        </p:nvSpPr>
        <p:spPr>
          <a:xfrm>
            <a:off x="457200" y="1600200"/>
            <a:ext cx="8229600" cy="2057400"/>
          </a:xfrm>
        </p:spPr>
        <p:txBody>
          <a:bodyPr>
            <a:normAutofit/>
          </a:bodyPr>
          <a:lstStyle/>
          <a:p>
            <a:pPr marL="0" indent="0">
              <a:buNone/>
            </a:pPr>
            <a:r>
              <a:rPr lang="en-US" sz="2800" b="0" i="0" dirty="0">
                <a:solidFill>
                  <a:srgbClr val="000000"/>
                </a:solidFill>
                <a:effectLst/>
              </a:rPr>
              <a:t>But he shall acknowledge the son of the unloved wife </a:t>
            </a:r>
            <a:r>
              <a:rPr lang="en-US" sz="2800" b="0" i="1" dirty="0">
                <a:solidFill>
                  <a:srgbClr val="000000"/>
                </a:solidFill>
                <a:effectLst/>
              </a:rPr>
              <a:t>as</a:t>
            </a:r>
            <a:r>
              <a:rPr lang="en-US" sz="2800" b="0" i="0" dirty="0">
                <a:solidFill>
                  <a:srgbClr val="000000"/>
                </a:solidFill>
                <a:effectLst/>
              </a:rPr>
              <a:t> the firstborn by giving him a </a:t>
            </a:r>
            <a:r>
              <a:rPr lang="en-US" sz="2800" b="1" i="0" u="sng" dirty="0">
                <a:solidFill>
                  <a:srgbClr val="000000"/>
                </a:solidFill>
                <a:effectLst/>
              </a:rPr>
              <a:t>double portion </a:t>
            </a:r>
            <a:r>
              <a:rPr lang="en-US" sz="2800" b="0" i="0" dirty="0">
                <a:solidFill>
                  <a:srgbClr val="000000"/>
                </a:solidFill>
                <a:effectLst/>
              </a:rPr>
              <a:t>of all that he has, for he </a:t>
            </a:r>
            <a:r>
              <a:rPr lang="en-US" sz="2800" b="0" i="1" dirty="0">
                <a:solidFill>
                  <a:srgbClr val="000000"/>
                </a:solidFill>
                <a:effectLst/>
              </a:rPr>
              <a:t>is</a:t>
            </a:r>
            <a:r>
              <a:rPr lang="en-US" sz="2800" b="0" i="0" dirty="0">
                <a:solidFill>
                  <a:srgbClr val="000000"/>
                </a:solidFill>
                <a:effectLst/>
              </a:rPr>
              <a:t> the beginning of his strength; the right of the firstborn </a:t>
            </a:r>
            <a:r>
              <a:rPr lang="en-US" sz="2800" b="0" i="1" dirty="0">
                <a:solidFill>
                  <a:srgbClr val="000000"/>
                </a:solidFill>
                <a:effectLst/>
              </a:rPr>
              <a:t>is</a:t>
            </a:r>
            <a:r>
              <a:rPr lang="en-US" sz="2800" b="0" i="0" dirty="0">
                <a:solidFill>
                  <a:srgbClr val="000000"/>
                </a:solidFill>
                <a:effectLst/>
              </a:rPr>
              <a:t> his.</a:t>
            </a:r>
            <a:endParaRPr lang="en-US" sz="2800" dirty="0"/>
          </a:p>
        </p:txBody>
      </p:sp>
    </p:spTree>
    <p:extLst>
      <p:ext uri="{BB962C8B-B14F-4D97-AF65-F5344CB8AC3E}">
        <p14:creationId xmlns:p14="http://schemas.microsoft.com/office/powerpoint/2010/main" val="3726374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138D7-62D1-8903-ABAD-B2766F90CFBF}"/>
              </a:ext>
            </a:extLst>
          </p:cNvPr>
          <p:cNvSpPr>
            <a:spLocks noGrp="1"/>
          </p:cNvSpPr>
          <p:nvPr>
            <p:ph type="title"/>
          </p:nvPr>
        </p:nvSpPr>
        <p:spPr/>
        <p:txBody>
          <a:bodyPr/>
          <a:lstStyle/>
          <a:p>
            <a:r>
              <a:rPr lang="en-US" b="1" dirty="0"/>
              <a:t>Luke 15:11-12</a:t>
            </a:r>
          </a:p>
        </p:txBody>
      </p:sp>
      <p:sp>
        <p:nvSpPr>
          <p:cNvPr id="3" name="Content Placeholder 2">
            <a:extLst>
              <a:ext uri="{FF2B5EF4-FFF2-40B4-BE49-F238E27FC236}">
                <a16:creationId xmlns:a16="http://schemas.microsoft.com/office/drawing/2014/main" id="{39ABECE9-7E63-34E0-4AF6-FEB78D984286}"/>
              </a:ext>
            </a:extLst>
          </p:cNvPr>
          <p:cNvSpPr>
            <a:spLocks noGrp="1"/>
          </p:cNvSpPr>
          <p:nvPr>
            <p:ph idx="1"/>
          </p:nvPr>
        </p:nvSpPr>
        <p:spPr>
          <a:xfrm>
            <a:off x="457200" y="1600200"/>
            <a:ext cx="8229600" cy="1981200"/>
          </a:xfrm>
        </p:spPr>
        <p:txBody>
          <a:bodyPr>
            <a:normAutofit/>
          </a:bodyPr>
          <a:lstStyle/>
          <a:p>
            <a:pPr marL="0" indent="0">
              <a:buNone/>
            </a:pPr>
            <a:r>
              <a:rPr lang="en-US" sz="2800" b="0" i="0" dirty="0">
                <a:solidFill>
                  <a:srgbClr val="000000"/>
                </a:solidFill>
                <a:effectLst/>
              </a:rPr>
              <a:t>Then He said: “A certain man had two sons. </a:t>
            </a:r>
            <a:r>
              <a:rPr lang="en-US" sz="2800" b="1" i="0" baseline="30000" dirty="0">
                <a:solidFill>
                  <a:srgbClr val="000000"/>
                </a:solidFill>
                <a:effectLst/>
              </a:rPr>
              <a:t>12 </a:t>
            </a:r>
            <a:r>
              <a:rPr lang="en-US" sz="2800" b="0" i="0" dirty="0">
                <a:solidFill>
                  <a:srgbClr val="000000"/>
                </a:solidFill>
                <a:effectLst/>
              </a:rPr>
              <a:t>And the younger of them said to </a:t>
            </a:r>
            <a:r>
              <a:rPr lang="en-US" sz="2800" b="0" i="1" dirty="0">
                <a:solidFill>
                  <a:srgbClr val="000000"/>
                </a:solidFill>
                <a:effectLst/>
              </a:rPr>
              <a:t>his</a:t>
            </a:r>
            <a:r>
              <a:rPr lang="en-US" sz="2800" b="0" i="0" dirty="0">
                <a:solidFill>
                  <a:srgbClr val="000000"/>
                </a:solidFill>
                <a:effectLst/>
              </a:rPr>
              <a:t> father, ‘Father, give me the portion of goods </a:t>
            </a:r>
            <a:r>
              <a:rPr lang="en-US" sz="2800" b="0" i="0" u="sng" dirty="0">
                <a:solidFill>
                  <a:srgbClr val="000000"/>
                </a:solidFill>
                <a:effectLst/>
              </a:rPr>
              <a:t>that falls </a:t>
            </a:r>
            <a:r>
              <a:rPr lang="en-US" sz="2800" b="0" i="1" u="sng" dirty="0">
                <a:solidFill>
                  <a:srgbClr val="000000"/>
                </a:solidFill>
                <a:effectLst/>
              </a:rPr>
              <a:t>to me</a:t>
            </a:r>
            <a:r>
              <a:rPr lang="en-US" sz="2800" b="0" i="1" dirty="0">
                <a:solidFill>
                  <a:srgbClr val="000000"/>
                </a:solidFill>
                <a:effectLst/>
              </a:rPr>
              <a:t>.</a:t>
            </a:r>
            <a:r>
              <a:rPr lang="en-US" sz="2800" b="0" i="0" dirty="0">
                <a:solidFill>
                  <a:srgbClr val="000000"/>
                </a:solidFill>
                <a:effectLst/>
              </a:rPr>
              <a:t>’ So he divided to them </a:t>
            </a:r>
            <a:r>
              <a:rPr lang="en-US" sz="2800" b="0" i="1" dirty="0">
                <a:solidFill>
                  <a:srgbClr val="000000"/>
                </a:solidFill>
                <a:effectLst/>
              </a:rPr>
              <a:t>his</a:t>
            </a:r>
            <a:r>
              <a:rPr lang="en-US" sz="2800" b="0" i="0" dirty="0">
                <a:solidFill>
                  <a:srgbClr val="000000"/>
                </a:solidFill>
                <a:effectLst/>
              </a:rPr>
              <a:t> livelihood. </a:t>
            </a:r>
            <a:endParaRPr lang="en-US" sz="2800" dirty="0"/>
          </a:p>
        </p:txBody>
      </p:sp>
      <p:sp>
        <p:nvSpPr>
          <p:cNvPr id="4" name="TextBox 3">
            <a:extLst>
              <a:ext uri="{FF2B5EF4-FFF2-40B4-BE49-F238E27FC236}">
                <a16:creationId xmlns:a16="http://schemas.microsoft.com/office/drawing/2014/main" id="{8782A952-FD69-8981-56B3-46B757C85AC0}"/>
              </a:ext>
            </a:extLst>
          </p:cNvPr>
          <p:cNvSpPr txBox="1"/>
          <p:nvPr/>
        </p:nvSpPr>
        <p:spPr>
          <a:xfrm>
            <a:off x="1409700" y="4038600"/>
            <a:ext cx="6324600" cy="1384995"/>
          </a:xfrm>
          <a:prstGeom prst="rect">
            <a:avLst/>
          </a:prstGeom>
          <a:solidFill>
            <a:srgbClr val="FF6600"/>
          </a:solidFill>
        </p:spPr>
        <p:txBody>
          <a:bodyPr wrap="square" rtlCol="0">
            <a:spAutoFit/>
          </a:bodyPr>
          <a:lstStyle/>
          <a:p>
            <a:pPr algn="ctr"/>
            <a:r>
              <a:rPr lang="en-US" sz="2800" dirty="0"/>
              <a:t>Since he was the younger, he would have received 1/3 of the estate and the older brother 2/3.</a:t>
            </a:r>
          </a:p>
        </p:txBody>
      </p:sp>
    </p:spTree>
    <p:extLst>
      <p:ext uri="{BB962C8B-B14F-4D97-AF65-F5344CB8AC3E}">
        <p14:creationId xmlns:p14="http://schemas.microsoft.com/office/powerpoint/2010/main" val="749291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8429D-8E18-7097-BA38-582AAE8B85BF}"/>
              </a:ext>
            </a:extLst>
          </p:cNvPr>
          <p:cNvSpPr>
            <a:spLocks noGrp="1"/>
          </p:cNvSpPr>
          <p:nvPr>
            <p:ph type="title"/>
          </p:nvPr>
        </p:nvSpPr>
        <p:spPr/>
        <p:txBody>
          <a:bodyPr/>
          <a:lstStyle/>
          <a:p>
            <a:r>
              <a:rPr lang="en-US" b="1" dirty="0"/>
              <a:t>Firstborn Son</a:t>
            </a:r>
          </a:p>
        </p:txBody>
      </p:sp>
      <p:sp>
        <p:nvSpPr>
          <p:cNvPr id="3" name="Content Placeholder 2">
            <a:extLst>
              <a:ext uri="{FF2B5EF4-FFF2-40B4-BE49-F238E27FC236}">
                <a16:creationId xmlns:a16="http://schemas.microsoft.com/office/drawing/2014/main" id="{6E3D8547-D979-CD68-FDDE-1A7FCF07BFD6}"/>
              </a:ext>
            </a:extLst>
          </p:cNvPr>
          <p:cNvSpPr>
            <a:spLocks noGrp="1"/>
          </p:cNvSpPr>
          <p:nvPr>
            <p:ph idx="1"/>
          </p:nvPr>
        </p:nvSpPr>
        <p:spPr>
          <a:xfrm>
            <a:off x="457200" y="1600200"/>
            <a:ext cx="8229600" cy="2971800"/>
          </a:xfrm>
        </p:spPr>
        <p:txBody>
          <a:bodyPr/>
          <a:lstStyle/>
          <a:p>
            <a:r>
              <a:rPr lang="en-US" sz="2800" dirty="0"/>
              <a:t>Being the firstborn son in Biblical times was very important!</a:t>
            </a:r>
          </a:p>
          <a:p>
            <a:r>
              <a:rPr lang="en-US" sz="2800" dirty="0"/>
              <a:t>The firstborn (or </a:t>
            </a:r>
            <a:r>
              <a:rPr lang="en-US" sz="2800" dirty="0" err="1"/>
              <a:t>firstfruits</a:t>
            </a:r>
            <a:r>
              <a:rPr lang="en-US" sz="2800" dirty="0"/>
              <a:t>) of all things were to be dedicated to the Lord.</a:t>
            </a:r>
          </a:p>
        </p:txBody>
      </p:sp>
    </p:spTree>
    <p:extLst>
      <p:ext uri="{BB962C8B-B14F-4D97-AF65-F5344CB8AC3E}">
        <p14:creationId xmlns:p14="http://schemas.microsoft.com/office/powerpoint/2010/main" val="1466323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A7806-F930-FB0E-3711-779B82FCA205}"/>
              </a:ext>
            </a:extLst>
          </p:cNvPr>
          <p:cNvSpPr>
            <a:spLocks noGrp="1"/>
          </p:cNvSpPr>
          <p:nvPr>
            <p:ph type="title"/>
          </p:nvPr>
        </p:nvSpPr>
        <p:spPr/>
        <p:txBody>
          <a:bodyPr/>
          <a:lstStyle/>
          <a:p>
            <a:r>
              <a:rPr lang="en-US" b="1" dirty="0"/>
              <a:t>Leviticus 23:9-10</a:t>
            </a:r>
          </a:p>
        </p:txBody>
      </p:sp>
      <p:sp>
        <p:nvSpPr>
          <p:cNvPr id="3" name="Content Placeholder 2">
            <a:extLst>
              <a:ext uri="{FF2B5EF4-FFF2-40B4-BE49-F238E27FC236}">
                <a16:creationId xmlns:a16="http://schemas.microsoft.com/office/drawing/2014/main" id="{0F626EDE-38F7-FFB7-F3A8-DC22079384C8}"/>
              </a:ext>
            </a:extLst>
          </p:cNvPr>
          <p:cNvSpPr>
            <a:spLocks noGrp="1"/>
          </p:cNvSpPr>
          <p:nvPr>
            <p:ph idx="1"/>
          </p:nvPr>
        </p:nvSpPr>
        <p:spPr>
          <a:xfrm>
            <a:off x="457200" y="1600200"/>
            <a:ext cx="8229600" cy="2362200"/>
          </a:xfrm>
        </p:spPr>
        <p:txBody>
          <a:bodyPr>
            <a:normAutofit/>
          </a:bodyPr>
          <a:lstStyle/>
          <a:p>
            <a:pPr marL="0" indent="0">
              <a:buNone/>
            </a:pPr>
            <a:r>
              <a:rPr lang="en-US" sz="2800" b="0" i="0" dirty="0">
                <a:solidFill>
                  <a:srgbClr val="000000"/>
                </a:solidFill>
                <a:effectLst/>
              </a:rPr>
              <a:t>And the </a:t>
            </a:r>
            <a:r>
              <a:rPr lang="en-US" sz="2800" b="0" i="0" cap="small" dirty="0">
                <a:solidFill>
                  <a:srgbClr val="000000"/>
                </a:solidFill>
                <a:effectLst/>
              </a:rPr>
              <a:t>Lord</a:t>
            </a:r>
            <a:r>
              <a:rPr lang="en-US" sz="2800" b="0" i="0" dirty="0">
                <a:solidFill>
                  <a:srgbClr val="000000"/>
                </a:solidFill>
                <a:effectLst/>
              </a:rPr>
              <a:t> spoke to Moses, saying, </a:t>
            </a:r>
            <a:r>
              <a:rPr lang="en-US" sz="2800" b="1" i="0" baseline="30000" dirty="0">
                <a:solidFill>
                  <a:srgbClr val="000000"/>
                </a:solidFill>
                <a:effectLst/>
              </a:rPr>
              <a:t>10 </a:t>
            </a:r>
            <a:r>
              <a:rPr lang="en-US" sz="2800" b="0" i="0" dirty="0">
                <a:solidFill>
                  <a:srgbClr val="000000"/>
                </a:solidFill>
                <a:effectLst/>
              </a:rPr>
              <a:t>“Speak to the children of Israel, and say to them: ‘When you come into the land which I give to you, and reap its harvest, then you shall bring a sheaf of the </a:t>
            </a:r>
            <a:r>
              <a:rPr lang="en-US" sz="2800" b="0" i="0" dirty="0" err="1">
                <a:solidFill>
                  <a:srgbClr val="000000"/>
                </a:solidFill>
                <a:effectLst/>
              </a:rPr>
              <a:t>firstfruits</a:t>
            </a:r>
            <a:r>
              <a:rPr lang="en-US" sz="2800" b="0" i="0" dirty="0">
                <a:solidFill>
                  <a:srgbClr val="000000"/>
                </a:solidFill>
                <a:effectLst/>
              </a:rPr>
              <a:t> of your harvest to the priest. </a:t>
            </a:r>
            <a:endParaRPr lang="en-US" sz="2800" dirty="0"/>
          </a:p>
        </p:txBody>
      </p:sp>
      <p:sp>
        <p:nvSpPr>
          <p:cNvPr id="4" name="TextBox 3">
            <a:extLst>
              <a:ext uri="{FF2B5EF4-FFF2-40B4-BE49-F238E27FC236}">
                <a16:creationId xmlns:a16="http://schemas.microsoft.com/office/drawing/2014/main" id="{13420343-9272-F2BB-B420-9A53E9E655A7}"/>
              </a:ext>
            </a:extLst>
          </p:cNvPr>
          <p:cNvSpPr txBox="1"/>
          <p:nvPr/>
        </p:nvSpPr>
        <p:spPr>
          <a:xfrm>
            <a:off x="838200" y="4343400"/>
            <a:ext cx="7010400" cy="1323439"/>
          </a:xfrm>
          <a:prstGeom prst="rect">
            <a:avLst/>
          </a:prstGeom>
          <a:solidFill>
            <a:schemeClr val="tx2"/>
          </a:solidFill>
        </p:spPr>
        <p:txBody>
          <a:bodyPr wrap="square" rtlCol="0">
            <a:spAutoFit/>
          </a:bodyPr>
          <a:lstStyle/>
          <a:p>
            <a:pPr algn="ctr"/>
            <a:r>
              <a:rPr lang="en-US" sz="4000" b="1" dirty="0"/>
              <a:t>THE FEAST OF FIRSTFRUITS</a:t>
            </a:r>
          </a:p>
        </p:txBody>
      </p:sp>
    </p:spTree>
    <p:extLst>
      <p:ext uri="{BB962C8B-B14F-4D97-AF65-F5344CB8AC3E}">
        <p14:creationId xmlns:p14="http://schemas.microsoft.com/office/powerpoint/2010/main" val="815829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6871</TotalTime>
  <Words>1264</Words>
  <Application>Microsoft Office PowerPoint</Application>
  <PresentationFormat>On-screen Show (4:3)</PresentationFormat>
  <Paragraphs>84</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Clarity</vt:lpstr>
      <vt:lpstr>PowerPoint Presentation</vt:lpstr>
      <vt:lpstr>BIRTHRIGHT </vt:lpstr>
      <vt:lpstr>Genesis 25:32</vt:lpstr>
      <vt:lpstr>PowerPoint Presentation</vt:lpstr>
      <vt:lpstr>Firstborn Son</vt:lpstr>
      <vt:lpstr>Deuteronomy 21:17</vt:lpstr>
      <vt:lpstr>Luke 15:11-12</vt:lpstr>
      <vt:lpstr>Firstborn Son</vt:lpstr>
      <vt:lpstr>Leviticus 23:9-10</vt:lpstr>
      <vt:lpstr>Exodus 13:1-2</vt:lpstr>
      <vt:lpstr>The Passover</vt:lpstr>
      <vt:lpstr>Exodus 12:12</vt:lpstr>
      <vt:lpstr>Exodus 13:15-16</vt:lpstr>
      <vt:lpstr>Yet, birthright is often bypassed!</vt:lpstr>
      <vt:lpstr>Younger Preferred</vt:lpstr>
      <vt:lpstr>Ephraim and Manasseh</vt:lpstr>
      <vt:lpstr>Genesis 48:5</vt:lpstr>
      <vt:lpstr>Genesis 48:9-10</vt:lpstr>
      <vt:lpstr>Genesis 48:13-14</vt:lpstr>
      <vt:lpstr>PowerPoint Presentation</vt:lpstr>
      <vt:lpstr>Genesis 48:17-18</vt:lpstr>
      <vt:lpstr>Genesis 48:19-20</vt:lpstr>
      <vt:lpstr>Genesis 48:22</vt:lpstr>
      <vt:lpstr>1 Chronicles 5:1-2</vt:lpstr>
      <vt:lpstr>Matthew 1:1-2, 16</vt:lpstr>
      <vt:lpstr>Genesis 25:23</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Morrison</dc:creator>
  <cp:lastModifiedBy>Megan Morrison</cp:lastModifiedBy>
  <cp:revision>713</cp:revision>
  <cp:lastPrinted>2023-01-01T15:44:28Z</cp:lastPrinted>
  <dcterms:created xsi:type="dcterms:W3CDTF">2006-08-16T00:00:00Z</dcterms:created>
  <dcterms:modified xsi:type="dcterms:W3CDTF">2023-01-01T15:45:05Z</dcterms:modified>
</cp:coreProperties>
</file>