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88" r:id="rId2"/>
    <p:sldId id="279" r:id="rId3"/>
    <p:sldId id="289" r:id="rId4"/>
    <p:sldId id="293" r:id="rId5"/>
    <p:sldId id="290" r:id="rId6"/>
    <p:sldId id="292" r:id="rId7"/>
    <p:sldId id="291" r:id="rId8"/>
    <p:sldId id="294" r:id="rId9"/>
    <p:sldId id="301" r:id="rId10"/>
    <p:sldId id="296" r:id="rId11"/>
    <p:sldId id="297" r:id="rId12"/>
    <p:sldId id="298" r:id="rId13"/>
    <p:sldId id="299" r:id="rId14"/>
    <p:sldId id="300" r:id="rId15"/>
    <p:sldId id="295" r:id="rId16"/>
    <p:sldId id="302" r:id="rId17"/>
    <p:sldId id="303" r:id="rId18"/>
    <p:sldId id="304" r:id="rId19"/>
    <p:sldId id="305" r:id="rId20"/>
    <p:sldId id="307" r:id="rId21"/>
    <p:sldId id="309" r:id="rId22"/>
    <p:sldId id="314" r:id="rId23"/>
    <p:sldId id="310" r:id="rId24"/>
    <p:sldId id="312" r:id="rId25"/>
    <p:sldId id="313" r:id="rId26"/>
    <p:sldId id="315" r:id="rId27"/>
    <p:sldId id="316" r:id="rId28"/>
    <p:sldId id="317"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288"/>
            <p14:sldId id="279"/>
            <p14:sldId id="289"/>
            <p14:sldId id="293"/>
            <p14:sldId id="290"/>
            <p14:sldId id="292"/>
            <p14:sldId id="291"/>
            <p14:sldId id="294"/>
            <p14:sldId id="301"/>
            <p14:sldId id="296"/>
            <p14:sldId id="297"/>
            <p14:sldId id="298"/>
            <p14:sldId id="299"/>
            <p14:sldId id="300"/>
            <p14:sldId id="295"/>
            <p14:sldId id="302"/>
            <p14:sldId id="303"/>
            <p14:sldId id="304"/>
            <p14:sldId id="305"/>
            <p14:sldId id="307"/>
            <p14:sldId id="309"/>
            <p14:sldId id="314"/>
            <p14:sldId id="310"/>
            <p14:sldId id="312"/>
            <p14:sldId id="313"/>
            <p14:sldId id="315"/>
            <p14:sldId id="316"/>
            <p14:sldId id="317"/>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105" d="100"/>
          <a:sy n="105" d="100"/>
        </p:scale>
        <p:origin x="1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7/1/2022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7/1/2022</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7/1/2022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14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F40D-2B35-1E03-96CF-38A906035FBC}"/>
              </a:ext>
            </a:extLst>
          </p:cNvPr>
          <p:cNvSpPr>
            <a:spLocks noGrp="1"/>
          </p:cNvSpPr>
          <p:nvPr>
            <p:ph type="title"/>
          </p:nvPr>
        </p:nvSpPr>
        <p:spPr/>
        <p:txBody>
          <a:bodyPr/>
          <a:lstStyle/>
          <a:p>
            <a:r>
              <a:rPr lang="en-US" b="1" dirty="0"/>
              <a:t>Isaiah 4:2-3</a:t>
            </a:r>
          </a:p>
        </p:txBody>
      </p:sp>
      <p:sp>
        <p:nvSpPr>
          <p:cNvPr id="3" name="Content Placeholder 2">
            <a:extLst>
              <a:ext uri="{FF2B5EF4-FFF2-40B4-BE49-F238E27FC236}">
                <a16:creationId xmlns:a16="http://schemas.microsoft.com/office/drawing/2014/main" id="{0528946D-4022-2D10-3028-59400A040315}"/>
              </a:ext>
            </a:extLst>
          </p:cNvPr>
          <p:cNvSpPr>
            <a:spLocks noGrp="1"/>
          </p:cNvSpPr>
          <p:nvPr>
            <p:ph idx="1"/>
          </p:nvPr>
        </p:nvSpPr>
        <p:spPr>
          <a:xfrm>
            <a:off x="457200" y="1600200"/>
            <a:ext cx="8229600" cy="3429000"/>
          </a:xfrm>
        </p:spPr>
        <p:txBody>
          <a:bodyPr/>
          <a:lstStyle/>
          <a:p>
            <a:pPr marL="0" indent="0">
              <a:buNone/>
            </a:pPr>
            <a:r>
              <a:rPr lang="en-US" dirty="0"/>
              <a:t>	In that day the Branch of the </a:t>
            </a:r>
            <a:r>
              <a:rPr lang="en-US" cap="small" dirty="0"/>
              <a:t>Lord</a:t>
            </a:r>
            <a:r>
              <a:rPr lang="en-US" dirty="0"/>
              <a:t> shall be beautiful 	and glorious; And the fruit of the earth </a:t>
            </a:r>
            <a:r>
              <a:rPr lang="en-US" i="1" dirty="0"/>
              <a:t>shall 	be</a:t>
            </a:r>
            <a:r>
              <a:rPr lang="en-US" dirty="0"/>
              <a:t> excellent and appealing</a:t>
            </a:r>
            <a:br>
              <a:rPr lang="en-US" dirty="0"/>
            </a:br>
            <a:r>
              <a:rPr lang="en-US" dirty="0"/>
              <a:t>	For those of Israel who have escaped.</a:t>
            </a:r>
          </a:p>
          <a:p>
            <a:pPr marL="0" indent="0">
              <a:buNone/>
            </a:pPr>
            <a:endParaRPr lang="en-US" dirty="0"/>
          </a:p>
          <a:p>
            <a:pPr marL="0" indent="0">
              <a:buNone/>
            </a:pPr>
            <a:r>
              <a:rPr lang="en-US" b="1" baseline="30000" dirty="0"/>
              <a:t>3 </a:t>
            </a:r>
            <a:r>
              <a:rPr lang="en-US" dirty="0"/>
              <a:t>And it shall come to pass that </a:t>
            </a:r>
            <a:r>
              <a:rPr lang="en-US" i="1" dirty="0"/>
              <a:t>he who is</a:t>
            </a:r>
            <a:r>
              <a:rPr lang="en-US" dirty="0"/>
              <a:t> left in Zion and remains in Jerusalem will be called holy—everyone who is </a:t>
            </a:r>
            <a:r>
              <a:rPr lang="en-US" b="1" u="sng" dirty="0"/>
              <a:t>recorded among the living</a:t>
            </a:r>
            <a:r>
              <a:rPr lang="en-US" dirty="0"/>
              <a:t> in Jerusalem.</a:t>
            </a:r>
          </a:p>
          <a:p>
            <a:pPr marL="0" indent="0">
              <a:buNone/>
            </a:pPr>
            <a:endParaRPr lang="en-US" dirty="0"/>
          </a:p>
        </p:txBody>
      </p:sp>
      <p:sp>
        <p:nvSpPr>
          <p:cNvPr id="4" name="TextBox 3">
            <a:extLst>
              <a:ext uri="{FF2B5EF4-FFF2-40B4-BE49-F238E27FC236}">
                <a16:creationId xmlns:a16="http://schemas.microsoft.com/office/drawing/2014/main" id="{8A64E93E-F674-027A-8D21-9DAC6EB2BFBC}"/>
              </a:ext>
            </a:extLst>
          </p:cNvPr>
          <p:cNvSpPr txBox="1"/>
          <p:nvPr/>
        </p:nvSpPr>
        <p:spPr>
          <a:xfrm>
            <a:off x="381000" y="5029200"/>
            <a:ext cx="8382000" cy="1384995"/>
          </a:xfrm>
          <a:prstGeom prst="rect">
            <a:avLst/>
          </a:prstGeom>
          <a:solidFill>
            <a:schemeClr val="accent2"/>
          </a:solidFill>
        </p:spPr>
        <p:txBody>
          <a:bodyPr wrap="square" rtlCol="0">
            <a:spAutoFit/>
          </a:bodyPr>
          <a:lstStyle/>
          <a:p>
            <a:r>
              <a:rPr lang="en-US" sz="2800" dirty="0"/>
              <a:t>Records of the nation of Israel were kept, including a list of those that were alive.  When a person died, their name was removed from the list.</a:t>
            </a:r>
          </a:p>
        </p:txBody>
      </p:sp>
    </p:spTree>
    <p:extLst>
      <p:ext uri="{BB962C8B-B14F-4D97-AF65-F5344CB8AC3E}">
        <p14:creationId xmlns:p14="http://schemas.microsoft.com/office/powerpoint/2010/main" val="2101518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A298C-0A84-9A04-8B36-6B2252525153}"/>
              </a:ext>
            </a:extLst>
          </p:cNvPr>
          <p:cNvSpPr>
            <a:spLocks noGrp="1"/>
          </p:cNvSpPr>
          <p:nvPr>
            <p:ph type="title"/>
          </p:nvPr>
        </p:nvSpPr>
        <p:spPr/>
        <p:txBody>
          <a:bodyPr/>
          <a:lstStyle/>
          <a:p>
            <a:r>
              <a:rPr lang="en-US" b="1" dirty="0"/>
              <a:t>Ezekiel 13:9</a:t>
            </a:r>
          </a:p>
        </p:txBody>
      </p:sp>
      <p:sp>
        <p:nvSpPr>
          <p:cNvPr id="3" name="Content Placeholder 2">
            <a:extLst>
              <a:ext uri="{FF2B5EF4-FFF2-40B4-BE49-F238E27FC236}">
                <a16:creationId xmlns:a16="http://schemas.microsoft.com/office/drawing/2014/main" id="{02C716EF-E4F8-108C-14CD-99133F99467B}"/>
              </a:ext>
            </a:extLst>
          </p:cNvPr>
          <p:cNvSpPr>
            <a:spLocks noGrp="1"/>
          </p:cNvSpPr>
          <p:nvPr>
            <p:ph idx="1"/>
          </p:nvPr>
        </p:nvSpPr>
        <p:spPr>
          <a:xfrm>
            <a:off x="457200" y="1600200"/>
            <a:ext cx="8229600" cy="2362200"/>
          </a:xfrm>
        </p:spPr>
        <p:txBody>
          <a:bodyPr>
            <a:normAutofit/>
          </a:bodyPr>
          <a:lstStyle/>
          <a:p>
            <a:pPr marL="0" indent="0">
              <a:buNone/>
            </a:pPr>
            <a:r>
              <a:rPr lang="en-US" sz="2800" dirty="0"/>
              <a:t>“My hand will be against the prophets who envision futility and who divine lies; they shall not be in the assembly of My people, nor be written in the </a:t>
            </a:r>
            <a:r>
              <a:rPr lang="en-US" sz="2800" b="1" u="sng" dirty="0"/>
              <a:t>record of the house of Israel</a:t>
            </a:r>
            <a:r>
              <a:rPr lang="en-US" sz="2800" dirty="0"/>
              <a:t>, nor shall they enter into the land of Israel.</a:t>
            </a:r>
          </a:p>
        </p:txBody>
      </p:sp>
    </p:spTree>
    <p:extLst>
      <p:ext uri="{BB962C8B-B14F-4D97-AF65-F5344CB8AC3E}">
        <p14:creationId xmlns:p14="http://schemas.microsoft.com/office/powerpoint/2010/main" val="218186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26A4-2AFA-DEB6-6287-AA50DAD9FD68}"/>
              </a:ext>
            </a:extLst>
          </p:cNvPr>
          <p:cNvSpPr>
            <a:spLocks noGrp="1"/>
          </p:cNvSpPr>
          <p:nvPr>
            <p:ph type="title"/>
          </p:nvPr>
        </p:nvSpPr>
        <p:spPr/>
        <p:txBody>
          <a:bodyPr/>
          <a:lstStyle/>
          <a:p>
            <a:r>
              <a:rPr lang="en-US" b="1" dirty="0"/>
              <a:t>Psalm 87:5-6</a:t>
            </a:r>
          </a:p>
        </p:txBody>
      </p:sp>
      <p:sp>
        <p:nvSpPr>
          <p:cNvPr id="3" name="Content Placeholder 2">
            <a:extLst>
              <a:ext uri="{FF2B5EF4-FFF2-40B4-BE49-F238E27FC236}">
                <a16:creationId xmlns:a16="http://schemas.microsoft.com/office/drawing/2014/main" id="{EC8DABE8-85E9-A27A-2CD6-61ED6112733A}"/>
              </a:ext>
            </a:extLst>
          </p:cNvPr>
          <p:cNvSpPr>
            <a:spLocks noGrp="1"/>
          </p:cNvSpPr>
          <p:nvPr>
            <p:ph idx="1"/>
          </p:nvPr>
        </p:nvSpPr>
        <p:spPr>
          <a:xfrm>
            <a:off x="457200" y="1600200"/>
            <a:ext cx="8229600" cy="2743200"/>
          </a:xfrm>
        </p:spPr>
        <p:txBody>
          <a:bodyPr>
            <a:normAutofit/>
          </a:bodyPr>
          <a:lstStyle/>
          <a:p>
            <a:pPr marL="0" indent="0">
              <a:buNone/>
            </a:pPr>
            <a:r>
              <a:rPr lang="en-US" sz="2800" b="0" i="0" dirty="0">
                <a:solidFill>
                  <a:srgbClr val="000000"/>
                </a:solidFill>
                <a:effectLst/>
              </a:rPr>
              <a:t>And of Zion it will be said,</a:t>
            </a:r>
            <a:br>
              <a:rPr lang="en-US" sz="2800" dirty="0"/>
            </a:br>
            <a:r>
              <a:rPr lang="en-US" sz="2800" b="0" i="0" dirty="0">
                <a:solidFill>
                  <a:srgbClr val="000000"/>
                </a:solidFill>
                <a:effectLst/>
              </a:rPr>
              <a:t>“This </a:t>
            </a:r>
            <a:r>
              <a:rPr lang="en-US" sz="2800" b="0" i="1" dirty="0">
                <a:solidFill>
                  <a:srgbClr val="000000"/>
                </a:solidFill>
                <a:effectLst/>
              </a:rPr>
              <a:t>one</a:t>
            </a:r>
            <a:r>
              <a:rPr lang="en-US" sz="2800" b="0" i="0" dirty="0">
                <a:solidFill>
                  <a:srgbClr val="000000"/>
                </a:solidFill>
                <a:effectLst/>
              </a:rPr>
              <a:t> and that </a:t>
            </a:r>
            <a:r>
              <a:rPr lang="en-US" sz="2800" b="0" i="1" dirty="0">
                <a:solidFill>
                  <a:srgbClr val="000000"/>
                </a:solidFill>
                <a:effectLst/>
              </a:rPr>
              <a:t>one</a:t>
            </a:r>
            <a:r>
              <a:rPr lang="en-US" sz="2800" b="0" i="0" dirty="0">
                <a:solidFill>
                  <a:srgbClr val="000000"/>
                </a:solidFill>
                <a:effectLst/>
              </a:rPr>
              <a:t> were born in her;</a:t>
            </a:r>
            <a:br>
              <a:rPr lang="en-US" sz="2800" dirty="0"/>
            </a:br>
            <a:r>
              <a:rPr lang="en-US" sz="2800" b="0" i="0" dirty="0">
                <a:solidFill>
                  <a:srgbClr val="000000"/>
                </a:solidFill>
                <a:effectLst/>
              </a:rPr>
              <a:t>And the Most High Himself shall establish her.”</a:t>
            </a:r>
            <a:br>
              <a:rPr lang="en-US" sz="2800" dirty="0"/>
            </a:br>
            <a:r>
              <a:rPr lang="en-US" sz="2800" b="1" i="0" baseline="30000" dirty="0">
                <a:solidFill>
                  <a:srgbClr val="000000"/>
                </a:solidFill>
                <a:effectLst/>
              </a:rPr>
              <a:t>6 </a:t>
            </a:r>
            <a:r>
              <a:rPr lang="en-US" sz="2800" b="0" i="0" dirty="0">
                <a:solidFill>
                  <a:srgbClr val="000000"/>
                </a:solidFill>
                <a:effectLst/>
              </a:rPr>
              <a:t>The </a:t>
            </a:r>
            <a:r>
              <a:rPr lang="en-US" sz="2800" b="0" i="0" cap="small" dirty="0">
                <a:solidFill>
                  <a:srgbClr val="000000"/>
                </a:solidFill>
                <a:effectLst/>
              </a:rPr>
              <a:t>Lord</a:t>
            </a:r>
            <a:r>
              <a:rPr lang="en-US" sz="2800" b="0" i="0" dirty="0">
                <a:solidFill>
                  <a:srgbClr val="000000"/>
                </a:solidFill>
                <a:effectLst/>
              </a:rPr>
              <a:t> will record,</a:t>
            </a:r>
            <a:br>
              <a:rPr lang="en-US" sz="2800" dirty="0"/>
            </a:br>
            <a:r>
              <a:rPr lang="en-US" sz="2800" b="0" i="0" dirty="0">
                <a:solidFill>
                  <a:srgbClr val="000000"/>
                </a:solidFill>
                <a:effectLst/>
              </a:rPr>
              <a:t>When He registers the peoples:</a:t>
            </a:r>
            <a:br>
              <a:rPr lang="en-US" sz="2800" dirty="0"/>
            </a:br>
            <a:r>
              <a:rPr lang="en-US" sz="2800" b="0" i="0" dirty="0">
                <a:solidFill>
                  <a:srgbClr val="000000"/>
                </a:solidFill>
                <a:effectLst/>
              </a:rPr>
              <a:t>“This </a:t>
            </a:r>
            <a:r>
              <a:rPr lang="en-US" sz="2800" b="0" i="1" dirty="0">
                <a:solidFill>
                  <a:srgbClr val="000000"/>
                </a:solidFill>
                <a:effectLst/>
              </a:rPr>
              <a:t>one</a:t>
            </a:r>
            <a:r>
              <a:rPr lang="en-US" sz="2800" b="0" i="0" dirty="0">
                <a:solidFill>
                  <a:srgbClr val="000000"/>
                </a:solidFill>
                <a:effectLst/>
              </a:rPr>
              <a:t> was born there.” </a:t>
            </a:r>
            <a:endParaRPr lang="en-US" sz="2800" dirty="0"/>
          </a:p>
        </p:txBody>
      </p:sp>
      <p:sp>
        <p:nvSpPr>
          <p:cNvPr id="4" name="TextBox 3">
            <a:extLst>
              <a:ext uri="{FF2B5EF4-FFF2-40B4-BE49-F238E27FC236}">
                <a16:creationId xmlns:a16="http://schemas.microsoft.com/office/drawing/2014/main" id="{57D72541-DCA8-9C68-74E7-21BF24F97D34}"/>
              </a:ext>
            </a:extLst>
          </p:cNvPr>
          <p:cNvSpPr txBox="1"/>
          <p:nvPr/>
        </p:nvSpPr>
        <p:spPr>
          <a:xfrm>
            <a:off x="1371600" y="4749968"/>
            <a:ext cx="6248400" cy="1015663"/>
          </a:xfrm>
          <a:prstGeom prst="rect">
            <a:avLst/>
          </a:prstGeom>
          <a:solidFill>
            <a:schemeClr val="accent2"/>
          </a:solidFill>
        </p:spPr>
        <p:txBody>
          <a:bodyPr wrap="square" rtlCol="0">
            <a:spAutoFit/>
          </a:bodyPr>
          <a:lstStyle/>
          <a:p>
            <a:pPr algn="ctr"/>
            <a:r>
              <a:rPr lang="en-US" sz="3000" dirty="0"/>
              <a:t>Notice that the Lord registers and records the names!</a:t>
            </a:r>
          </a:p>
        </p:txBody>
      </p:sp>
    </p:spTree>
    <p:extLst>
      <p:ext uri="{BB962C8B-B14F-4D97-AF65-F5344CB8AC3E}">
        <p14:creationId xmlns:p14="http://schemas.microsoft.com/office/powerpoint/2010/main" val="156277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44AD-B40B-34E5-1B2B-5D63BD86BF36}"/>
              </a:ext>
            </a:extLst>
          </p:cNvPr>
          <p:cNvSpPr>
            <a:spLocks noGrp="1"/>
          </p:cNvSpPr>
          <p:nvPr>
            <p:ph type="title"/>
          </p:nvPr>
        </p:nvSpPr>
        <p:spPr/>
        <p:txBody>
          <a:bodyPr/>
          <a:lstStyle/>
          <a:p>
            <a:r>
              <a:rPr lang="en-US" b="1" dirty="0"/>
              <a:t>Exodus 32:31-34</a:t>
            </a:r>
          </a:p>
        </p:txBody>
      </p:sp>
      <p:sp>
        <p:nvSpPr>
          <p:cNvPr id="3" name="Content Placeholder 2">
            <a:extLst>
              <a:ext uri="{FF2B5EF4-FFF2-40B4-BE49-F238E27FC236}">
                <a16:creationId xmlns:a16="http://schemas.microsoft.com/office/drawing/2014/main" id="{F2C88BFE-01CD-8DFC-BDE6-3A9272216CA1}"/>
              </a:ext>
            </a:extLst>
          </p:cNvPr>
          <p:cNvSpPr>
            <a:spLocks noGrp="1"/>
          </p:cNvSpPr>
          <p:nvPr>
            <p:ph idx="1"/>
          </p:nvPr>
        </p:nvSpPr>
        <p:spPr/>
        <p:txBody>
          <a:bodyPr/>
          <a:lstStyle/>
          <a:p>
            <a:pPr marL="0" indent="0" algn="l">
              <a:buNone/>
            </a:pPr>
            <a:r>
              <a:rPr lang="en-US" sz="2800" b="0" i="0" dirty="0">
                <a:solidFill>
                  <a:srgbClr val="000000"/>
                </a:solidFill>
                <a:effectLst/>
              </a:rPr>
              <a:t>Then Moses returned to the </a:t>
            </a:r>
            <a:r>
              <a:rPr lang="en-US" sz="2800" b="0" i="0" cap="small" dirty="0">
                <a:solidFill>
                  <a:srgbClr val="000000"/>
                </a:solidFill>
                <a:effectLst/>
              </a:rPr>
              <a:t>Lord</a:t>
            </a:r>
            <a:r>
              <a:rPr lang="en-US" sz="2800" b="0" i="0" dirty="0">
                <a:solidFill>
                  <a:srgbClr val="000000"/>
                </a:solidFill>
                <a:effectLst/>
              </a:rPr>
              <a:t> and said, “Oh, these people have committed a great sin, and have made for themselves a god of gold! </a:t>
            </a:r>
            <a:r>
              <a:rPr lang="en-US" sz="2800" b="1" i="0" baseline="30000" dirty="0">
                <a:solidFill>
                  <a:srgbClr val="000000"/>
                </a:solidFill>
                <a:effectLst/>
              </a:rPr>
              <a:t>32 </a:t>
            </a:r>
            <a:r>
              <a:rPr lang="en-US" sz="2800" b="0" i="0" dirty="0">
                <a:solidFill>
                  <a:srgbClr val="000000"/>
                </a:solidFill>
                <a:effectLst/>
              </a:rPr>
              <a:t>Yet now, if You will forgive their sin—but if not, I pray, </a:t>
            </a:r>
            <a:r>
              <a:rPr lang="en-US" sz="2800" b="1" i="0" u="sng" dirty="0">
                <a:solidFill>
                  <a:srgbClr val="000000"/>
                </a:solidFill>
                <a:effectLst/>
              </a:rPr>
              <a:t>blot me out of Your book </a:t>
            </a:r>
            <a:r>
              <a:rPr lang="en-US" sz="2800" b="0" i="0" dirty="0">
                <a:solidFill>
                  <a:srgbClr val="000000"/>
                </a:solidFill>
                <a:effectLst/>
              </a:rPr>
              <a:t>which You have written.”</a:t>
            </a:r>
          </a:p>
          <a:p>
            <a:pPr marL="0" indent="0" algn="l">
              <a:buNone/>
            </a:pPr>
            <a:endParaRPr lang="en-US" sz="2800" b="0" i="0" dirty="0">
              <a:solidFill>
                <a:srgbClr val="000000"/>
              </a:solidFill>
              <a:effectLst/>
            </a:endParaRPr>
          </a:p>
          <a:p>
            <a:pPr marL="0" indent="0" algn="l">
              <a:buNone/>
            </a:pPr>
            <a:r>
              <a:rPr lang="en-US" sz="2800" b="1" i="0" baseline="30000" dirty="0">
                <a:solidFill>
                  <a:srgbClr val="000000"/>
                </a:solidFill>
                <a:effectLst/>
              </a:rPr>
              <a:t>33 </a:t>
            </a:r>
            <a:r>
              <a:rPr lang="en-US" sz="2800" b="0" i="0" dirty="0">
                <a:solidFill>
                  <a:srgbClr val="000000"/>
                </a:solidFill>
                <a:effectLst/>
              </a:rPr>
              <a:t>And the </a:t>
            </a:r>
            <a:r>
              <a:rPr lang="en-US" sz="2800" b="0" i="0" cap="small" dirty="0">
                <a:solidFill>
                  <a:srgbClr val="000000"/>
                </a:solidFill>
                <a:effectLst/>
              </a:rPr>
              <a:t>Lord</a:t>
            </a:r>
            <a:r>
              <a:rPr lang="en-US" sz="2800" b="0" i="0" dirty="0">
                <a:solidFill>
                  <a:srgbClr val="000000"/>
                </a:solidFill>
                <a:effectLst/>
              </a:rPr>
              <a:t> said to Moses, “Whoever has sinned against Me, I will </a:t>
            </a:r>
            <a:r>
              <a:rPr lang="en-US" sz="2800" b="1" i="0" u="sng" dirty="0">
                <a:solidFill>
                  <a:srgbClr val="000000"/>
                </a:solidFill>
                <a:effectLst/>
              </a:rPr>
              <a:t>blot him out of My book. </a:t>
            </a:r>
          </a:p>
          <a:p>
            <a:pPr marL="0" indent="0">
              <a:buNone/>
            </a:pPr>
            <a:endParaRPr lang="en-US" dirty="0"/>
          </a:p>
        </p:txBody>
      </p:sp>
    </p:spTree>
    <p:extLst>
      <p:ext uri="{BB962C8B-B14F-4D97-AF65-F5344CB8AC3E}">
        <p14:creationId xmlns:p14="http://schemas.microsoft.com/office/powerpoint/2010/main" val="34612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A92F2-ECC2-87A0-E2C4-2F24FB7DAFDA}"/>
              </a:ext>
            </a:extLst>
          </p:cNvPr>
          <p:cNvSpPr>
            <a:spLocks noGrp="1"/>
          </p:cNvSpPr>
          <p:nvPr>
            <p:ph type="title"/>
          </p:nvPr>
        </p:nvSpPr>
        <p:spPr/>
        <p:txBody>
          <a:bodyPr/>
          <a:lstStyle/>
          <a:p>
            <a:r>
              <a:rPr lang="en-US" b="1" dirty="0"/>
              <a:t>Daniel 12:1</a:t>
            </a:r>
          </a:p>
        </p:txBody>
      </p:sp>
      <p:sp>
        <p:nvSpPr>
          <p:cNvPr id="3" name="Content Placeholder 2">
            <a:extLst>
              <a:ext uri="{FF2B5EF4-FFF2-40B4-BE49-F238E27FC236}">
                <a16:creationId xmlns:a16="http://schemas.microsoft.com/office/drawing/2014/main" id="{E30D6282-2C9F-2747-1615-8803BB31CCA0}"/>
              </a:ext>
            </a:extLst>
          </p:cNvPr>
          <p:cNvSpPr>
            <a:spLocks noGrp="1"/>
          </p:cNvSpPr>
          <p:nvPr>
            <p:ph idx="1"/>
          </p:nvPr>
        </p:nvSpPr>
        <p:spPr>
          <a:xfrm>
            <a:off x="457200" y="1524000"/>
            <a:ext cx="8229600" cy="3733800"/>
          </a:xfrm>
        </p:spPr>
        <p:txBody>
          <a:bodyPr>
            <a:normAutofit/>
          </a:bodyPr>
          <a:lstStyle/>
          <a:p>
            <a:pPr marL="0" indent="0">
              <a:buNone/>
            </a:pPr>
            <a:r>
              <a:rPr lang="en-US" sz="2800" b="0" i="0" dirty="0">
                <a:solidFill>
                  <a:srgbClr val="000000"/>
                </a:solidFill>
                <a:effectLst/>
              </a:rPr>
              <a:t>“At that time Michael shall stand up,</a:t>
            </a:r>
            <a:br>
              <a:rPr lang="en-US" sz="2800" dirty="0"/>
            </a:br>
            <a:r>
              <a:rPr lang="en-US" sz="2800" b="0" i="0" dirty="0">
                <a:solidFill>
                  <a:srgbClr val="000000"/>
                </a:solidFill>
                <a:effectLst/>
              </a:rPr>
              <a:t>The great prince who stands </a:t>
            </a:r>
            <a:r>
              <a:rPr lang="en-US" sz="2800" b="0" i="1" dirty="0">
                <a:solidFill>
                  <a:srgbClr val="000000"/>
                </a:solidFill>
                <a:effectLst/>
              </a:rPr>
              <a:t>watch</a:t>
            </a:r>
            <a:r>
              <a:rPr lang="en-US" sz="2800" b="0" i="0" dirty="0">
                <a:solidFill>
                  <a:srgbClr val="000000"/>
                </a:solidFill>
                <a:effectLst/>
              </a:rPr>
              <a:t> over the sons of your people;  And there shall be a time of trouble, Such as never was since there was a nation, </a:t>
            </a:r>
            <a:r>
              <a:rPr lang="en-US" sz="2800" b="0" i="1" dirty="0">
                <a:solidFill>
                  <a:srgbClr val="000000"/>
                </a:solidFill>
                <a:effectLst/>
              </a:rPr>
              <a:t>Even</a:t>
            </a:r>
            <a:r>
              <a:rPr lang="en-US" sz="2800" b="0" i="0" dirty="0">
                <a:solidFill>
                  <a:srgbClr val="000000"/>
                </a:solidFill>
                <a:effectLst/>
              </a:rPr>
              <a:t> to that time.</a:t>
            </a:r>
            <a:br>
              <a:rPr lang="en-US" sz="2800" dirty="0"/>
            </a:br>
            <a:endParaRPr lang="en-US" sz="2800" dirty="0"/>
          </a:p>
          <a:p>
            <a:pPr marL="0" indent="0">
              <a:buNone/>
            </a:pPr>
            <a:r>
              <a:rPr lang="en-US" sz="2800" b="0" i="0" dirty="0">
                <a:solidFill>
                  <a:srgbClr val="000000"/>
                </a:solidFill>
                <a:effectLst/>
              </a:rPr>
              <a:t>And at that time your people shall be delivered,</a:t>
            </a:r>
            <a:br>
              <a:rPr lang="en-US" sz="2800" dirty="0"/>
            </a:br>
            <a:r>
              <a:rPr lang="en-US" sz="2800" b="0" i="0" dirty="0">
                <a:solidFill>
                  <a:srgbClr val="000000"/>
                </a:solidFill>
                <a:effectLst/>
              </a:rPr>
              <a:t>Every one who is found written in the book.</a:t>
            </a:r>
            <a:endParaRPr lang="en-US" sz="2800" dirty="0"/>
          </a:p>
        </p:txBody>
      </p:sp>
      <p:sp>
        <p:nvSpPr>
          <p:cNvPr id="5" name="TextBox 4">
            <a:extLst>
              <a:ext uri="{FF2B5EF4-FFF2-40B4-BE49-F238E27FC236}">
                <a16:creationId xmlns:a16="http://schemas.microsoft.com/office/drawing/2014/main" id="{DCCF68BD-8E65-C37F-F424-21306FA80F59}"/>
              </a:ext>
            </a:extLst>
          </p:cNvPr>
          <p:cNvSpPr txBox="1"/>
          <p:nvPr/>
        </p:nvSpPr>
        <p:spPr>
          <a:xfrm>
            <a:off x="1790700" y="5486400"/>
            <a:ext cx="5562600" cy="523220"/>
          </a:xfrm>
          <a:prstGeom prst="rect">
            <a:avLst/>
          </a:prstGeom>
          <a:noFill/>
        </p:spPr>
        <p:txBody>
          <a:bodyPr wrap="square" rtlCol="0">
            <a:spAutoFit/>
          </a:bodyPr>
          <a:lstStyle/>
          <a:p>
            <a:r>
              <a:rPr lang="en-US" sz="2800" b="1" dirty="0">
                <a:solidFill>
                  <a:srgbClr val="C00000"/>
                </a:solidFill>
              </a:rPr>
              <a:t>POSITIVE</a:t>
            </a:r>
            <a:r>
              <a:rPr lang="en-US" sz="2800" dirty="0"/>
              <a:t> </a:t>
            </a:r>
            <a:r>
              <a:rPr lang="en-US" sz="2800" dirty="0">
                <a:sym typeface="Wingdings" panose="05000000000000000000" pitchFamily="2" charset="2"/>
              </a:rPr>
              <a:t> Written in the book</a:t>
            </a:r>
            <a:endParaRPr lang="en-US" sz="2800" dirty="0"/>
          </a:p>
        </p:txBody>
      </p:sp>
    </p:spTree>
    <p:extLst>
      <p:ext uri="{BB962C8B-B14F-4D97-AF65-F5344CB8AC3E}">
        <p14:creationId xmlns:p14="http://schemas.microsoft.com/office/powerpoint/2010/main" val="186256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EF75-325A-AE65-82AB-63BF3057640B}"/>
              </a:ext>
            </a:extLst>
          </p:cNvPr>
          <p:cNvSpPr>
            <a:spLocks noGrp="1"/>
          </p:cNvSpPr>
          <p:nvPr>
            <p:ph type="title"/>
          </p:nvPr>
        </p:nvSpPr>
        <p:spPr/>
        <p:txBody>
          <a:bodyPr/>
          <a:lstStyle/>
          <a:p>
            <a:r>
              <a:rPr lang="en-US" b="1" dirty="0"/>
              <a:t>Psalm 69:27-28</a:t>
            </a:r>
          </a:p>
        </p:txBody>
      </p:sp>
      <p:sp>
        <p:nvSpPr>
          <p:cNvPr id="3" name="Content Placeholder 2">
            <a:extLst>
              <a:ext uri="{FF2B5EF4-FFF2-40B4-BE49-F238E27FC236}">
                <a16:creationId xmlns:a16="http://schemas.microsoft.com/office/drawing/2014/main" id="{71B711C1-E0CF-2A17-9CC0-A3F7C1A4F613}"/>
              </a:ext>
            </a:extLst>
          </p:cNvPr>
          <p:cNvSpPr>
            <a:spLocks noGrp="1"/>
          </p:cNvSpPr>
          <p:nvPr>
            <p:ph idx="1"/>
          </p:nvPr>
        </p:nvSpPr>
        <p:spPr>
          <a:xfrm>
            <a:off x="457200" y="1600200"/>
            <a:ext cx="8229600" cy="1600200"/>
          </a:xfrm>
        </p:spPr>
        <p:txBody>
          <a:bodyPr/>
          <a:lstStyle/>
          <a:p>
            <a:pPr marL="0" indent="0">
              <a:buNone/>
            </a:pPr>
            <a:r>
              <a:rPr lang="en-US" sz="2400" b="1" i="0" baseline="30000" dirty="0">
                <a:solidFill>
                  <a:srgbClr val="000000"/>
                </a:solidFill>
                <a:effectLst/>
              </a:rPr>
              <a:t>27 </a:t>
            </a:r>
            <a:r>
              <a:rPr lang="en-US" sz="2400" b="0" i="0" dirty="0">
                <a:solidFill>
                  <a:srgbClr val="000000"/>
                </a:solidFill>
                <a:effectLst/>
              </a:rPr>
              <a:t>Add iniquity to their iniquity,</a:t>
            </a:r>
            <a:br>
              <a:rPr lang="en-US" sz="2400" dirty="0"/>
            </a:br>
            <a:r>
              <a:rPr lang="en-US" sz="2400" b="0" i="0" dirty="0">
                <a:solidFill>
                  <a:srgbClr val="000000"/>
                </a:solidFill>
                <a:effectLst/>
              </a:rPr>
              <a:t>And let them not come into Your righteousness.</a:t>
            </a:r>
            <a:br>
              <a:rPr lang="en-US" sz="2400" dirty="0"/>
            </a:br>
            <a:r>
              <a:rPr lang="en-US" sz="2400" b="1" i="0" baseline="30000" dirty="0">
                <a:solidFill>
                  <a:srgbClr val="000000"/>
                </a:solidFill>
                <a:effectLst/>
              </a:rPr>
              <a:t>28 </a:t>
            </a:r>
            <a:r>
              <a:rPr lang="en-US" sz="2400" b="0" i="0" dirty="0">
                <a:solidFill>
                  <a:srgbClr val="000000"/>
                </a:solidFill>
                <a:effectLst/>
              </a:rPr>
              <a:t>Let them be blotted out of the book of the living,</a:t>
            </a:r>
            <a:br>
              <a:rPr lang="en-US" sz="2400" dirty="0"/>
            </a:br>
            <a:r>
              <a:rPr lang="en-US" sz="2400" b="0" i="0" dirty="0">
                <a:solidFill>
                  <a:srgbClr val="000000"/>
                </a:solidFill>
                <a:effectLst/>
              </a:rPr>
              <a:t>And not be written with the righteous.</a:t>
            </a:r>
            <a:endParaRPr lang="en-US" dirty="0"/>
          </a:p>
        </p:txBody>
      </p:sp>
      <p:sp>
        <p:nvSpPr>
          <p:cNvPr id="5" name="TextBox 4">
            <a:extLst>
              <a:ext uri="{FF2B5EF4-FFF2-40B4-BE49-F238E27FC236}">
                <a16:creationId xmlns:a16="http://schemas.microsoft.com/office/drawing/2014/main" id="{234F1569-8D74-7469-5E9D-1761FA4B1D8E}"/>
              </a:ext>
            </a:extLst>
          </p:cNvPr>
          <p:cNvSpPr txBox="1"/>
          <p:nvPr/>
        </p:nvSpPr>
        <p:spPr>
          <a:xfrm>
            <a:off x="1143000" y="4343400"/>
            <a:ext cx="6210300" cy="523220"/>
          </a:xfrm>
          <a:prstGeom prst="rect">
            <a:avLst/>
          </a:prstGeom>
          <a:noFill/>
        </p:spPr>
        <p:txBody>
          <a:bodyPr wrap="square" rtlCol="0">
            <a:spAutoFit/>
          </a:bodyPr>
          <a:lstStyle/>
          <a:p>
            <a:r>
              <a:rPr lang="en-US" sz="2800" b="1" dirty="0">
                <a:solidFill>
                  <a:srgbClr val="C00000"/>
                </a:solidFill>
              </a:rPr>
              <a:t>NEGATIVE</a:t>
            </a:r>
            <a:r>
              <a:rPr lang="en-US" sz="2800" dirty="0"/>
              <a:t> </a:t>
            </a:r>
            <a:r>
              <a:rPr lang="en-US" sz="2800" dirty="0">
                <a:sym typeface="Wingdings" panose="05000000000000000000" pitchFamily="2" charset="2"/>
              </a:rPr>
              <a:t> Blotted out of the book</a:t>
            </a:r>
            <a:endParaRPr lang="en-US" sz="2800" dirty="0"/>
          </a:p>
        </p:txBody>
      </p:sp>
    </p:spTree>
    <p:extLst>
      <p:ext uri="{BB962C8B-B14F-4D97-AF65-F5344CB8AC3E}">
        <p14:creationId xmlns:p14="http://schemas.microsoft.com/office/powerpoint/2010/main" val="148917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94896-AB10-F61D-95D4-837CCEB6DAEA}"/>
              </a:ext>
            </a:extLst>
          </p:cNvPr>
          <p:cNvSpPr>
            <a:spLocks noGrp="1"/>
          </p:cNvSpPr>
          <p:nvPr>
            <p:ph type="title"/>
          </p:nvPr>
        </p:nvSpPr>
        <p:spPr/>
        <p:txBody>
          <a:bodyPr/>
          <a:lstStyle/>
          <a:p>
            <a:r>
              <a:rPr lang="en-US" b="1" dirty="0"/>
              <a:t>Luke 10:17-20</a:t>
            </a:r>
          </a:p>
        </p:txBody>
      </p:sp>
      <p:sp>
        <p:nvSpPr>
          <p:cNvPr id="3" name="Content Placeholder 2">
            <a:extLst>
              <a:ext uri="{FF2B5EF4-FFF2-40B4-BE49-F238E27FC236}">
                <a16:creationId xmlns:a16="http://schemas.microsoft.com/office/drawing/2014/main" id="{480A9796-802A-DC6D-1E4C-08FD3E94BAFD}"/>
              </a:ext>
            </a:extLst>
          </p:cNvPr>
          <p:cNvSpPr>
            <a:spLocks noGrp="1"/>
          </p:cNvSpPr>
          <p:nvPr>
            <p:ph idx="1"/>
          </p:nvPr>
        </p:nvSpPr>
        <p:spPr/>
        <p:txBody>
          <a:bodyPr/>
          <a:lstStyle/>
          <a:p>
            <a:pPr marL="0" indent="0" algn="l">
              <a:buNone/>
            </a:pPr>
            <a:r>
              <a:rPr lang="en-US" sz="2800" b="0" i="0" dirty="0">
                <a:solidFill>
                  <a:srgbClr val="000000"/>
                </a:solidFill>
                <a:effectLst/>
              </a:rPr>
              <a:t>Then the seventy returned with joy, saying, “Lord, even the demons are subject to us in Your name.”</a:t>
            </a:r>
          </a:p>
          <a:p>
            <a:pPr marL="0" indent="0" algn="l">
              <a:buNone/>
            </a:pPr>
            <a:r>
              <a:rPr lang="en-US" sz="2800" b="1" i="0" baseline="30000" dirty="0">
                <a:solidFill>
                  <a:srgbClr val="000000"/>
                </a:solidFill>
                <a:effectLst/>
              </a:rPr>
              <a:t>18 </a:t>
            </a:r>
            <a:r>
              <a:rPr lang="en-US" sz="2800" b="0" i="0" dirty="0">
                <a:solidFill>
                  <a:srgbClr val="000000"/>
                </a:solidFill>
                <a:effectLst/>
              </a:rPr>
              <a:t>And He said to them, “I saw Satan fall like lightning from heaven. </a:t>
            </a:r>
            <a:r>
              <a:rPr lang="en-US" sz="2800" b="1" i="0" baseline="30000" dirty="0">
                <a:solidFill>
                  <a:srgbClr val="000000"/>
                </a:solidFill>
                <a:effectLst/>
              </a:rPr>
              <a:t>19 </a:t>
            </a:r>
            <a:r>
              <a:rPr lang="en-US" sz="2800" b="0" i="0" dirty="0">
                <a:solidFill>
                  <a:srgbClr val="000000"/>
                </a:solidFill>
                <a:effectLst/>
              </a:rPr>
              <a:t>Behold, I give you the authority to trample on serpents and scorpions, and over all the power of the enemy, and nothing shall by any means hurt you. </a:t>
            </a:r>
          </a:p>
          <a:p>
            <a:pPr marL="0" indent="0" algn="l">
              <a:buNone/>
            </a:pPr>
            <a:r>
              <a:rPr lang="en-US" sz="2800" b="1" i="0" baseline="30000" dirty="0">
                <a:solidFill>
                  <a:srgbClr val="000000"/>
                </a:solidFill>
                <a:effectLst/>
              </a:rPr>
              <a:t>20 </a:t>
            </a:r>
            <a:r>
              <a:rPr lang="en-US" sz="2800" b="0" i="0" dirty="0">
                <a:solidFill>
                  <a:srgbClr val="000000"/>
                </a:solidFill>
                <a:effectLst/>
              </a:rPr>
              <a:t>Nevertheless do not rejoice in this, that the spirits are subject to you, but rather rejoice because your </a:t>
            </a:r>
            <a:r>
              <a:rPr lang="en-US" sz="2800" b="1" i="0" u="sng" dirty="0">
                <a:solidFill>
                  <a:srgbClr val="000000"/>
                </a:solidFill>
                <a:effectLst/>
              </a:rPr>
              <a:t>names are written in heaven</a:t>
            </a:r>
            <a:r>
              <a:rPr lang="en-US" sz="2800" b="0" i="0" dirty="0">
                <a:solidFill>
                  <a:srgbClr val="000000"/>
                </a:solidFill>
                <a:effectLst/>
              </a:rPr>
              <a:t>.”</a:t>
            </a:r>
          </a:p>
          <a:p>
            <a:pPr marL="0" indent="0">
              <a:buNone/>
            </a:pPr>
            <a:endParaRPr lang="en-US" dirty="0"/>
          </a:p>
        </p:txBody>
      </p:sp>
    </p:spTree>
    <p:extLst>
      <p:ext uri="{BB962C8B-B14F-4D97-AF65-F5344CB8AC3E}">
        <p14:creationId xmlns:p14="http://schemas.microsoft.com/office/powerpoint/2010/main" val="18567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1B8D-FDA5-7F2A-EC59-5C8D2685C573}"/>
              </a:ext>
            </a:extLst>
          </p:cNvPr>
          <p:cNvSpPr>
            <a:spLocks noGrp="1"/>
          </p:cNvSpPr>
          <p:nvPr>
            <p:ph type="title"/>
          </p:nvPr>
        </p:nvSpPr>
        <p:spPr/>
        <p:txBody>
          <a:bodyPr/>
          <a:lstStyle/>
          <a:p>
            <a:r>
              <a:rPr lang="en-US" b="1" dirty="0"/>
              <a:t>Hebrews 12:22-24</a:t>
            </a:r>
          </a:p>
        </p:txBody>
      </p:sp>
      <p:sp>
        <p:nvSpPr>
          <p:cNvPr id="3" name="Content Placeholder 2">
            <a:extLst>
              <a:ext uri="{FF2B5EF4-FFF2-40B4-BE49-F238E27FC236}">
                <a16:creationId xmlns:a16="http://schemas.microsoft.com/office/drawing/2014/main" id="{38E70A76-0333-96A1-C8C0-925BC45DB2E7}"/>
              </a:ext>
            </a:extLst>
          </p:cNvPr>
          <p:cNvSpPr>
            <a:spLocks noGrp="1"/>
          </p:cNvSpPr>
          <p:nvPr>
            <p:ph idx="1"/>
          </p:nvPr>
        </p:nvSpPr>
        <p:spPr>
          <a:xfrm>
            <a:off x="457200" y="1600200"/>
            <a:ext cx="8229600" cy="4114800"/>
          </a:xfrm>
        </p:spPr>
        <p:txBody>
          <a:bodyPr>
            <a:normAutofit/>
          </a:bodyPr>
          <a:lstStyle/>
          <a:p>
            <a:pPr marL="0" indent="0">
              <a:buNone/>
            </a:pPr>
            <a:r>
              <a:rPr lang="en-US" sz="2800" b="0" i="0" dirty="0">
                <a:solidFill>
                  <a:srgbClr val="000000"/>
                </a:solidFill>
                <a:effectLst/>
              </a:rPr>
              <a:t>But you have come to Mount Zion and to the city of the living God, the heavenly Jerusalem, to an innumerable company of angels, </a:t>
            </a:r>
            <a:r>
              <a:rPr lang="en-US" sz="2800" b="1" i="0" baseline="30000" dirty="0">
                <a:solidFill>
                  <a:srgbClr val="000000"/>
                </a:solidFill>
                <a:effectLst/>
              </a:rPr>
              <a:t>23 </a:t>
            </a:r>
            <a:r>
              <a:rPr lang="en-US" sz="2800" b="0" i="0" dirty="0">
                <a:solidFill>
                  <a:srgbClr val="000000"/>
                </a:solidFill>
                <a:effectLst/>
              </a:rPr>
              <a:t>to the general assembly and church of the firstborn </a:t>
            </a:r>
            <a:r>
              <a:rPr lang="en-US" sz="2800" b="0" i="1" dirty="0">
                <a:solidFill>
                  <a:srgbClr val="000000"/>
                </a:solidFill>
                <a:effectLst/>
              </a:rPr>
              <a:t>who are</a:t>
            </a:r>
            <a:r>
              <a:rPr lang="en-US" sz="2800" b="0" i="0" dirty="0">
                <a:solidFill>
                  <a:srgbClr val="000000"/>
                </a:solidFill>
                <a:effectLst/>
              </a:rPr>
              <a:t> </a:t>
            </a:r>
            <a:r>
              <a:rPr lang="en-US" sz="2800" b="1" i="0" u="sng" dirty="0">
                <a:solidFill>
                  <a:srgbClr val="000000"/>
                </a:solidFill>
                <a:effectLst/>
              </a:rPr>
              <a:t>registered in heaven</a:t>
            </a:r>
            <a:r>
              <a:rPr lang="en-US" sz="2800" b="0" i="0" dirty="0">
                <a:solidFill>
                  <a:srgbClr val="000000"/>
                </a:solidFill>
                <a:effectLst/>
              </a:rPr>
              <a:t>, to God the Judge of all, to the spirits of just men made perfect, </a:t>
            </a:r>
            <a:r>
              <a:rPr lang="en-US" sz="2800" b="1" i="0" baseline="30000" dirty="0">
                <a:solidFill>
                  <a:srgbClr val="000000"/>
                </a:solidFill>
                <a:effectLst/>
              </a:rPr>
              <a:t>24 </a:t>
            </a:r>
            <a:r>
              <a:rPr lang="en-US" sz="2800" b="0" i="0" dirty="0">
                <a:solidFill>
                  <a:srgbClr val="000000"/>
                </a:solidFill>
                <a:effectLst/>
              </a:rPr>
              <a:t>to Jesus the Mediator of the new covenant, and to the blood of sprinkling that speaks better things than </a:t>
            </a:r>
            <a:r>
              <a:rPr lang="en-US" sz="2800" b="0" i="1" dirty="0">
                <a:solidFill>
                  <a:srgbClr val="000000"/>
                </a:solidFill>
                <a:effectLst/>
              </a:rPr>
              <a:t>that of</a:t>
            </a:r>
            <a:r>
              <a:rPr lang="en-US" sz="2800" b="0" i="0" dirty="0">
                <a:solidFill>
                  <a:srgbClr val="000000"/>
                </a:solidFill>
                <a:effectLst/>
              </a:rPr>
              <a:t> Abel.</a:t>
            </a:r>
            <a:endParaRPr lang="en-US" sz="2800" dirty="0"/>
          </a:p>
        </p:txBody>
      </p:sp>
    </p:spTree>
    <p:extLst>
      <p:ext uri="{BB962C8B-B14F-4D97-AF65-F5344CB8AC3E}">
        <p14:creationId xmlns:p14="http://schemas.microsoft.com/office/powerpoint/2010/main" val="3361784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5E406-1DF4-B840-9C1B-42C2C6AD424E}"/>
              </a:ext>
            </a:extLst>
          </p:cNvPr>
          <p:cNvSpPr>
            <a:spLocks noGrp="1"/>
          </p:cNvSpPr>
          <p:nvPr>
            <p:ph type="title"/>
          </p:nvPr>
        </p:nvSpPr>
        <p:spPr/>
        <p:txBody>
          <a:bodyPr/>
          <a:lstStyle/>
          <a:p>
            <a:r>
              <a:rPr lang="en-US" b="1" dirty="0"/>
              <a:t>Philippians 4:2-3</a:t>
            </a:r>
          </a:p>
        </p:txBody>
      </p:sp>
      <p:sp>
        <p:nvSpPr>
          <p:cNvPr id="3" name="Content Placeholder 2">
            <a:extLst>
              <a:ext uri="{FF2B5EF4-FFF2-40B4-BE49-F238E27FC236}">
                <a16:creationId xmlns:a16="http://schemas.microsoft.com/office/drawing/2014/main" id="{7E28FEB9-E4B4-C6BD-7AEF-C1F11BCC9173}"/>
              </a:ext>
            </a:extLst>
          </p:cNvPr>
          <p:cNvSpPr>
            <a:spLocks noGrp="1"/>
          </p:cNvSpPr>
          <p:nvPr>
            <p:ph idx="1"/>
          </p:nvPr>
        </p:nvSpPr>
        <p:spPr/>
        <p:txBody>
          <a:bodyPr>
            <a:normAutofit/>
          </a:bodyPr>
          <a:lstStyle/>
          <a:p>
            <a:pPr marL="0" indent="0">
              <a:buNone/>
            </a:pPr>
            <a:r>
              <a:rPr lang="en-US" sz="2800" b="0" i="0" dirty="0">
                <a:solidFill>
                  <a:srgbClr val="000000"/>
                </a:solidFill>
                <a:effectLst/>
              </a:rPr>
              <a:t>I implore Euodia and I implore </a:t>
            </a:r>
            <a:r>
              <a:rPr lang="en-US" sz="2800" b="0" i="0" dirty="0" err="1">
                <a:solidFill>
                  <a:srgbClr val="000000"/>
                </a:solidFill>
                <a:effectLst/>
              </a:rPr>
              <a:t>Syntyche</a:t>
            </a:r>
            <a:r>
              <a:rPr lang="en-US" sz="2800" b="0" i="0" dirty="0">
                <a:solidFill>
                  <a:srgbClr val="000000"/>
                </a:solidFill>
                <a:effectLst/>
              </a:rPr>
              <a:t> to be of the same mind in the Lord. </a:t>
            </a:r>
            <a:r>
              <a:rPr lang="en-US" sz="2800" b="1" i="0" baseline="30000" dirty="0">
                <a:solidFill>
                  <a:srgbClr val="000000"/>
                </a:solidFill>
                <a:effectLst/>
              </a:rPr>
              <a:t>3 </a:t>
            </a:r>
            <a:r>
              <a:rPr lang="en-US" sz="2800" b="0" i="0" dirty="0">
                <a:solidFill>
                  <a:srgbClr val="000000"/>
                </a:solidFill>
                <a:effectLst/>
              </a:rPr>
              <a:t>And I urge you also, true companion, help these women who labored with me in the gospel, with Clement also, and the rest of my fellow workers, whose </a:t>
            </a:r>
            <a:r>
              <a:rPr lang="en-US" sz="2800" b="1" i="0" u="sng" dirty="0">
                <a:solidFill>
                  <a:srgbClr val="000000"/>
                </a:solidFill>
                <a:effectLst/>
              </a:rPr>
              <a:t>names </a:t>
            </a:r>
            <a:r>
              <a:rPr lang="en-US" sz="2800" b="1" i="1" u="sng" dirty="0">
                <a:solidFill>
                  <a:srgbClr val="000000"/>
                </a:solidFill>
                <a:effectLst/>
              </a:rPr>
              <a:t>are</a:t>
            </a:r>
            <a:r>
              <a:rPr lang="en-US" sz="2800" b="1" i="0" u="sng" dirty="0">
                <a:solidFill>
                  <a:srgbClr val="000000"/>
                </a:solidFill>
                <a:effectLst/>
              </a:rPr>
              <a:t> in the Book of Life</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3125597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0852E-3C9E-AFED-A2AF-B1D1C64F0C50}"/>
              </a:ext>
            </a:extLst>
          </p:cNvPr>
          <p:cNvSpPr>
            <a:spLocks noGrp="1"/>
          </p:cNvSpPr>
          <p:nvPr>
            <p:ph type="title"/>
          </p:nvPr>
        </p:nvSpPr>
        <p:spPr/>
        <p:txBody>
          <a:bodyPr/>
          <a:lstStyle/>
          <a:p>
            <a:r>
              <a:rPr lang="en-US" b="1" dirty="0"/>
              <a:t>Revelation 3:4-5</a:t>
            </a:r>
          </a:p>
        </p:txBody>
      </p:sp>
      <p:sp>
        <p:nvSpPr>
          <p:cNvPr id="3" name="Content Placeholder 2">
            <a:extLst>
              <a:ext uri="{FF2B5EF4-FFF2-40B4-BE49-F238E27FC236}">
                <a16:creationId xmlns:a16="http://schemas.microsoft.com/office/drawing/2014/main" id="{B2FAE142-24F8-D635-42E8-23C23DA87726}"/>
              </a:ext>
            </a:extLst>
          </p:cNvPr>
          <p:cNvSpPr>
            <a:spLocks noGrp="1"/>
          </p:cNvSpPr>
          <p:nvPr>
            <p:ph idx="1"/>
          </p:nvPr>
        </p:nvSpPr>
        <p:spPr>
          <a:xfrm>
            <a:off x="457200" y="1600200"/>
            <a:ext cx="8229600" cy="3429000"/>
          </a:xfrm>
        </p:spPr>
        <p:txBody>
          <a:bodyPr>
            <a:normAutofit/>
          </a:bodyPr>
          <a:lstStyle/>
          <a:p>
            <a:pPr marL="0" indent="0">
              <a:buNone/>
            </a:pPr>
            <a:r>
              <a:rPr lang="en-US" sz="2800" b="0" i="0" dirty="0">
                <a:solidFill>
                  <a:srgbClr val="000000"/>
                </a:solidFill>
                <a:effectLst/>
              </a:rPr>
              <a:t>You have a few names even in Sardis who have not defiled their garments; and they shall walk with Me in white, for they are worthy. </a:t>
            </a:r>
            <a:r>
              <a:rPr lang="en-US" sz="2800" b="1" i="0" baseline="30000" dirty="0">
                <a:solidFill>
                  <a:srgbClr val="000000"/>
                </a:solidFill>
                <a:effectLst/>
              </a:rPr>
              <a:t>5 </a:t>
            </a:r>
            <a:r>
              <a:rPr lang="en-US" sz="2800" b="0" i="0" dirty="0">
                <a:solidFill>
                  <a:srgbClr val="000000"/>
                </a:solidFill>
                <a:effectLst/>
              </a:rPr>
              <a:t>He who overcomes shall be clothed in white garments, and I will not blot out his name from the Book of Life; but I will confess his name before My Father and before His angels.</a:t>
            </a:r>
            <a:endParaRPr lang="en-US" sz="2800" dirty="0"/>
          </a:p>
        </p:txBody>
      </p:sp>
    </p:spTree>
    <p:extLst>
      <p:ext uri="{BB962C8B-B14F-4D97-AF65-F5344CB8AC3E}">
        <p14:creationId xmlns:p14="http://schemas.microsoft.com/office/powerpoint/2010/main" val="313838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153400" cy="1295400"/>
          </a:xfrm>
        </p:spPr>
        <p:txBody>
          <a:bodyPr/>
          <a:lstStyle/>
          <a:p>
            <a:pPr algn="ctr"/>
            <a:r>
              <a:rPr lang="en-US" sz="3500" b="1" i="0" dirty="0">
                <a:solidFill>
                  <a:srgbClr val="000000"/>
                </a:solidFill>
                <a:effectLst/>
              </a:rPr>
              <a:t>Blotted Out</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447800" y="4724400"/>
            <a:ext cx="6400800" cy="1143000"/>
          </a:xfrm>
        </p:spPr>
        <p:txBody>
          <a:bodyPr>
            <a:normAutofit/>
          </a:bodyPr>
          <a:lstStyle/>
          <a:p>
            <a:pPr algn="ctr"/>
            <a:r>
              <a:rPr lang="en-US" dirty="0"/>
              <a:t>July 3, 2022</a:t>
            </a:r>
          </a:p>
          <a:p>
            <a:pPr algn="ctr"/>
            <a:r>
              <a:rPr lang="en-US" dirty="0"/>
              <a:t>San Angelo, TX</a:t>
            </a:r>
          </a:p>
        </p:txBody>
      </p:sp>
      <p:sp>
        <p:nvSpPr>
          <p:cNvPr id="4" name="TextBox 3">
            <a:extLst>
              <a:ext uri="{FF2B5EF4-FFF2-40B4-BE49-F238E27FC236}">
                <a16:creationId xmlns:a16="http://schemas.microsoft.com/office/drawing/2014/main" id="{60F8F040-9824-8F7D-8C5C-1F4060E542F2}"/>
              </a:ext>
            </a:extLst>
          </p:cNvPr>
          <p:cNvSpPr txBox="1"/>
          <p:nvPr/>
        </p:nvSpPr>
        <p:spPr>
          <a:xfrm>
            <a:off x="1524000" y="3650902"/>
            <a:ext cx="6477000" cy="461665"/>
          </a:xfrm>
          <a:prstGeom prst="rect">
            <a:avLst/>
          </a:prstGeom>
          <a:noFill/>
        </p:spPr>
        <p:txBody>
          <a:bodyPr wrap="square" rtlCol="0">
            <a:spAutoFit/>
          </a:bodyPr>
          <a:lstStyle/>
          <a:p>
            <a:pPr algn="ctr"/>
            <a:r>
              <a:rPr lang="en-US" sz="2400" dirty="0"/>
              <a:t>Psalm 69 and the book of Revelation</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3B60-EC45-A3BA-2EC9-36AF581D05C6}"/>
              </a:ext>
            </a:extLst>
          </p:cNvPr>
          <p:cNvSpPr>
            <a:spLocks noGrp="1"/>
          </p:cNvSpPr>
          <p:nvPr>
            <p:ph type="title"/>
          </p:nvPr>
        </p:nvSpPr>
        <p:spPr/>
        <p:txBody>
          <a:bodyPr/>
          <a:lstStyle/>
          <a:p>
            <a:r>
              <a:rPr lang="en-US" b="1" dirty="0"/>
              <a:t>Revelation 13:8</a:t>
            </a:r>
          </a:p>
        </p:txBody>
      </p:sp>
      <p:sp>
        <p:nvSpPr>
          <p:cNvPr id="3" name="Content Placeholder 2">
            <a:extLst>
              <a:ext uri="{FF2B5EF4-FFF2-40B4-BE49-F238E27FC236}">
                <a16:creationId xmlns:a16="http://schemas.microsoft.com/office/drawing/2014/main" id="{4AADDDF9-2A3A-3F4B-C795-87CEFB85D20A}"/>
              </a:ext>
            </a:extLst>
          </p:cNvPr>
          <p:cNvSpPr>
            <a:spLocks noGrp="1"/>
          </p:cNvSpPr>
          <p:nvPr>
            <p:ph idx="1"/>
          </p:nvPr>
        </p:nvSpPr>
        <p:spPr/>
        <p:txBody>
          <a:bodyPr>
            <a:normAutofit/>
          </a:bodyPr>
          <a:lstStyle/>
          <a:p>
            <a:pPr marL="0" indent="0">
              <a:buNone/>
            </a:pPr>
            <a:r>
              <a:rPr lang="en-US" sz="2800" b="0" i="0" dirty="0">
                <a:solidFill>
                  <a:srgbClr val="000000"/>
                </a:solidFill>
                <a:effectLst/>
              </a:rPr>
              <a:t>All who dwell on the earth will worship him [</a:t>
            </a:r>
            <a:r>
              <a:rPr lang="en-US" sz="2800" b="0" i="1" dirty="0">
                <a:solidFill>
                  <a:srgbClr val="000000"/>
                </a:solidFill>
                <a:effectLst/>
              </a:rPr>
              <a:t>beast</a:t>
            </a:r>
            <a:r>
              <a:rPr lang="en-US" sz="2800" b="0" i="0" dirty="0">
                <a:solidFill>
                  <a:srgbClr val="000000"/>
                </a:solidFill>
                <a:effectLst/>
              </a:rPr>
              <a:t>] whose names have not been written in the </a:t>
            </a:r>
            <a:r>
              <a:rPr lang="en-US" sz="2800" b="1" i="0" u="sng" dirty="0">
                <a:solidFill>
                  <a:srgbClr val="000000"/>
                </a:solidFill>
                <a:effectLst/>
              </a:rPr>
              <a:t>Book of Life of the Lamb </a:t>
            </a:r>
            <a:r>
              <a:rPr lang="en-US" sz="2800" b="0" i="0" dirty="0">
                <a:solidFill>
                  <a:srgbClr val="000000"/>
                </a:solidFill>
                <a:effectLst/>
              </a:rPr>
              <a:t>slain from the foundation of the world.</a:t>
            </a:r>
            <a:endParaRPr lang="en-US" sz="2800" dirty="0"/>
          </a:p>
        </p:txBody>
      </p:sp>
    </p:spTree>
    <p:extLst>
      <p:ext uri="{BB962C8B-B14F-4D97-AF65-F5344CB8AC3E}">
        <p14:creationId xmlns:p14="http://schemas.microsoft.com/office/powerpoint/2010/main" val="274750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39CF-1418-EC49-26A5-B3EF354C003E}"/>
              </a:ext>
            </a:extLst>
          </p:cNvPr>
          <p:cNvSpPr>
            <a:spLocks noGrp="1"/>
          </p:cNvSpPr>
          <p:nvPr>
            <p:ph type="title"/>
          </p:nvPr>
        </p:nvSpPr>
        <p:spPr/>
        <p:txBody>
          <a:bodyPr/>
          <a:lstStyle/>
          <a:p>
            <a:r>
              <a:rPr lang="en-US" b="1" dirty="0"/>
              <a:t>Revelation 20:12-15</a:t>
            </a:r>
          </a:p>
        </p:txBody>
      </p:sp>
      <p:sp>
        <p:nvSpPr>
          <p:cNvPr id="3" name="Content Placeholder 2">
            <a:extLst>
              <a:ext uri="{FF2B5EF4-FFF2-40B4-BE49-F238E27FC236}">
                <a16:creationId xmlns:a16="http://schemas.microsoft.com/office/drawing/2014/main" id="{9A53186F-BFF5-9CA4-60E9-3484FB38DD88}"/>
              </a:ext>
            </a:extLst>
          </p:cNvPr>
          <p:cNvSpPr>
            <a:spLocks noGrp="1"/>
          </p:cNvSpPr>
          <p:nvPr>
            <p:ph idx="1"/>
          </p:nvPr>
        </p:nvSpPr>
        <p:spPr/>
        <p:txBody>
          <a:bodyPr>
            <a:noAutofit/>
          </a:bodyPr>
          <a:lstStyle/>
          <a:p>
            <a:pPr marL="0" indent="0">
              <a:buNone/>
            </a:pPr>
            <a:r>
              <a:rPr lang="en-US" sz="2800" b="0" i="0" dirty="0">
                <a:solidFill>
                  <a:srgbClr val="000000"/>
                </a:solidFill>
                <a:effectLst/>
              </a:rPr>
              <a:t>And I saw the dead, small and great, standing before God, and books were opened. And another book was opened, which is </a:t>
            </a:r>
            <a:r>
              <a:rPr lang="en-US" sz="2800" b="0" i="1" dirty="0">
                <a:solidFill>
                  <a:srgbClr val="000000"/>
                </a:solidFill>
                <a:effectLst/>
              </a:rPr>
              <a:t>the Book</a:t>
            </a:r>
            <a:r>
              <a:rPr lang="en-US" sz="2800" b="0" i="0" dirty="0">
                <a:solidFill>
                  <a:srgbClr val="000000"/>
                </a:solidFill>
                <a:effectLst/>
              </a:rPr>
              <a:t> of Life. And the dead were judged according to their works, by the things which were written in the books. </a:t>
            </a:r>
            <a:endParaRPr lang="en-US" sz="2800" dirty="0"/>
          </a:p>
        </p:txBody>
      </p:sp>
    </p:spTree>
    <p:extLst>
      <p:ext uri="{BB962C8B-B14F-4D97-AF65-F5344CB8AC3E}">
        <p14:creationId xmlns:p14="http://schemas.microsoft.com/office/powerpoint/2010/main" val="1966559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F39CF-1418-EC49-26A5-B3EF354C003E}"/>
              </a:ext>
            </a:extLst>
          </p:cNvPr>
          <p:cNvSpPr>
            <a:spLocks noGrp="1"/>
          </p:cNvSpPr>
          <p:nvPr>
            <p:ph type="title"/>
          </p:nvPr>
        </p:nvSpPr>
        <p:spPr/>
        <p:txBody>
          <a:bodyPr/>
          <a:lstStyle/>
          <a:p>
            <a:r>
              <a:rPr lang="en-US" b="1" dirty="0"/>
              <a:t>Revelation 20:12-15</a:t>
            </a:r>
          </a:p>
        </p:txBody>
      </p:sp>
      <p:sp>
        <p:nvSpPr>
          <p:cNvPr id="3" name="Content Placeholder 2">
            <a:extLst>
              <a:ext uri="{FF2B5EF4-FFF2-40B4-BE49-F238E27FC236}">
                <a16:creationId xmlns:a16="http://schemas.microsoft.com/office/drawing/2014/main" id="{9A53186F-BFF5-9CA4-60E9-3484FB38DD88}"/>
              </a:ext>
            </a:extLst>
          </p:cNvPr>
          <p:cNvSpPr>
            <a:spLocks noGrp="1"/>
          </p:cNvSpPr>
          <p:nvPr>
            <p:ph idx="1"/>
          </p:nvPr>
        </p:nvSpPr>
        <p:spPr>
          <a:xfrm>
            <a:off x="457200" y="1600200"/>
            <a:ext cx="8229600" cy="3352800"/>
          </a:xfrm>
        </p:spPr>
        <p:txBody>
          <a:bodyPr>
            <a:noAutofit/>
          </a:bodyPr>
          <a:lstStyle/>
          <a:p>
            <a:pPr marL="0" indent="0">
              <a:buNone/>
            </a:pPr>
            <a:r>
              <a:rPr lang="en-US" sz="2800" b="1" i="0" baseline="30000" dirty="0">
                <a:solidFill>
                  <a:srgbClr val="000000"/>
                </a:solidFill>
                <a:effectLst/>
              </a:rPr>
              <a:t>13 </a:t>
            </a:r>
            <a:r>
              <a:rPr lang="en-US" sz="2800" b="0" i="0" dirty="0">
                <a:solidFill>
                  <a:srgbClr val="000000"/>
                </a:solidFill>
                <a:effectLst/>
              </a:rPr>
              <a:t>The sea gave up the dead who were in it, and Death and Hades delivered up the dead who were in them. And they were judged, each one according to his works. </a:t>
            </a:r>
            <a:r>
              <a:rPr lang="en-US" sz="2800" b="1" i="0" baseline="30000" dirty="0">
                <a:solidFill>
                  <a:srgbClr val="000000"/>
                </a:solidFill>
                <a:effectLst/>
              </a:rPr>
              <a:t>14 </a:t>
            </a:r>
            <a:r>
              <a:rPr lang="en-US" sz="2800" b="0" i="0" dirty="0">
                <a:solidFill>
                  <a:srgbClr val="000000"/>
                </a:solidFill>
                <a:effectLst/>
              </a:rPr>
              <a:t>Then Death and Hades were cast into the lake of fire. This is the second death. </a:t>
            </a:r>
            <a:r>
              <a:rPr lang="en-US" sz="2800" b="1" i="0" baseline="30000" dirty="0">
                <a:solidFill>
                  <a:srgbClr val="000000"/>
                </a:solidFill>
                <a:effectLst/>
              </a:rPr>
              <a:t>15 </a:t>
            </a:r>
            <a:r>
              <a:rPr lang="en-US" sz="2800" b="0" i="0" dirty="0">
                <a:solidFill>
                  <a:srgbClr val="000000"/>
                </a:solidFill>
                <a:effectLst/>
              </a:rPr>
              <a:t>And anyone </a:t>
            </a:r>
            <a:r>
              <a:rPr lang="en-US" sz="2800" b="1" i="0" u="sng" dirty="0">
                <a:solidFill>
                  <a:srgbClr val="000000"/>
                </a:solidFill>
                <a:effectLst/>
              </a:rPr>
              <a:t>not found written in the Book of Life </a:t>
            </a:r>
            <a:r>
              <a:rPr lang="en-US" sz="2800" b="0" i="0" dirty="0">
                <a:solidFill>
                  <a:srgbClr val="000000"/>
                </a:solidFill>
                <a:effectLst/>
              </a:rPr>
              <a:t>was cast into the lake of fire.</a:t>
            </a:r>
            <a:endParaRPr lang="en-US" sz="2800" dirty="0"/>
          </a:p>
        </p:txBody>
      </p:sp>
    </p:spTree>
    <p:extLst>
      <p:ext uri="{BB962C8B-B14F-4D97-AF65-F5344CB8AC3E}">
        <p14:creationId xmlns:p14="http://schemas.microsoft.com/office/powerpoint/2010/main" val="689129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595B2-85F9-0082-BD90-FE925CA0ECF3}"/>
              </a:ext>
            </a:extLst>
          </p:cNvPr>
          <p:cNvSpPr>
            <a:spLocks noGrp="1"/>
          </p:cNvSpPr>
          <p:nvPr>
            <p:ph type="title"/>
          </p:nvPr>
        </p:nvSpPr>
        <p:spPr/>
        <p:txBody>
          <a:bodyPr/>
          <a:lstStyle/>
          <a:p>
            <a:r>
              <a:rPr lang="en-US" b="1" dirty="0"/>
              <a:t>Revelation 21:27</a:t>
            </a:r>
          </a:p>
        </p:txBody>
      </p:sp>
      <p:sp>
        <p:nvSpPr>
          <p:cNvPr id="3" name="Content Placeholder 2">
            <a:extLst>
              <a:ext uri="{FF2B5EF4-FFF2-40B4-BE49-F238E27FC236}">
                <a16:creationId xmlns:a16="http://schemas.microsoft.com/office/drawing/2014/main" id="{F0A23A40-349A-FE4D-599B-52DDBCC0E100}"/>
              </a:ext>
            </a:extLst>
          </p:cNvPr>
          <p:cNvSpPr>
            <a:spLocks noGrp="1"/>
          </p:cNvSpPr>
          <p:nvPr>
            <p:ph idx="1"/>
          </p:nvPr>
        </p:nvSpPr>
        <p:spPr>
          <a:xfrm>
            <a:off x="457200" y="1600200"/>
            <a:ext cx="8229600" cy="1905000"/>
          </a:xfrm>
        </p:spPr>
        <p:txBody>
          <a:bodyPr>
            <a:normAutofit/>
          </a:bodyPr>
          <a:lstStyle/>
          <a:p>
            <a:pPr marL="0" indent="0">
              <a:buNone/>
            </a:pPr>
            <a:r>
              <a:rPr lang="en-US" sz="2800" b="0" i="0" dirty="0">
                <a:solidFill>
                  <a:srgbClr val="000000"/>
                </a:solidFill>
                <a:effectLst/>
              </a:rPr>
              <a:t>But there shall by no means enter it [</a:t>
            </a:r>
            <a:r>
              <a:rPr lang="en-US" sz="2800" b="0" i="1" dirty="0">
                <a:solidFill>
                  <a:srgbClr val="000000"/>
                </a:solidFill>
                <a:effectLst/>
              </a:rPr>
              <a:t>New Jerusalem</a:t>
            </a:r>
            <a:r>
              <a:rPr lang="en-US" sz="2800" b="0" i="0" dirty="0">
                <a:solidFill>
                  <a:srgbClr val="000000"/>
                </a:solidFill>
                <a:effectLst/>
              </a:rPr>
              <a:t>] anything that defiles, or causes an abomination or a lie, but only those who are written in the Lamb’s Book of Life.</a:t>
            </a:r>
            <a:endParaRPr lang="en-US" sz="2800" dirty="0"/>
          </a:p>
        </p:txBody>
      </p:sp>
    </p:spTree>
    <p:extLst>
      <p:ext uri="{BB962C8B-B14F-4D97-AF65-F5344CB8AC3E}">
        <p14:creationId xmlns:p14="http://schemas.microsoft.com/office/powerpoint/2010/main" val="401227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3A6AE-C857-972F-35FC-787445A9B1CA}"/>
              </a:ext>
            </a:extLst>
          </p:cNvPr>
          <p:cNvSpPr>
            <a:spLocks noGrp="1"/>
          </p:cNvSpPr>
          <p:nvPr>
            <p:ph type="title"/>
          </p:nvPr>
        </p:nvSpPr>
        <p:spPr/>
        <p:txBody>
          <a:bodyPr/>
          <a:lstStyle/>
          <a:p>
            <a:r>
              <a:rPr lang="en-US" b="1" dirty="0"/>
              <a:t>Psalm 69:27-28</a:t>
            </a:r>
          </a:p>
        </p:txBody>
      </p:sp>
      <p:sp>
        <p:nvSpPr>
          <p:cNvPr id="3" name="Content Placeholder 2">
            <a:extLst>
              <a:ext uri="{FF2B5EF4-FFF2-40B4-BE49-F238E27FC236}">
                <a16:creationId xmlns:a16="http://schemas.microsoft.com/office/drawing/2014/main" id="{C0C6A45B-ED68-3DED-1D37-4499E4808711}"/>
              </a:ext>
            </a:extLst>
          </p:cNvPr>
          <p:cNvSpPr>
            <a:spLocks noGrp="1"/>
          </p:cNvSpPr>
          <p:nvPr>
            <p:ph idx="1"/>
          </p:nvPr>
        </p:nvSpPr>
        <p:spPr>
          <a:xfrm>
            <a:off x="457200" y="1600200"/>
            <a:ext cx="8229600" cy="1981200"/>
          </a:xfrm>
        </p:spPr>
        <p:txBody>
          <a:bodyPr>
            <a:normAutofit/>
          </a:bodyPr>
          <a:lstStyle/>
          <a:p>
            <a:pPr marL="0" indent="0">
              <a:buNone/>
            </a:pPr>
            <a:r>
              <a:rPr lang="en-US" sz="2800" b="0" i="0" dirty="0">
                <a:solidFill>
                  <a:srgbClr val="000000"/>
                </a:solidFill>
                <a:effectLst/>
              </a:rPr>
              <a:t>Add iniquity to their iniquity,</a:t>
            </a:r>
            <a:br>
              <a:rPr lang="en-US" sz="2800" dirty="0"/>
            </a:br>
            <a:r>
              <a:rPr lang="en-US" sz="2800" b="0" i="0" dirty="0">
                <a:solidFill>
                  <a:srgbClr val="000000"/>
                </a:solidFill>
                <a:effectLst/>
              </a:rPr>
              <a:t>And let them not come into Your righteousness.</a:t>
            </a:r>
            <a:br>
              <a:rPr lang="en-US" sz="2800" dirty="0"/>
            </a:br>
            <a:r>
              <a:rPr lang="en-US" sz="2800" b="1" i="0" baseline="30000" dirty="0">
                <a:solidFill>
                  <a:srgbClr val="000000"/>
                </a:solidFill>
                <a:effectLst/>
              </a:rPr>
              <a:t>28 </a:t>
            </a:r>
            <a:r>
              <a:rPr lang="en-US" sz="2800" b="0" i="0" dirty="0">
                <a:solidFill>
                  <a:srgbClr val="000000"/>
                </a:solidFill>
                <a:effectLst/>
              </a:rPr>
              <a:t>Let them be blotted out of the book of the living,</a:t>
            </a:r>
            <a:br>
              <a:rPr lang="en-US" sz="2800" dirty="0"/>
            </a:br>
            <a:r>
              <a:rPr lang="en-US" sz="2800" b="0" i="0" dirty="0">
                <a:solidFill>
                  <a:srgbClr val="000000"/>
                </a:solidFill>
                <a:effectLst/>
              </a:rPr>
              <a:t>And not be written with the righteous.</a:t>
            </a:r>
            <a:endParaRPr lang="en-US" sz="2800" dirty="0"/>
          </a:p>
        </p:txBody>
      </p:sp>
    </p:spTree>
    <p:extLst>
      <p:ext uri="{BB962C8B-B14F-4D97-AF65-F5344CB8AC3E}">
        <p14:creationId xmlns:p14="http://schemas.microsoft.com/office/powerpoint/2010/main" val="1732247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BB46-1130-D797-831B-1C11F49D1E33}"/>
              </a:ext>
            </a:extLst>
          </p:cNvPr>
          <p:cNvSpPr>
            <a:spLocks noGrp="1"/>
          </p:cNvSpPr>
          <p:nvPr>
            <p:ph type="title"/>
          </p:nvPr>
        </p:nvSpPr>
        <p:spPr/>
        <p:txBody>
          <a:bodyPr/>
          <a:lstStyle/>
          <a:p>
            <a:r>
              <a:rPr lang="en-US" b="1" dirty="0"/>
              <a:t>Revelation 22:18-19</a:t>
            </a:r>
          </a:p>
        </p:txBody>
      </p:sp>
      <p:sp>
        <p:nvSpPr>
          <p:cNvPr id="3" name="Content Placeholder 2">
            <a:extLst>
              <a:ext uri="{FF2B5EF4-FFF2-40B4-BE49-F238E27FC236}">
                <a16:creationId xmlns:a16="http://schemas.microsoft.com/office/drawing/2014/main" id="{6BF44728-4B39-124C-17BA-3C7D327E3EF0}"/>
              </a:ext>
            </a:extLst>
          </p:cNvPr>
          <p:cNvSpPr>
            <a:spLocks noGrp="1"/>
          </p:cNvSpPr>
          <p:nvPr>
            <p:ph idx="1"/>
          </p:nvPr>
        </p:nvSpPr>
        <p:spPr/>
        <p:txBody>
          <a:bodyPr>
            <a:normAutofit/>
          </a:bodyPr>
          <a:lstStyle/>
          <a:p>
            <a:pPr marL="0" indent="0">
              <a:buNone/>
            </a:pPr>
            <a:r>
              <a:rPr lang="en-US" sz="2800" b="0" i="0" dirty="0">
                <a:solidFill>
                  <a:srgbClr val="000000"/>
                </a:solidFill>
                <a:effectLst/>
              </a:rPr>
              <a:t>For I testify to everyone who hears the words of the prophecy of this book: If anyone adds to these things, God will add to him the plagues that are written in this book; </a:t>
            </a:r>
            <a:r>
              <a:rPr lang="en-US" sz="2800" b="1" i="0" baseline="30000" dirty="0">
                <a:solidFill>
                  <a:srgbClr val="000000"/>
                </a:solidFill>
                <a:effectLst/>
              </a:rPr>
              <a:t>19 </a:t>
            </a:r>
            <a:r>
              <a:rPr lang="en-US" sz="2800" b="0" i="0" dirty="0">
                <a:solidFill>
                  <a:srgbClr val="000000"/>
                </a:solidFill>
                <a:effectLst/>
              </a:rPr>
              <a:t>and if anyone takes away from the words of the book of this prophecy, God shall </a:t>
            </a:r>
            <a:r>
              <a:rPr lang="en-US" sz="2800" b="1" i="0" u="sng" dirty="0">
                <a:solidFill>
                  <a:srgbClr val="000000"/>
                </a:solidFill>
                <a:effectLst/>
              </a:rPr>
              <a:t>take away his part from the Book of Life</a:t>
            </a:r>
            <a:r>
              <a:rPr lang="en-US" sz="2800" b="0" i="0" dirty="0">
                <a:solidFill>
                  <a:srgbClr val="000000"/>
                </a:solidFill>
                <a:effectLst/>
              </a:rPr>
              <a:t>, from the holy city, and </a:t>
            </a:r>
            <a:r>
              <a:rPr lang="en-US" sz="2800" b="0" i="1" dirty="0">
                <a:solidFill>
                  <a:srgbClr val="000000"/>
                </a:solidFill>
                <a:effectLst/>
              </a:rPr>
              <a:t>from</a:t>
            </a:r>
            <a:r>
              <a:rPr lang="en-US" sz="2800" b="0" i="0" dirty="0">
                <a:solidFill>
                  <a:srgbClr val="000000"/>
                </a:solidFill>
                <a:effectLst/>
              </a:rPr>
              <a:t> the things which are written in this book.</a:t>
            </a:r>
            <a:endParaRPr lang="en-US" sz="2800" dirty="0"/>
          </a:p>
        </p:txBody>
      </p:sp>
    </p:spTree>
    <p:extLst>
      <p:ext uri="{BB962C8B-B14F-4D97-AF65-F5344CB8AC3E}">
        <p14:creationId xmlns:p14="http://schemas.microsoft.com/office/powerpoint/2010/main" val="2288002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D36C3-63F4-E69B-DFAF-828AA590D0BE}"/>
              </a:ext>
            </a:extLst>
          </p:cNvPr>
          <p:cNvSpPr>
            <a:spLocks noGrp="1"/>
          </p:cNvSpPr>
          <p:nvPr>
            <p:ph type="title"/>
          </p:nvPr>
        </p:nvSpPr>
        <p:spPr/>
        <p:txBody>
          <a:bodyPr/>
          <a:lstStyle/>
          <a:p>
            <a:r>
              <a:rPr lang="en-US" b="1" dirty="0"/>
              <a:t>3 Categories of People</a:t>
            </a:r>
          </a:p>
        </p:txBody>
      </p:sp>
      <p:sp>
        <p:nvSpPr>
          <p:cNvPr id="3" name="Content Placeholder 2">
            <a:extLst>
              <a:ext uri="{FF2B5EF4-FFF2-40B4-BE49-F238E27FC236}">
                <a16:creationId xmlns:a16="http://schemas.microsoft.com/office/drawing/2014/main" id="{458B3A24-DCA9-8BD2-8EFE-4079D84E6DD4}"/>
              </a:ext>
            </a:extLst>
          </p:cNvPr>
          <p:cNvSpPr>
            <a:spLocks noGrp="1"/>
          </p:cNvSpPr>
          <p:nvPr>
            <p:ph idx="1"/>
          </p:nvPr>
        </p:nvSpPr>
        <p:spPr>
          <a:xfrm>
            <a:off x="457200" y="1905000"/>
            <a:ext cx="8229600" cy="1981200"/>
          </a:xfrm>
        </p:spPr>
        <p:txBody>
          <a:bodyPr/>
          <a:lstStyle/>
          <a:p>
            <a:pPr marL="457200" indent="-457200">
              <a:buAutoNum type="arabicPeriod"/>
            </a:pPr>
            <a:r>
              <a:rPr lang="en-US" dirty="0"/>
              <a:t>Those whose names are written in the Book of Life.</a:t>
            </a:r>
          </a:p>
          <a:p>
            <a:pPr marL="457200" indent="-457200">
              <a:buAutoNum type="arabicPeriod"/>
            </a:pPr>
            <a:r>
              <a:rPr lang="en-US" dirty="0"/>
              <a:t>Those whose names are not written in the Book of Life.</a:t>
            </a:r>
          </a:p>
          <a:p>
            <a:pPr marL="457200" indent="-457200">
              <a:buAutoNum type="arabicPeriod"/>
            </a:pPr>
            <a:r>
              <a:rPr lang="en-US" dirty="0"/>
              <a:t>Those whose names were written in the Book of Life, but they have been blotted out.</a:t>
            </a:r>
          </a:p>
        </p:txBody>
      </p:sp>
      <p:sp>
        <p:nvSpPr>
          <p:cNvPr id="4" name="TextBox 3">
            <a:extLst>
              <a:ext uri="{FF2B5EF4-FFF2-40B4-BE49-F238E27FC236}">
                <a16:creationId xmlns:a16="http://schemas.microsoft.com/office/drawing/2014/main" id="{1E418892-FE10-81BE-C787-5B0964370D1A}"/>
              </a:ext>
            </a:extLst>
          </p:cNvPr>
          <p:cNvSpPr txBox="1"/>
          <p:nvPr/>
        </p:nvSpPr>
        <p:spPr>
          <a:xfrm>
            <a:off x="381000" y="4267200"/>
            <a:ext cx="8305800" cy="1138773"/>
          </a:xfrm>
          <a:prstGeom prst="rect">
            <a:avLst/>
          </a:prstGeom>
          <a:solidFill>
            <a:srgbClr val="C00000"/>
          </a:solidFill>
        </p:spPr>
        <p:txBody>
          <a:bodyPr wrap="square" rtlCol="0">
            <a:spAutoFit/>
          </a:bodyPr>
          <a:lstStyle/>
          <a:p>
            <a:r>
              <a:rPr lang="en-US" sz="3400" dirty="0">
                <a:solidFill>
                  <a:schemeClr val="bg1"/>
                </a:solidFill>
              </a:rPr>
              <a:t>Q</a:t>
            </a:r>
            <a:r>
              <a:rPr lang="en-US" sz="2600" dirty="0">
                <a:solidFill>
                  <a:schemeClr val="bg1"/>
                </a:solidFill>
              </a:rPr>
              <a:t>:  Can our names be removed from the Book of Life?</a:t>
            </a:r>
          </a:p>
          <a:p>
            <a:r>
              <a:rPr lang="en-US" sz="3400" dirty="0">
                <a:solidFill>
                  <a:schemeClr val="bg1"/>
                </a:solidFill>
              </a:rPr>
              <a:t>A</a:t>
            </a:r>
            <a:r>
              <a:rPr lang="en-US" sz="2600" dirty="0">
                <a:solidFill>
                  <a:schemeClr val="bg1"/>
                </a:solidFill>
              </a:rPr>
              <a:t>:  Yes, if we do not remain faithful to His covenant!</a:t>
            </a:r>
          </a:p>
        </p:txBody>
      </p:sp>
    </p:spTree>
    <p:extLst>
      <p:ext uri="{BB962C8B-B14F-4D97-AF65-F5344CB8AC3E}">
        <p14:creationId xmlns:p14="http://schemas.microsoft.com/office/powerpoint/2010/main" val="258016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09422-52BF-E4E3-4F65-4B71EC9737A1}"/>
              </a:ext>
            </a:extLst>
          </p:cNvPr>
          <p:cNvSpPr>
            <a:spLocks noGrp="1"/>
          </p:cNvSpPr>
          <p:nvPr>
            <p:ph idx="1"/>
          </p:nvPr>
        </p:nvSpPr>
        <p:spPr>
          <a:xfrm>
            <a:off x="457200" y="762000"/>
            <a:ext cx="8229600" cy="5715000"/>
          </a:xfrm>
        </p:spPr>
        <p:txBody>
          <a:bodyPr>
            <a:normAutofit fontScale="92500" lnSpcReduction="10000"/>
          </a:bodyPr>
          <a:lstStyle/>
          <a:p>
            <a:pPr marL="0" indent="0" algn="ctr">
              <a:buNone/>
            </a:pPr>
            <a:r>
              <a:rPr lang="en-US" sz="2800" b="1" u="sng" dirty="0"/>
              <a:t>From Exodus to Revelation, the concept of the Book of Life has been taught.</a:t>
            </a:r>
          </a:p>
          <a:p>
            <a:pPr algn="ctr"/>
            <a:endParaRPr lang="en-US" sz="2800" b="1" u="sng" dirty="0"/>
          </a:p>
          <a:p>
            <a:r>
              <a:rPr lang="en-US" dirty="0"/>
              <a:t>God told Moses that transgressors would be blotted out of His book.</a:t>
            </a:r>
          </a:p>
          <a:p>
            <a:r>
              <a:rPr lang="en-US" dirty="0"/>
              <a:t>The Law of Moses warned against names being blotted out from under Heaven.</a:t>
            </a:r>
          </a:p>
          <a:p>
            <a:r>
              <a:rPr lang="en-US" dirty="0"/>
              <a:t>Psalm 69 spoke of the “book of the living”.</a:t>
            </a:r>
          </a:p>
          <a:p>
            <a:r>
              <a:rPr lang="en-US" dirty="0"/>
              <a:t>Daniel taught our names must be written in the book.</a:t>
            </a:r>
          </a:p>
          <a:p>
            <a:r>
              <a:rPr lang="en-US" dirty="0"/>
              <a:t>Jesus taught about having our names written in heaven.</a:t>
            </a:r>
          </a:p>
          <a:p>
            <a:r>
              <a:rPr lang="en-US" dirty="0"/>
              <a:t>Paul praised those in Philippi who had their names written in the Book of Life.</a:t>
            </a:r>
          </a:p>
          <a:p>
            <a:r>
              <a:rPr lang="en-US" dirty="0"/>
              <a:t>Hebrews spoke of those registered in heaven.</a:t>
            </a:r>
          </a:p>
          <a:p>
            <a:r>
              <a:rPr lang="en-US" dirty="0"/>
              <a:t>Revelation draws the most complete picture of the three groups of people in relation to the Book of Life.</a:t>
            </a:r>
          </a:p>
          <a:p>
            <a:pPr marL="0" indent="0">
              <a:buNone/>
            </a:pPr>
            <a:endParaRPr lang="en-US" dirty="0"/>
          </a:p>
        </p:txBody>
      </p:sp>
    </p:spTree>
    <p:extLst>
      <p:ext uri="{BB962C8B-B14F-4D97-AF65-F5344CB8AC3E}">
        <p14:creationId xmlns:p14="http://schemas.microsoft.com/office/powerpoint/2010/main" val="3422601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415DD9-B7DF-975D-5B86-4CB7BF2FB908}"/>
              </a:ext>
            </a:extLst>
          </p:cNvPr>
          <p:cNvSpPr>
            <a:spLocks noGrp="1"/>
          </p:cNvSpPr>
          <p:nvPr>
            <p:ph idx="1"/>
          </p:nvPr>
        </p:nvSpPr>
        <p:spPr>
          <a:xfrm>
            <a:off x="685800" y="990600"/>
            <a:ext cx="7772400" cy="5257800"/>
          </a:xfrm>
        </p:spPr>
        <p:txBody>
          <a:bodyPr>
            <a:normAutofit/>
          </a:bodyPr>
          <a:lstStyle/>
          <a:p>
            <a:pPr marL="0" indent="0" algn="ctr">
              <a:buNone/>
            </a:pPr>
            <a:r>
              <a:rPr lang="en-US" sz="5000" b="1" dirty="0"/>
              <a:t>The most important question we need to worry about:  </a:t>
            </a:r>
          </a:p>
          <a:p>
            <a:pPr marL="0" indent="0" algn="ctr">
              <a:buNone/>
            </a:pPr>
            <a:endParaRPr lang="en-US" sz="5000" b="1" dirty="0"/>
          </a:p>
          <a:p>
            <a:pPr marL="0" indent="0" algn="ctr">
              <a:buNone/>
            </a:pPr>
            <a:r>
              <a:rPr lang="en-US" sz="5000" b="1" dirty="0"/>
              <a:t>Is our name written in the Book of Life?</a:t>
            </a:r>
          </a:p>
          <a:p>
            <a:pPr marL="0" indent="0">
              <a:buNone/>
            </a:pPr>
            <a:endParaRPr lang="en-US" dirty="0"/>
          </a:p>
        </p:txBody>
      </p:sp>
    </p:spTree>
    <p:extLst>
      <p:ext uri="{BB962C8B-B14F-4D97-AF65-F5344CB8AC3E}">
        <p14:creationId xmlns:p14="http://schemas.microsoft.com/office/powerpoint/2010/main" val="67081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4EE6-C830-9984-1D38-6638589B9238}"/>
              </a:ext>
            </a:extLst>
          </p:cNvPr>
          <p:cNvSpPr>
            <a:spLocks noGrp="1"/>
          </p:cNvSpPr>
          <p:nvPr>
            <p:ph type="title"/>
          </p:nvPr>
        </p:nvSpPr>
        <p:spPr/>
        <p:txBody>
          <a:bodyPr/>
          <a:lstStyle/>
          <a:p>
            <a:endParaRPr lang="en-US"/>
          </a:p>
        </p:txBody>
      </p:sp>
      <p:pic>
        <p:nvPicPr>
          <p:cNvPr id="1026" name="Picture 2" descr="weird guinness world records 8 (1)">
            <a:extLst>
              <a:ext uri="{FF2B5EF4-FFF2-40B4-BE49-F238E27FC236}">
                <a16:creationId xmlns:a16="http://schemas.microsoft.com/office/drawing/2014/main" id="{68287A9D-3943-2E3D-3730-12BEA1861F5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4558" y="1524000"/>
            <a:ext cx="7794883" cy="4952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057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C91CC8-5626-6751-2ACE-C2106255CCE3}"/>
              </a:ext>
            </a:extLst>
          </p:cNvPr>
          <p:cNvSpPr>
            <a:spLocks noGrp="1"/>
          </p:cNvSpPr>
          <p:nvPr>
            <p:ph idx="1"/>
          </p:nvPr>
        </p:nvSpPr>
        <p:spPr>
          <a:xfrm>
            <a:off x="381000" y="2057400"/>
            <a:ext cx="8229600" cy="2590800"/>
          </a:xfrm>
        </p:spPr>
        <p:txBody>
          <a:bodyPr>
            <a:normAutofit/>
          </a:bodyPr>
          <a:lstStyle/>
          <a:p>
            <a:pPr marL="0" indent="0" algn="ctr">
              <a:buNone/>
            </a:pPr>
            <a:r>
              <a:rPr lang="en-US" sz="4000" dirty="0"/>
              <a:t>How much more important should it be for our name to be found in the Book of Life?</a:t>
            </a:r>
          </a:p>
        </p:txBody>
      </p:sp>
    </p:spTree>
    <p:extLst>
      <p:ext uri="{BB962C8B-B14F-4D97-AF65-F5344CB8AC3E}">
        <p14:creationId xmlns:p14="http://schemas.microsoft.com/office/powerpoint/2010/main" val="124574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3A6AE-C857-972F-35FC-787445A9B1CA}"/>
              </a:ext>
            </a:extLst>
          </p:cNvPr>
          <p:cNvSpPr>
            <a:spLocks noGrp="1"/>
          </p:cNvSpPr>
          <p:nvPr>
            <p:ph type="title"/>
          </p:nvPr>
        </p:nvSpPr>
        <p:spPr/>
        <p:txBody>
          <a:bodyPr/>
          <a:lstStyle/>
          <a:p>
            <a:r>
              <a:rPr lang="en-US" b="1" dirty="0"/>
              <a:t>Psalm 69:24-28</a:t>
            </a:r>
          </a:p>
        </p:txBody>
      </p:sp>
      <p:sp>
        <p:nvSpPr>
          <p:cNvPr id="3" name="Content Placeholder 2">
            <a:extLst>
              <a:ext uri="{FF2B5EF4-FFF2-40B4-BE49-F238E27FC236}">
                <a16:creationId xmlns:a16="http://schemas.microsoft.com/office/drawing/2014/main" id="{C0C6A45B-ED68-3DED-1D37-4499E4808711}"/>
              </a:ext>
            </a:extLst>
          </p:cNvPr>
          <p:cNvSpPr>
            <a:spLocks noGrp="1"/>
          </p:cNvSpPr>
          <p:nvPr>
            <p:ph idx="1"/>
          </p:nvPr>
        </p:nvSpPr>
        <p:spPr/>
        <p:txBody>
          <a:bodyPr>
            <a:normAutofit/>
          </a:bodyPr>
          <a:lstStyle/>
          <a:p>
            <a:pPr marL="0" indent="0">
              <a:buNone/>
            </a:pPr>
            <a:r>
              <a:rPr lang="en-US" sz="2800" b="0" i="0" dirty="0">
                <a:solidFill>
                  <a:srgbClr val="000000"/>
                </a:solidFill>
                <a:effectLst/>
              </a:rPr>
              <a:t>Pour out Your indignation upon them,</a:t>
            </a:r>
            <a:br>
              <a:rPr lang="en-US" sz="2800" dirty="0"/>
            </a:br>
            <a:r>
              <a:rPr lang="en-US" sz="2800" b="0" i="0" dirty="0">
                <a:solidFill>
                  <a:srgbClr val="000000"/>
                </a:solidFill>
                <a:effectLst/>
              </a:rPr>
              <a:t>And let Your wrathful anger take hold of them.</a:t>
            </a:r>
            <a:br>
              <a:rPr lang="en-US" sz="2800" dirty="0"/>
            </a:br>
            <a:r>
              <a:rPr lang="en-US" sz="2800" b="1" i="0" baseline="30000" dirty="0">
                <a:solidFill>
                  <a:srgbClr val="000000"/>
                </a:solidFill>
                <a:effectLst/>
              </a:rPr>
              <a:t>25 </a:t>
            </a:r>
            <a:r>
              <a:rPr lang="en-US" sz="2800" b="0" i="0" dirty="0">
                <a:solidFill>
                  <a:srgbClr val="000000"/>
                </a:solidFill>
                <a:effectLst/>
              </a:rPr>
              <a:t>Let their dwelling place be desolate;</a:t>
            </a:r>
            <a:br>
              <a:rPr lang="en-US" sz="2800" dirty="0"/>
            </a:br>
            <a:r>
              <a:rPr lang="en-US" sz="2800" b="0" i="0" dirty="0">
                <a:solidFill>
                  <a:srgbClr val="000000"/>
                </a:solidFill>
                <a:effectLst/>
              </a:rPr>
              <a:t>Let no one live in their tents.</a:t>
            </a:r>
            <a:br>
              <a:rPr lang="en-US" sz="2800" dirty="0"/>
            </a:br>
            <a:r>
              <a:rPr lang="en-US" sz="2800" b="1" i="0" baseline="30000" dirty="0">
                <a:solidFill>
                  <a:srgbClr val="000000"/>
                </a:solidFill>
                <a:effectLst/>
              </a:rPr>
              <a:t>26 </a:t>
            </a:r>
            <a:r>
              <a:rPr lang="en-US" sz="2800" b="0" i="0" dirty="0">
                <a:solidFill>
                  <a:srgbClr val="000000"/>
                </a:solidFill>
                <a:effectLst/>
              </a:rPr>
              <a:t>For they persecute the </a:t>
            </a:r>
            <a:r>
              <a:rPr lang="en-US" sz="2800" b="0" i="1" dirty="0">
                <a:solidFill>
                  <a:srgbClr val="000000"/>
                </a:solidFill>
                <a:effectLst/>
              </a:rPr>
              <a:t>ones</a:t>
            </a:r>
            <a:r>
              <a:rPr lang="en-US" sz="2800" b="0" i="0" dirty="0">
                <a:solidFill>
                  <a:srgbClr val="000000"/>
                </a:solidFill>
                <a:effectLst/>
              </a:rPr>
              <a:t> You have struck,</a:t>
            </a:r>
            <a:br>
              <a:rPr lang="en-US" sz="2800" dirty="0"/>
            </a:br>
            <a:r>
              <a:rPr lang="en-US" sz="2800" b="0" i="0" dirty="0">
                <a:solidFill>
                  <a:srgbClr val="000000"/>
                </a:solidFill>
                <a:effectLst/>
              </a:rPr>
              <a:t>And talk of the grief of those You have wounded.</a:t>
            </a:r>
            <a:br>
              <a:rPr lang="en-US" sz="2800" dirty="0"/>
            </a:br>
            <a:r>
              <a:rPr lang="en-US" sz="2800" b="1" i="0" baseline="30000" dirty="0">
                <a:solidFill>
                  <a:srgbClr val="000000"/>
                </a:solidFill>
                <a:effectLst/>
              </a:rPr>
              <a:t>27 </a:t>
            </a:r>
            <a:r>
              <a:rPr lang="en-US" sz="2800" b="0" i="0" dirty="0">
                <a:solidFill>
                  <a:srgbClr val="000000"/>
                </a:solidFill>
                <a:effectLst/>
              </a:rPr>
              <a:t>Add iniquity to their iniquity,</a:t>
            </a:r>
            <a:br>
              <a:rPr lang="en-US" sz="2800" dirty="0"/>
            </a:br>
            <a:r>
              <a:rPr lang="en-US" sz="2800" b="0" i="0" dirty="0">
                <a:solidFill>
                  <a:srgbClr val="000000"/>
                </a:solidFill>
                <a:effectLst/>
              </a:rPr>
              <a:t>And let them not come into Your righteousness.</a:t>
            </a:r>
            <a:br>
              <a:rPr lang="en-US" sz="2800" dirty="0"/>
            </a:br>
            <a:r>
              <a:rPr lang="en-US" sz="2800" b="1" i="0" baseline="30000" dirty="0">
                <a:solidFill>
                  <a:srgbClr val="000000"/>
                </a:solidFill>
                <a:effectLst/>
              </a:rPr>
              <a:t>28 </a:t>
            </a:r>
            <a:r>
              <a:rPr lang="en-US" sz="2800" b="0" i="0" dirty="0">
                <a:solidFill>
                  <a:srgbClr val="000000"/>
                </a:solidFill>
                <a:effectLst/>
              </a:rPr>
              <a:t>Let them be blotted out of the book of the living,</a:t>
            </a:r>
            <a:br>
              <a:rPr lang="en-US" sz="2800" dirty="0"/>
            </a:br>
            <a:r>
              <a:rPr lang="en-US" sz="2800" b="0" i="0" dirty="0">
                <a:solidFill>
                  <a:srgbClr val="000000"/>
                </a:solidFill>
                <a:effectLst/>
              </a:rPr>
              <a:t>And not be written with the righteous.</a:t>
            </a:r>
            <a:endParaRPr lang="en-US" sz="2800" dirty="0"/>
          </a:p>
        </p:txBody>
      </p:sp>
    </p:spTree>
    <p:extLst>
      <p:ext uri="{BB962C8B-B14F-4D97-AF65-F5344CB8AC3E}">
        <p14:creationId xmlns:p14="http://schemas.microsoft.com/office/powerpoint/2010/main" val="256061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A2523-8DE7-FADD-152E-CB1A24391283}"/>
              </a:ext>
            </a:extLst>
          </p:cNvPr>
          <p:cNvSpPr>
            <a:spLocks noGrp="1"/>
          </p:cNvSpPr>
          <p:nvPr>
            <p:ph type="title"/>
          </p:nvPr>
        </p:nvSpPr>
        <p:spPr/>
        <p:txBody>
          <a:bodyPr/>
          <a:lstStyle/>
          <a:p>
            <a:r>
              <a:rPr lang="en-US" b="1" dirty="0"/>
              <a:t>Psalm 69</a:t>
            </a:r>
          </a:p>
        </p:txBody>
      </p:sp>
      <p:sp>
        <p:nvSpPr>
          <p:cNvPr id="3" name="Content Placeholder 2">
            <a:extLst>
              <a:ext uri="{FF2B5EF4-FFF2-40B4-BE49-F238E27FC236}">
                <a16:creationId xmlns:a16="http://schemas.microsoft.com/office/drawing/2014/main" id="{2FA618B0-3AD1-0E0A-8750-4EF661F77E22}"/>
              </a:ext>
            </a:extLst>
          </p:cNvPr>
          <p:cNvSpPr>
            <a:spLocks noGrp="1"/>
          </p:cNvSpPr>
          <p:nvPr>
            <p:ph idx="1"/>
          </p:nvPr>
        </p:nvSpPr>
        <p:spPr>
          <a:xfrm>
            <a:off x="457200" y="1676400"/>
            <a:ext cx="8229600" cy="4876800"/>
          </a:xfrm>
        </p:spPr>
        <p:txBody>
          <a:bodyPr>
            <a:normAutofit/>
          </a:bodyPr>
          <a:lstStyle/>
          <a:p>
            <a:r>
              <a:rPr lang="en-US" sz="2800" dirty="0"/>
              <a:t>Nathan Battey spoke one evening on Psalm 69 and its many connections to the New Testament in a sermon he entitled “Unlocking the Mystery”.</a:t>
            </a:r>
          </a:p>
          <a:p>
            <a:endParaRPr lang="en-US" sz="2800" dirty="0"/>
          </a:p>
          <a:p>
            <a:r>
              <a:rPr lang="en-US" sz="2800" dirty="0"/>
              <a:t>For the month of July, we will be studying this psalm in relation to the gospels, the writings of the Apostle Paul and this morning the book of Revelation.</a:t>
            </a:r>
          </a:p>
        </p:txBody>
      </p:sp>
    </p:spTree>
    <p:extLst>
      <p:ext uri="{BB962C8B-B14F-4D97-AF65-F5344CB8AC3E}">
        <p14:creationId xmlns:p14="http://schemas.microsoft.com/office/powerpoint/2010/main" val="231456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85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2C5213-79E8-CCAA-ECA5-FE527249652D}"/>
              </a:ext>
            </a:extLst>
          </p:cNvPr>
          <p:cNvSpPr>
            <a:spLocks noGrp="1"/>
          </p:cNvSpPr>
          <p:nvPr>
            <p:ph idx="1"/>
          </p:nvPr>
        </p:nvSpPr>
        <p:spPr>
          <a:xfrm>
            <a:off x="723900" y="2057400"/>
            <a:ext cx="7696200" cy="1828800"/>
          </a:xfrm>
        </p:spPr>
        <p:txBody>
          <a:bodyPr>
            <a:normAutofit/>
          </a:bodyPr>
          <a:lstStyle/>
          <a:p>
            <a:pPr marL="0" indent="0" algn="ctr">
              <a:buNone/>
            </a:pPr>
            <a:r>
              <a:rPr lang="en-US" sz="3200" dirty="0"/>
              <a:t>The concept of a “book of records” maintained by God Almighty is actually well-taught throughout the Bible.</a:t>
            </a:r>
          </a:p>
        </p:txBody>
      </p:sp>
    </p:spTree>
    <p:extLst>
      <p:ext uri="{BB962C8B-B14F-4D97-AF65-F5344CB8AC3E}">
        <p14:creationId xmlns:p14="http://schemas.microsoft.com/office/powerpoint/2010/main" val="73707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9BF28-28C0-1AE5-3C8F-CED6DEC096C6}"/>
              </a:ext>
            </a:extLst>
          </p:cNvPr>
          <p:cNvSpPr>
            <a:spLocks noGrp="1"/>
          </p:cNvSpPr>
          <p:nvPr>
            <p:ph type="title"/>
          </p:nvPr>
        </p:nvSpPr>
        <p:spPr/>
        <p:txBody>
          <a:bodyPr/>
          <a:lstStyle/>
          <a:p>
            <a:r>
              <a:rPr lang="en-US" b="1" dirty="0"/>
              <a:t>Deuteronomy 29:20</a:t>
            </a:r>
          </a:p>
        </p:txBody>
      </p:sp>
      <p:sp>
        <p:nvSpPr>
          <p:cNvPr id="3" name="Content Placeholder 2">
            <a:extLst>
              <a:ext uri="{FF2B5EF4-FFF2-40B4-BE49-F238E27FC236}">
                <a16:creationId xmlns:a16="http://schemas.microsoft.com/office/drawing/2014/main" id="{F13DD4EF-5DB4-23A7-7B92-3BA26115DF02}"/>
              </a:ext>
            </a:extLst>
          </p:cNvPr>
          <p:cNvSpPr>
            <a:spLocks noGrp="1"/>
          </p:cNvSpPr>
          <p:nvPr>
            <p:ph idx="1"/>
          </p:nvPr>
        </p:nvSpPr>
        <p:spPr/>
        <p:txBody>
          <a:bodyPr>
            <a:normAutofit/>
          </a:bodyPr>
          <a:lstStyle/>
          <a:p>
            <a:pPr marL="0" indent="0">
              <a:buNone/>
            </a:pPr>
            <a:r>
              <a:rPr lang="en-US" sz="2800" b="1" i="0" baseline="30000" dirty="0">
                <a:solidFill>
                  <a:srgbClr val="000000"/>
                </a:solidFill>
                <a:effectLst/>
              </a:rPr>
              <a:t> </a:t>
            </a:r>
            <a:r>
              <a:rPr lang="en-US" sz="2800" b="0" i="0" dirty="0">
                <a:solidFill>
                  <a:srgbClr val="000000"/>
                </a:solidFill>
                <a:effectLst/>
              </a:rPr>
              <a:t>“The </a:t>
            </a:r>
            <a:r>
              <a:rPr lang="en-US" sz="2800" b="0" i="0" cap="small" dirty="0">
                <a:solidFill>
                  <a:srgbClr val="000000"/>
                </a:solidFill>
                <a:effectLst/>
              </a:rPr>
              <a:t>Lord</a:t>
            </a:r>
            <a:r>
              <a:rPr lang="en-US" sz="2800" b="0" i="0" dirty="0">
                <a:solidFill>
                  <a:srgbClr val="000000"/>
                </a:solidFill>
                <a:effectLst/>
              </a:rPr>
              <a:t> would not spare him; for then the anger of the </a:t>
            </a:r>
            <a:r>
              <a:rPr lang="en-US" sz="2800" b="0" i="0" cap="small" dirty="0">
                <a:solidFill>
                  <a:srgbClr val="000000"/>
                </a:solidFill>
                <a:effectLst/>
              </a:rPr>
              <a:t>Lord</a:t>
            </a:r>
            <a:r>
              <a:rPr lang="en-US" sz="2800" b="0" i="0" dirty="0">
                <a:solidFill>
                  <a:srgbClr val="000000"/>
                </a:solidFill>
                <a:effectLst/>
              </a:rPr>
              <a:t> and His jealousy would burn against that man, and every curse that is written in this book would settle on him, and the </a:t>
            </a:r>
            <a:r>
              <a:rPr lang="en-US" sz="2800" b="1" i="0" u="sng" cap="small" dirty="0">
                <a:solidFill>
                  <a:srgbClr val="000000"/>
                </a:solidFill>
                <a:effectLst/>
              </a:rPr>
              <a:t>Lord</a:t>
            </a:r>
            <a:r>
              <a:rPr lang="en-US" sz="2800" b="1" i="0" u="sng" dirty="0">
                <a:solidFill>
                  <a:srgbClr val="000000"/>
                </a:solidFill>
                <a:effectLst/>
              </a:rPr>
              <a:t> would blot out his name from under heaven</a:t>
            </a:r>
            <a:r>
              <a:rPr lang="en-US" sz="2800" b="0" i="0" dirty="0">
                <a:solidFill>
                  <a:srgbClr val="000000"/>
                </a:solidFill>
                <a:effectLst/>
              </a:rPr>
              <a:t>. </a:t>
            </a:r>
          </a:p>
        </p:txBody>
      </p:sp>
    </p:spTree>
    <p:extLst>
      <p:ext uri="{BB962C8B-B14F-4D97-AF65-F5344CB8AC3E}">
        <p14:creationId xmlns:p14="http://schemas.microsoft.com/office/powerpoint/2010/main" val="1574478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6229</TotalTime>
  <Words>1562</Words>
  <Application>Microsoft Office PowerPoint</Application>
  <PresentationFormat>On-screen Show (4:3)</PresentationFormat>
  <Paragraphs>76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Clarity</vt:lpstr>
      <vt:lpstr>PowerPoint Presentation</vt:lpstr>
      <vt:lpstr>Blotted Out </vt:lpstr>
      <vt:lpstr>PowerPoint Presentation</vt:lpstr>
      <vt:lpstr>PowerPoint Presentation</vt:lpstr>
      <vt:lpstr>Psalm 69:24-28</vt:lpstr>
      <vt:lpstr>Psalm 69</vt:lpstr>
      <vt:lpstr>PowerPoint Presentation</vt:lpstr>
      <vt:lpstr>PowerPoint Presentation</vt:lpstr>
      <vt:lpstr>Deuteronomy 29:20</vt:lpstr>
      <vt:lpstr>Isaiah 4:2-3</vt:lpstr>
      <vt:lpstr>Ezekiel 13:9</vt:lpstr>
      <vt:lpstr>Psalm 87:5-6</vt:lpstr>
      <vt:lpstr>Exodus 32:31-34</vt:lpstr>
      <vt:lpstr>Daniel 12:1</vt:lpstr>
      <vt:lpstr>Psalm 69:27-28</vt:lpstr>
      <vt:lpstr>Luke 10:17-20</vt:lpstr>
      <vt:lpstr>Hebrews 12:22-24</vt:lpstr>
      <vt:lpstr>Philippians 4:2-3</vt:lpstr>
      <vt:lpstr>Revelation 3:4-5</vt:lpstr>
      <vt:lpstr>Revelation 13:8</vt:lpstr>
      <vt:lpstr>Revelation 20:12-15</vt:lpstr>
      <vt:lpstr>Revelation 20:12-15</vt:lpstr>
      <vt:lpstr>Revelation 21:27</vt:lpstr>
      <vt:lpstr>Psalm 69:27-28</vt:lpstr>
      <vt:lpstr>Revelation 22:18-19</vt:lpstr>
      <vt:lpstr>3 Categories of People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667</cp:revision>
  <cp:lastPrinted>2016-08-14T13:26:36Z</cp:lastPrinted>
  <dcterms:created xsi:type="dcterms:W3CDTF">2006-08-16T00:00:00Z</dcterms:created>
  <dcterms:modified xsi:type="dcterms:W3CDTF">2022-07-02T00:47:37Z</dcterms:modified>
</cp:coreProperties>
</file>