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8"/>
  </p:handoutMasterIdLst>
  <p:sldIdLst>
    <p:sldId id="398" r:id="rId2"/>
    <p:sldId id="279" r:id="rId3"/>
    <p:sldId id="392" r:id="rId4"/>
    <p:sldId id="397" r:id="rId5"/>
    <p:sldId id="353" r:id="rId6"/>
    <p:sldId id="354" r:id="rId7"/>
    <p:sldId id="350" r:id="rId8"/>
    <p:sldId id="399" r:id="rId9"/>
    <p:sldId id="351" r:id="rId10"/>
    <p:sldId id="387" r:id="rId11"/>
    <p:sldId id="389" r:id="rId12"/>
    <p:sldId id="341" r:id="rId13"/>
    <p:sldId id="390" r:id="rId14"/>
    <p:sldId id="396" r:id="rId15"/>
    <p:sldId id="401" r:id="rId16"/>
    <p:sldId id="400" r:id="rId17"/>
    <p:sldId id="407" r:id="rId18"/>
    <p:sldId id="393" r:id="rId19"/>
    <p:sldId id="402" r:id="rId20"/>
    <p:sldId id="405" r:id="rId21"/>
    <p:sldId id="408" r:id="rId22"/>
    <p:sldId id="410" r:id="rId23"/>
    <p:sldId id="409" r:id="rId24"/>
    <p:sldId id="394" r:id="rId25"/>
    <p:sldId id="411" r:id="rId26"/>
    <p:sldId id="412" r:id="rId27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C37B8B-6F9F-47DA-92CC-51FF7FE46400}" v="19" dt="2023-10-22T14:21:52.407"/>
    <p1510:client id="{F548C211-EAA1-4064-935B-556ABD681E98}" v="378" dt="2023-10-22T00:19:47.8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0" autoAdjust="0"/>
    <p:restoredTop sz="94660"/>
  </p:normalViewPr>
  <p:slideViewPr>
    <p:cSldViewPr>
      <p:cViewPr varScale="1">
        <p:scale>
          <a:sx n="105" d="100"/>
          <a:sy n="105" d="100"/>
        </p:scale>
        <p:origin x="180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gan Morrison" userId="a39271d66f689db8" providerId="LiveId" clId="{3CC37B8B-6F9F-47DA-92CC-51FF7FE46400}"/>
    <pc:docChg chg="custSel addSld delSld modSld sldOrd">
      <pc:chgData name="Megan Morrison" userId="a39271d66f689db8" providerId="LiveId" clId="{3CC37B8B-6F9F-47DA-92CC-51FF7FE46400}" dt="2023-10-22T14:25:23.679" v="204" actId="1037"/>
      <pc:docMkLst>
        <pc:docMk/>
      </pc:docMkLst>
      <pc:sldChg chg="delSp modSp mod">
        <pc:chgData name="Megan Morrison" userId="a39271d66f689db8" providerId="LiveId" clId="{3CC37B8B-6F9F-47DA-92CC-51FF7FE46400}" dt="2023-10-22T14:10:34.079" v="102" actId="1036"/>
        <pc:sldMkLst>
          <pc:docMk/>
          <pc:sldMk cId="3805350927" sldId="279"/>
        </pc:sldMkLst>
        <pc:spChg chg="mod">
          <ac:chgData name="Megan Morrison" userId="a39271d66f689db8" providerId="LiveId" clId="{3CC37B8B-6F9F-47DA-92CC-51FF7FE46400}" dt="2023-10-22T14:10:34.079" v="102" actId="1036"/>
          <ac:spMkLst>
            <pc:docMk/>
            <pc:sldMk cId="3805350927" sldId="279"/>
            <ac:spMk id="2" creationId="{00000000-0000-0000-0000-000000000000}"/>
          </ac:spMkLst>
        </pc:spChg>
        <pc:spChg chg="mod">
          <ac:chgData name="Megan Morrison" userId="a39271d66f689db8" providerId="LiveId" clId="{3CC37B8B-6F9F-47DA-92CC-51FF7FE46400}" dt="2023-10-22T14:10:27.380" v="97" actId="27636"/>
          <ac:spMkLst>
            <pc:docMk/>
            <pc:sldMk cId="3805350927" sldId="279"/>
            <ac:spMk id="3" creationId="{00000000-0000-0000-0000-000000000000}"/>
          </ac:spMkLst>
        </pc:spChg>
        <pc:spChg chg="del mod">
          <ac:chgData name="Megan Morrison" userId="a39271d66f689db8" providerId="LiveId" clId="{3CC37B8B-6F9F-47DA-92CC-51FF7FE46400}" dt="2023-10-22T14:09:51.075" v="38" actId="21"/>
          <ac:spMkLst>
            <pc:docMk/>
            <pc:sldMk cId="3805350927" sldId="279"/>
            <ac:spMk id="7" creationId="{5DF4D476-E195-B57C-A96B-A68884DD1818}"/>
          </ac:spMkLst>
        </pc:spChg>
      </pc:sldChg>
      <pc:sldChg chg="modSp">
        <pc:chgData name="Megan Morrison" userId="a39271d66f689db8" providerId="LiveId" clId="{3CC37B8B-6F9F-47DA-92CC-51FF7FE46400}" dt="2023-10-22T14:16:56.248" v="147" actId="6549"/>
        <pc:sldMkLst>
          <pc:docMk/>
          <pc:sldMk cId="1511252487" sldId="341"/>
        </pc:sldMkLst>
        <pc:spChg chg="mod">
          <ac:chgData name="Megan Morrison" userId="a39271d66f689db8" providerId="LiveId" clId="{3CC37B8B-6F9F-47DA-92CC-51FF7FE46400}" dt="2023-10-22T14:16:56.248" v="147" actId="6549"/>
          <ac:spMkLst>
            <pc:docMk/>
            <pc:sldMk cId="1511252487" sldId="341"/>
            <ac:spMk id="3" creationId="{00000000-0000-0000-0000-000000000000}"/>
          </ac:spMkLst>
        </pc:spChg>
      </pc:sldChg>
      <pc:sldChg chg="add">
        <pc:chgData name="Megan Morrison" userId="a39271d66f689db8" providerId="LiveId" clId="{3CC37B8B-6F9F-47DA-92CC-51FF7FE46400}" dt="2023-10-22T14:13:45.403" v="112"/>
        <pc:sldMkLst>
          <pc:docMk/>
          <pc:sldMk cId="2493045274" sldId="350"/>
        </pc:sldMkLst>
      </pc:sldChg>
      <pc:sldChg chg="modSp mod">
        <pc:chgData name="Megan Morrison" userId="a39271d66f689db8" providerId="LiveId" clId="{3CC37B8B-6F9F-47DA-92CC-51FF7FE46400}" dt="2023-10-22T14:12:49.864" v="111" actId="207"/>
        <pc:sldMkLst>
          <pc:docMk/>
          <pc:sldMk cId="4021927304" sldId="354"/>
        </pc:sldMkLst>
        <pc:spChg chg="mod">
          <ac:chgData name="Megan Morrison" userId="a39271d66f689db8" providerId="LiveId" clId="{3CC37B8B-6F9F-47DA-92CC-51FF7FE46400}" dt="2023-10-22T14:12:49.864" v="111" actId="207"/>
          <ac:spMkLst>
            <pc:docMk/>
            <pc:sldMk cId="4021927304" sldId="354"/>
            <ac:spMk id="3" creationId="{00000000-0000-0000-0000-000000000000}"/>
          </ac:spMkLst>
        </pc:spChg>
      </pc:sldChg>
      <pc:sldChg chg="modSp mod">
        <pc:chgData name="Megan Morrison" userId="a39271d66f689db8" providerId="LiveId" clId="{3CC37B8B-6F9F-47DA-92CC-51FF7FE46400}" dt="2023-10-22T14:15:16.897" v="130" actId="20577"/>
        <pc:sldMkLst>
          <pc:docMk/>
          <pc:sldMk cId="2397436764" sldId="387"/>
        </pc:sldMkLst>
        <pc:spChg chg="mod">
          <ac:chgData name="Megan Morrison" userId="a39271d66f689db8" providerId="LiveId" clId="{3CC37B8B-6F9F-47DA-92CC-51FF7FE46400}" dt="2023-10-22T14:15:16.897" v="130" actId="20577"/>
          <ac:spMkLst>
            <pc:docMk/>
            <pc:sldMk cId="2397436764" sldId="387"/>
            <ac:spMk id="2" creationId="{00000000-0000-0000-0000-000000000000}"/>
          </ac:spMkLst>
        </pc:spChg>
      </pc:sldChg>
      <pc:sldChg chg="modSp mod">
        <pc:chgData name="Megan Morrison" userId="a39271d66f689db8" providerId="LiveId" clId="{3CC37B8B-6F9F-47DA-92CC-51FF7FE46400}" dt="2023-10-22T14:18:06.773" v="187" actId="6549"/>
        <pc:sldMkLst>
          <pc:docMk/>
          <pc:sldMk cId="2912161656" sldId="390"/>
        </pc:sldMkLst>
        <pc:spChg chg="mod">
          <ac:chgData name="Megan Morrison" userId="a39271d66f689db8" providerId="LiveId" clId="{3CC37B8B-6F9F-47DA-92CC-51FF7FE46400}" dt="2023-10-22T14:18:06.773" v="187" actId="6549"/>
          <ac:spMkLst>
            <pc:docMk/>
            <pc:sldMk cId="2912161656" sldId="390"/>
            <ac:spMk id="41" creationId="{00000000-0000-0000-0000-000000000000}"/>
          </ac:spMkLst>
        </pc:spChg>
      </pc:sldChg>
      <pc:sldChg chg="add">
        <pc:chgData name="Megan Morrison" userId="a39271d66f689db8" providerId="LiveId" clId="{3CC37B8B-6F9F-47DA-92CC-51FF7FE46400}" dt="2023-10-22T14:21:52.404" v="189"/>
        <pc:sldMkLst>
          <pc:docMk/>
          <pc:sldMk cId="1846778270" sldId="393"/>
        </pc:sldMkLst>
      </pc:sldChg>
      <pc:sldChg chg="del">
        <pc:chgData name="Megan Morrison" userId="a39271d66f689db8" providerId="LiveId" clId="{3CC37B8B-6F9F-47DA-92CC-51FF7FE46400}" dt="2023-10-22T14:21:50.153" v="188" actId="2696"/>
        <pc:sldMkLst>
          <pc:docMk/>
          <pc:sldMk cId="2090130627" sldId="393"/>
        </pc:sldMkLst>
      </pc:sldChg>
      <pc:sldChg chg="ord">
        <pc:chgData name="Megan Morrison" userId="a39271d66f689db8" providerId="LiveId" clId="{3CC37B8B-6F9F-47DA-92CC-51FF7FE46400}" dt="2023-10-22T14:11:15.816" v="104"/>
        <pc:sldMkLst>
          <pc:docMk/>
          <pc:sldMk cId="3107102489" sldId="399"/>
        </pc:sldMkLst>
      </pc:sldChg>
      <pc:sldChg chg="modSp mod">
        <pc:chgData name="Megan Morrison" userId="a39271d66f689db8" providerId="LiveId" clId="{3CC37B8B-6F9F-47DA-92CC-51FF7FE46400}" dt="2023-10-22T14:25:23.679" v="204" actId="1037"/>
        <pc:sldMkLst>
          <pc:docMk/>
          <pc:sldMk cId="1275466073" sldId="409"/>
        </pc:sldMkLst>
        <pc:spChg chg="mod">
          <ac:chgData name="Megan Morrison" userId="a39271d66f689db8" providerId="LiveId" clId="{3CC37B8B-6F9F-47DA-92CC-51FF7FE46400}" dt="2023-10-22T14:25:23.679" v="204" actId="1037"/>
          <ac:spMkLst>
            <pc:docMk/>
            <pc:sldMk cId="1275466073" sldId="409"/>
            <ac:spMk id="2" creationId="{6607E8F6-BE14-EB4D-487B-3438B4273EA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DC59F-00F6-444E-939E-448808CF51A0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9A03B-9214-43C6-8A1A-C57488E83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15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8257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90600"/>
          </a:xfrm>
        </p:spPr>
        <p:txBody>
          <a:bodyPr>
            <a:normAutofit/>
          </a:bodyPr>
          <a:lstStyle/>
          <a:p>
            <a:r>
              <a:rPr lang="en-US" b="1" dirty="0"/>
              <a:t>Feast of Weeks/Harvest/Pentecost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05800" cy="3505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Fifty days after </a:t>
            </a:r>
            <a:r>
              <a:rPr lang="en-US" sz="2800" dirty="0" err="1"/>
              <a:t>Firstfruits</a:t>
            </a:r>
            <a:r>
              <a:rPr lang="en-US" sz="2800" dirty="0"/>
              <a:t>, the Feast of Weeks was to occur, which was the final spring feast.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Counting </a:t>
            </a:r>
            <a:r>
              <a:rPr lang="en-US" sz="2800" dirty="0" err="1"/>
              <a:t>Firstfruits</a:t>
            </a:r>
            <a:r>
              <a:rPr lang="en-US" sz="2800" dirty="0"/>
              <a:t> as Day 1, and the Feast of Weeks as Day 50…. this feast would also always fall on the first day of the week.</a:t>
            </a:r>
          </a:p>
        </p:txBody>
      </p:sp>
    </p:spTree>
    <p:extLst>
      <p:ext uri="{BB962C8B-B14F-4D97-AF65-F5344CB8AC3E}">
        <p14:creationId xmlns:p14="http://schemas.microsoft.com/office/powerpoint/2010/main" val="239743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b="1" dirty="0"/>
              <a:t>New Testament Literal 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1981200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/>
              <a:t>(Acts 2:1)</a:t>
            </a:r>
          </a:p>
          <a:p>
            <a:pPr marL="0" indent="0">
              <a:buNone/>
            </a:pPr>
            <a:r>
              <a:rPr lang="en-US" sz="3200" dirty="0"/>
              <a:t>When the Day of Pentecost had fully come, they were all with one accord</a:t>
            </a:r>
            <a:r>
              <a:rPr lang="en-US" sz="3200" baseline="30000" dirty="0"/>
              <a:t> </a:t>
            </a:r>
            <a:r>
              <a:rPr lang="en-US" sz="3200" dirty="0"/>
              <a:t>in one place. </a:t>
            </a:r>
            <a:endParaRPr lang="en-US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86200"/>
            <a:ext cx="8001000" cy="147732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000" dirty="0"/>
              <a:t>Day of Pentecost and Feast of Weeks (Harvest) are one and the same!  “Pentecost” is a Greek name that signifies fifty days.</a:t>
            </a:r>
          </a:p>
        </p:txBody>
      </p:sp>
    </p:spTree>
    <p:extLst>
      <p:ext uri="{BB962C8B-B14F-4D97-AF65-F5344CB8AC3E}">
        <p14:creationId xmlns:p14="http://schemas.microsoft.com/office/powerpoint/2010/main" val="3350724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Christ and the Feasts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en-US" sz="2800" dirty="0"/>
              <a:t>Jesus was crucified on the Passover</a:t>
            </a:r>
          </a:p>
          <a:p>
            <a:pPr marL="457200" indent="-457200">
              <a:buAutoNum type="arabicParenR"/>
            </a:pPr>
            <a:r>
              <a:rPr lang="en-US" sz="2800" dirty="0"/>
              <a:t>Jesus was buried on the Feast of Unleavened Bread</a:t>
            </a:r>
          </a:p>
          <a:p>
            <a:pPr marL="457200" indent="-457200">
              <a:buAutoNum type="arabicParenR"/>
            </a:pPr>
            <a:r>
              <a:rPr lang="en-US" sz="2800" dirty="0"/>
              <a:t>Jesus was resurrected on the Feast of </a:t>
            </a:r>
            <a:r>
              <a:rPr lang="en-US" sz="2800" dirty="0" err="1"/>
              <a:t>Firstfruits</a:t>
            </a:r>
            <a:endParaRPr lang="en-US" sz="2800" dirty="0"/>
          </a:p>
          <a:p>
            <a:pPr marL="457200" indent="-457200">
              <a:buAutoNum type="arabicParenR"/>
            </a:pPr>
            <a:r>
              <a:rPr lang="en-US" sz="2800" dirty="0"/>
              <a:t>The Holy Spirit descended and the church began on the Feast of Weeks (</a:t>
            </a:r>
            <a:r>
              <a:rPr lang="en-US" sz="2800" i="1" dirty="0"/>
              <a:t>Day of Pentecost</a:t>
            </a:r>
            <a:r>
              <a:rPr lang="en-US" sz="2800" dirty="0"/>
              <a:t>)</a:t>
            </a:r>
          </a:p>
          <a:p>
            <a:pPr marL="457200" indent="-45720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252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533400"/>
            <a:ext cx="6248400" cy="55399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SPRING FEASTS OF THE LORD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838200" y="1219200"/>
            <a:ext cx="2971798" cy="1289818"/>
            <a:chOff x="304800" y="3352800"/>
            <a:chExt cx="2438400" cy="792033"/>
          </a:xfrm>
          <a:solidFill>
            <a:schemeClr val="bg1">
              <a:lumMod val="75000"/>
            </a:schemeClr>
          </a:solidFill>
        </p:grpSpPr>
        <p:sp>
          <p:nvSpPr>
            <p:cNvPr id="7" name="Rectangle 6"/>
            <p:cNvSpPr/>
            <p:nvPr/>
          </p:nvSpPr>
          <p:spPr>
            <a:xfrm>
              <a:off x="304800" y="3352800"/>
              <a:ext cx="2438400" cy="792033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5800" y="3549550"/>
              <a:ext cx="1828800" cy="34019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/>
                <a:t>Passover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838200" y="2596382"/>
            <a:ext cx="2975429" cy="1289818"/>
            <a:chOff x="304800" y="3352800"/>
            <a:chExt cx="2438400" cy="1289818"/>
          </a:xfrm>
          <a:solidFill>
            <a:schemeClr val="bg1">
              <a:lumMod val="75000"/>
            </a:schemeClr>
          </a:solidFill>
        </p:grpSpPr>
        <p:sp>
          <p:nvSpPr>
            <p:cNvPr id="21" name="Rectangle 20"/>
            <p:cNvSpPr/>
            <p:nvPr/>
          </p:nvSpPr>
          <p:spPr>
            <a:xfrm>
              <a:off x="304800" y="3352800"/>
              <a:ext cx="2438400" cy="128981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50127" y="3484602"/>
              <a:ext cx="1943286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/>
                <a:t>Unleavened Bread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38200" y="3967982"/>
            <a:ext cx="2975429" cy="1289818"/>
            <a:chOff x="304800" y="3352800"/>
            <a:chExt cx="2438400" cy="792033"/>
          </a:xfrm>
          <a:solidFill>
            <a:schemeClr val="bg1">
              <a:lumMod val="75000"/>
            </a:schemeClr>
          </a:solidFill>
        </p:grpSpPr>
        <p:sp>
          <p:nvSpPr>
            <p:cNvPr id="24" name="Rectangle 23"/>
            <p:cNvSpPr/>
            <p:nvPr/>
          </p:nvSpPr>
          <p:spPr>
            <a:xfrm>
              <a:off x="304800" y="3352800"/>
              <a:ext cx="2438400" cy="792033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09600" y="3574109"/>
              <a:ext cx="1828800" cy="34019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 err="1"/>
                <a:t>Firstfruits</a:t>
              </a:r>
              <a:endParaRPr lang="en-US" sz="3000" b="1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838200" y="5339582"/>
            <a:ext cx="2971798" cy="1289818"/>
            <a:chOff x="304800" y="3352800"/>
            <a:chExt cx="2438400" cy="792033"/>
          </a:xfrm>
          <a:solidFill>
            <a:schemeClr val="bg1">
              <a:lumMod val="75000"/>
            </a:schemeClr>
          </a:solidFill>
        </p:grpSpPr>
        <p:sp>
          <p:nvSpPr>
            <p:cNvPr id="27" name="Rectangle 26"/>
            <p:cNvSpPr/>
            <p:nvPr/>
          </p:nvSpPr>
          <p:spPr>
            <a:xfrm>
              <a:off x="304800" y="3352800"/>
              <a:ext cx="2438400" cy="792033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09600" y="3596341"/>
              <a:ext cx="1828800" cy="34019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/>
                <a:t>Weeks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337631" y="1219200"/>
            <a:ext cx="2971798" cy="1289818"/>
            <a:chOff x="304800" y="3352800"/>
            <a:chExt cx="2438400" cy="792033"/>
          </a:xfrm>
          <a:solidFill>
            <a:srgbClr val="00B050"/>
          </a:solidFill>
        </p:grpSpPr>
        <p:sp>
          <p:nvSpPr>
            <p:cNvPr id="31" name="Rectangle 30"/>
            <p:cNvSpPr/>
            <p:nvPr/>
          </p:nvSpPr>
          <p:spPr>
            <a:xfrm>
              <a:off x="304800" y="3352800"/>
              <a:ext cx="2438400" cy="792033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85800" y="3549550"/>
              <a:ext cx="1828800" cy="34019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>
                  <a:solidFill>
                    <a:schemeClr val="bg1"/>
                  </a:solidFill>
                </a:rPr>
                <a:t>Death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334000" y="2590800"/>
            <a:ext cx="2975429" cy="1289818"/>
            <a:chOff x="304800" y="3352800"/>
            <a:chExt cx="2438400" cy="1289818"/>
          </a:xfrm>
          <a:solidFill>
            <a:srgbClr val="00B050"/>
          </a:solidFill>
        </p:grpSpPr>
        <p:sp>
          <p:nvSpPr>
            <p:cNvPr id="34" name="Rectangle 33"/>
            <p:cNvSpPr/>
            <p:nvPr/>
          </p:nvSpPr>
          <p:spPr>
            <a:xfrm>
              <a:off x="304800" y="3352800"/>
              <a:ext cx="2438400" cy="128981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09600" y="3657600"/>
              <a:ext cx="1828800" cy="55399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>
                  <a:solidFill>
                    <a:schemeClr val="bg1"/>
                  </a:solidFill>
                </a:rPr>
                <a:t>Burial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334000" y="3962400"/>
            <a:ext cx="2975429" cy="1289818"/>
            <a:chOff x="304800" y="3352800"/>
            <a:chExt cx="2438400" cy="792033"/>
          </a:xfrm>
          <a:solidFill>
            <a:srgbClr val="00B050"/>
          </a:solidFill>
        </p:grpSpPr>
        <p:sp>
          <p:nvSpPr>
            <p:cNvPr id="37" name="Rectangle 36"/>
            <p:cNvSpPr/>
            <p:nvPr/>
          </p:nvSpPr>
          <p:spPr>
            <a:xfrm>
              <a:off x="304800" y="3352800"/>
              <a:ext cx="2438400" cy="792033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32668" y="3574109"/>
              <a:ext cx="2185639" cy="34019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>
                  <a:solidFill>
                    <a:schemeClr val="bg1"/>
                  </a:solidFill>
                </a:rPr>
                <a:t>Resurrection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334000" y="5333995"/>
            <a:ext cx="2971798" cy="1289817"/>
            <a:chOff x="304800" y="3352800"/>
            <a:chExt cx="2438400" cy="792033"/>
          </a:xfrm>
          <a:solidFill>
            <a:srgbClr val="00B050"/>
          </a:solidFill>
        </p:grpSpPr>
        <p:sp>
          <p:nvSpPr>
            <p:cNvPr id="40" name="Rectangle 39"/>
            <p:cNvSpPr/>
            <p:nvPr/>
          </p:nvSpPr>
          <p:spPr>
            <a:xfrm>
              <a:off x="304800" y="3352800"/>
              <a:ext cx="2438400" cy="792033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09600" y="3430996"/>
              <a:ext cx="1828800" cy="62368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>
                  <a:solidFill>
                    <a:schemeClr val="bg1"/>
                  </a:solidFill>
                </a:rPr>
                <a:t>Holy Spirit Descends</a:t>
              </a:r>
            </a:p>
          </p:txBody>
        </p:sp>
      </p:grpSp>
      <p:sp>
        <p:nvSpPr>
          <p:cNvPr id="2" name="Right Arrow 1"/>
          <p:cNvSpPr/>
          <p:nvPr/>
        </p:nvSpPr>
        <p:spPr>
          <a:xfrm>
            <a:off x="3889829" y="1816604"/>
            <a:ext cx="1367971" cy="27699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3886200" y="3075801"/>
            <a:ext cx="1367971" cy="27699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/>
          <p:cNvSpPr/>
          <p:nvPr/>
        </p:nvSpPr>
        <p:spPr>
          <a:xfrm>
            <a:off x="3886200" y="4447401"/>
            <a:ext cx="1367971" cy="27699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42"/>
          <p:cNvSpPr/>
          <p:nvPr/>
        </p:nvSpPr>
        <p:spPr>
          <a:xfrm>
            <a:off x="3886200" y="5895201"/>
            <a:ext cx="1367971" cy="27699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61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1ED68-02CC-421B-4F8E-83B44E76F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Acts 2:2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4DB2B-59E8-2001-97C7-4B27673A6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764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And suddenly there came a sound from heaven, as of a </a:t>
            </a:r>
            <a:r>
              <a:rPr lang="en-US" sz="2800" b="1" i="0" u="sng" dirty="0">
                <a:solidFill>
                  <a:srgbClr val="000000"/>
                </a:solidFill>
                <a:effectLst/>
              </a:rPr>
              <a:t>rushing mighty wind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, and it filled the whole house where they were sitting. </a:t>
            </a:r>
            <a:endParaRPr lang="en-US" sz="2800" b="1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99375E-649D-427F-355B-96D8CCA74926}"/>
              </a:ext>
            </a:extLst>
          </p:cNvPr>
          <p:cNvSpPr txBox="1"/>
          <p:nvPr/>
        </p:nvSpPr>
        <p:spPr>
          <a:xfrm>
            <a:off x="1143000" y="3276600"/>
            <a:ext cx="6477000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Q:  What was the purpose of the wind?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6668EE-31CD-6358-5803-5F3744682F59}"/>
              </a:ext>
            </a:extLst>
          </p:cNvPr>
          <p:cNvSpPr txBox="1"/>
          <p:nvPr/>
        </p:nvSpPr>
        <p:spPr>
          <a:xfrm>
            <a:off x="1143000" y="3886200"/>
            <a:ext cx="6477000" cy="5232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A:  To draw attention from the crowd!</a:t>
            </a:r>
          </a:p>
        </p:txBody>
      </p:sp>
    </p:spTree>
    <p:extLst>
      <p:ext uri="{BB962C8B-B14F-4D97-AF65-F5344CB8AC3E}">
        <p14:creationId xmlns:p14="http://schemas.microsoft.com/office/powerpoint/2010/main" val="87178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1ED68-02CC-421B-4F8E-83B44E76F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Acts 2:5-6a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4DB2B-59E8-2001-97C7-4B27673A6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336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And there were dwelling in Jerusalem Jews, devout men, from every nation under heaven. </a:t>
            </a:r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6 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And when </a:t>
            </a:r>
            <a:r>
              <a:rPr lang="en-US" sz="2800" b="1" i="0" u="sng" dirty="0">
                <a:solidFill>
                  <a:srgbClr val="000000"/>
                </a:solidFill>
                <a:effectLst/>
              </a:rPr>
              <a:t>this sound occurred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, the multitude came together</a:t>
            </a:r>
            <a:r>
              <a:rPr lang="en-US" sz="2800" dirty="0">
                <a:solidFill>
                  <a:srgbClr val="000000"/>
                </a:solidFill>
              </a:rPr>
              <a:t>…</a:t>
            </a:r>
            <a:endParaRPr lang="en-US" sz="2800" baseline="30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373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1ED68-02CC-421B-4F8E-83B44E76F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Acts 2:3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4DB2B-59E8-2001-97C7-4B27673A6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600" b="0" i="0" dirty="0">
                <a:solidFill>
                  <a:srgbClr val="000000"/>
                </a:solidFill>
                <a:effectLst/>
              </a:rPr>
              <a:t>Then there appeared to them </a:t>
            </a:r>
            <a:r>
              <a:rPr lang="en-US" sz="2600" b="1" i="0" u="sng" dirty="0">
                <a:solidFill>
                  <a:srgbClr val="000000"/>
                </a:solidFill>
                <a:effectLst/>
              </a:rPr>
              <a:t>divided tongues, as of fire</a:t>
            </a:r>
            <a:r>
              <a:rPr lang="en-US" sz="2600" b="0" i="0" dirty="0">
                <a:solidFill>
                  <a:srgbClr val="000000"/>
                </a:solidFill>
                <a:effectLst/>
              </a:rPr>
              <a:t>, and </a:t>
            </a:r>
            <a:r>
              <a:rPr lang="en-US" sz="2600" b="0" i="1" dirty="0">
                <a:solidFill>
                  <a:srgbClr val="000000"/>
                </a:solidFill>
                <a:effectLst/>
              </a:rPr>
              <a:t>one</a:t>
            </a:r>
            <a:r>
              <a:rPr lang="en-US" sz="2600" b="0" i="0" dirty="0">
                <a:solidFill>
                  <a:srgbClr val="000000"/>
                </a:solidFill>
                <a:effectLst/>
              </a:rPr>
              <a:t> sat upon each of them. 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663B74-0638-F0A3-F985-7E32295258E5}"/>
              </a:ext>
            </a:extLst>
          </p:cNvPr>
          <p:cNvSpPr txBox="1"/>
          <p:nvPr/>
        </p:nvSpPr>
        <p:spPr>
          <a:xfrm>
            <a:off x="457200" y="2819400"/>
            <a:ext cx="8077200" cy="129266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dirty="0"/>
              <a:t>I really do not understand what this means, but I think it is important to understand that it was something </a:t>
            </a:r>
            <a:r>
              <a:rPr lang="en-US" sz="2600" b="1" u="sng" dirty="0"/>
              <a:t>visual</a:t>
            </a:r>
            <a:r>
              <a:rPr lang="en-US" sz="2600" dirty="0"/>
              <a:t> that others could see.</a:t>
            </a:r>
          </a:p>
        </p:txBody>
      </p:sp>
    </p:spTree>
    <p:extLst>
      <p:ext uri="{BB962C8B-B14F-4D97-AF65-F5344CB8AC3E}">
        <p14:creationId xmlns:p14="http://schemas.microsoft.com/office/powerpoint/2010/main" val="385103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1ED68-02CC-421B-4F8E-83B44E76F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Acts 2:4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4DB2B-59E8-2001-97C7-4B27673A6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24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And they were all filled with the Holy Spirit and began to </a:t>
            </a:r>
            <a:r>
              <a:rPr lang="en-US" sz="2800" b="1" i="0" u="sng" dirty="0">
                <a:solidFill>
                  <a:srgbClr val="000000"/>
                </a:solidFill>
                <a:effectLst/>
              </a:rPr>
              <a:t>speak with other tongues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, as the Spirit gave them utterance.</a:t>
            </a:r>
          </a:p>
          <a:p>
            <a:pPr marL="0" indent="0" algn="l">
              <a:buNone/>
            </a:pPr>
            <a:endParaRPr lang="en-US" b="1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9F4B61-F6FE-287B-14BA-437C4A1866C4}"/>
              </a:ext>
            </a:extLst>
          </p:cNvPr>
          <p:cNvSpPr txBox="1"/>
          <p:nvPr/>
        </p:nvSpPr>
        <p:spPr>
          <a:xfrm>
            <a:off x="457200" y="3507938"/>
            <a:ext cx="8077200" cy="138499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I really do not understand how this could be, but I think it is important to understand that it was something </a:t>
            </a:r>
            <a:r>
              <a:rPr lang="en-US" sz="2800" b="1" u="sng" dirty="0"/>
              <a:t>auditory</a:t>
            </a:r>
            <a:r>
              <a:rPr lang="en-US" sz="2800" dirty="0"/>
              <a:t> that others could hear.</a:t>
            </a:r>
          </a:p>
        </p:txBody>
      </p:sp>
    </p:spTree>
    <p:extLst>
      <p:ext uri="{BB962C8B-B14F-4D97-AF65-F5344CB8AC3E}">
        <p14:creationId xmlns:p14="http://schemas.microsoft.com/office/powerpoint/2010/main" val="768502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1ED68-02CC-421B-4F8E-83B44E76F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Acts 2:5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4DB2B-59E8-2001-97C7-4B27673A6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8768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600" b="0" i="0" dirty="0">
                <a:solidFill>
                  <a:srgbClr val="000000"/>
                </a:solidFill>
                <a:effectLst/>
              </a:rPr>
              <a:t>And there were </a:t>
            </a:r>
            <a:r>
              <a:rPr lang="en-US" sz="26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</a:rPr>
              <a:t>dwelling in Jerusalem Jews</a:t>
            </a:r>
            <a:r>
              <a:rPr lang="en-US" sz="2600" b="0" i="0" dirty="0">
                <a:solidFill>
                  <a:srgbClr val="000000"/>
                </a:solidFill>
                <a:effectLst/>
              </a:rPr>
              <a:t>, devout men, </a:t>
            </a:r>
            <a:r>
              <a:rPr lang="en-US" sz="2600" b="1" i="0" u="sng" dirty="0">
                <a:solidFill>
                  <a:srgbClr val="000000"/>
                </a:solidFill>
                <a:effectLst/>
              </a:rPr>
              <a:t>from every nation under heaven</a:t>
            </a:r>
            <a:r>
              <a:rPr lang="en-US" sz="2600" b="0" i="0" dirty="0">
                <a:solidFill>
                  <a:srgbClr val="000000"/>
                </a:solidFill>
                <a:effectLst/>
              </a:rPr>
              <a:t>. 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People in Jerusalem at Pentecost Map - Acts 2 Nations of ...">
            <a:extLst>
              <a:ext uri="{FF2B5EF4-FFF2-40B4-BE49-F238E27FC236}">
                <a16:creationId xmlns:a16="http://schemas.microsoft.com/office/drawing/2014/main" id="{B7D5B2B9-3DA6-E9A1-E654-61F37E1117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2726436"/>
            <a:ext cx="43434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67782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F1451-E01D-0C29-EDA2-7012AA87B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Tongues =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6AD05-FE54-B45F-00A1-EE05775BD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This fact is made perfectly clear by 3 separate clarifying statements recorded by Luke, the author of Acts.</a:t>
            </a:r>
          </a:p>
          <a:p>
            <a:endParaRPr lang="en-US" sz="2800" dirty="0"/>
          </a:p>
          <a:p>
            <a:r>
              <a:rPr lang="en-US" sz="2800" b="0" i="0" dirty="0">
                <a:solidFill>
                  <a:srgbClr val="000000"/>
                </a:solidFill>
                <a:effectLst/>
              </a:rPr>
              <a:t>…because everyone heard them speak in his own language.  (verse 6)</a:t>
            </a:r>
          </a:p>
          <a:p>
            <a:r>
              <a:rPr lang="en-US" sz="2800" b="0" i="0" dirty="0">
                <a:solidFill>
                  <a:srgbClr val="000000"/>
                </a:solidFill>
                <a:effectLst/>
              </a:rPr>
              <a:t>…we hear, each in our own language (verse 8)</a:t>
            </a:r>
          </a:p>
          <a:p>
            <a:r>
              <a:rPr lang="en-US" sz="2800" b="0" i="0" dirty="0">
                <a:solidFill>
                  <a:srgbClr val="000000"/>
                </a:solidFill>
                <a:effectLst/>
              </a:rPr>
              <a:t>…we hear them speaking in our own tongues (verse 11)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32705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76400"/>
            <a:ext cx="8153400" cy="914400"/>
          </a:xfrm>
        </p:spPr>
        <p:txBody>
          <a:bodyPr/>
          <a:lstStyle/>
          <a:p>
            <a:pPr algn="ctr"/>
            <a:r>
              <a:rPr lang="en-US" sz="5500" b="1" dirty="0">
                <a:solidFill>
                  <a:schemeClr val="tx1"/>
                </a:solidFill>
              </a:rPr>
              <a:t>”</a:t>
            </a:r>
            <a:r>
              <a:rPr lang="en-US" sz="5500" b="1" dirty="0">
                <a:solidFill>
                  <a:schemeClr val="tx1"/>
                </a:solidFill>
                <a:latin typeface="+mn-lt"/>
              </a:rPr>
              <a:t>day of </a:t>
            </a:r>
            <a:r>
              <a:rPr lang="en-US" sz="5500" b="1" dirty="0" err="1">
                <a:solidFill>
                  <a:schemeClr val="tx1"/>
                </a:solidFill>
                <a:latin typeface="+mn-lt"/>
              </a:rPr>
              <a:t>pentecost</a:t>
            </a:r>
            <a:r>
              <a:rPr lang="en-US" sz="5500" b="1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743200"/>
            <a:ext cx="6400800" cy="28194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200" b="1" dirty="0"/>
              <a:t>Acts 2:1-15**</a:t>
            </a:r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October 22, 2023</a:t>
            </a:r>
          </a:p>
          <a:p>
            <a:pPr algn="ctr"/>
            <a:r>
              <a:rPr lang="en-US" sz="3200" b="1" dirty="0"/>
              <a:t>San Angelo, TX</a:t>
            </a:r>
          </a:p>
        </p:txBody>
      </p:sp>
    </p:spTree>
    <p:extLst>
      <p:ext uri="{BB962C8B-B14F-4D97-AF65-F5344CB8AC3E}">
        <p14:creationId xmlns:p14="http://schemas.microsoft.com/office/powerpoint/2010/main" val="38053509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EE49D-23D3-0952-1F12-3AF313C8D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b="1" dirty="0"/>
              <a:t>Glossolalia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FC353-9789-EEE7-1663-1FC387E77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14600"/>
          </a:xfrm>
        </p:spPr>
        <p:txBody>
          <a:bodyPr>
            <a:normAutofit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ɡläsəˈlālēə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,ˌ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ɡlôsəˈlālēə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/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the phenomenon of (apparently) speaking in an unknown language, especially in religious worship. It is practiced especially by Pentecostal and charismatic Christians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.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7BC1E7-6705-FCD2-23E1-5EA20581E901}"/>
              </a:ext>
            </a:extLst>
          </p:cNvPr>
          <p:cNvSpPr txBox="1"/>
          <p:nvPr/>
        </p:nvSpPr>
        <p:spPr>
          <a:xfrm>
            <a:off x="1295400" y="4309408"/>
            <a:ext cx="6690360" cy="193899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0" i="0" dirty="0">
                <a:solidFill>
                  <a:srgbClr val="3A3A3A"/>
                </a:solidFill>
                <a:effectLst/>
              </a:rPr>
              <a:t>The doctrine of glossolalia is not an old one in the history of the church - rather it is a newer innovation that is less than 200 years old.</a:t>
            </a:r>
          </a:p>
          <a:p>
            <a:r>
              <a:rPr lang="en-US" sz="2400" b="0" i="0" dirty="0">
                <a:solidFill>
                  <a:srgbClr val="3A3A3A"/>
                </a:solidFill>
                <a:effectLst/>
              </a:rPr>
              <a:t>  </a:t>
            </a:r>
          </a:p>
          <a:p>
            <a:r>
              <a:rPr lang="en-US" sz="2400" dirty="0">
                <a:solidFill>
                  <a:srgbClr val="3A3A3A"/>
                </a:solidFill>
              </a:rPr>
              <a:t>-Charles A. Sullivan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843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1ED68-02CC-421B-4F8E-83B44E76F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Acts 2:6-7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4DB2B-59E8-2001-97C7-4B27673A6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90800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And when this sound [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of the mighty rushing wind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] occurred, the multitude came together, and were confused, because everyone heard them speak in his own language. </a:t>
            </a:r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7 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Then they were all amazed and marveled, saying to one another, “Look, are not all these who speak </a:t>
            </a:r>
            <a:r>
              <a:rPr lang="en-US" sz="2800" b="1" i="0" u="sng" dirty="0">
                <a:solidFill>
                  <a:srgbClr val="000000"/>
                </a:solidFill>
                <a:effectLst/>
              </a:rPr>
              <a:t>Galileans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? </a:t>
            </a:r>
          </a:p>
          <a:p>
            <a:pPr marL="0" indent="0" algn="l">
              <a:buNone/>
            </a:pPr>
            <a:endParaRPr lang="en-US" baseline="30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3CF457-34E3-D162-579C-8BC010EA22F0}"/>
              </a:ext>
            </a:extLst>
          </p:cNvPr>
          <p:cNvSpPr txBox="1"/>
          <p:nvPr/>
        </p:nvSpPr>
        <p:spPr>
          <a:xfrm>
            <a:off x="609600" y="4602540"/>
            <a:ext cx="7848600" cy="181588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(</a:t>
            </a:r>
            <a:r>
              <a:rPr lang="en-US" sz="2800" b="1" dirty="0"/>
              <a:t>Matthew 26:73</a:t>
            </a:r>
            <a:r>
              <a:rPr lang="en-US" sz="2800" dirty="0"/>
              <a:t>)</a:t>
            </a:r>
          </a:p>
          <a:p>
            <a:r>
              <a:rPr lang="en-US" sz="2800" b="0" i="0" dirty="0">
                <a:solidFill>
                  <a:srgbClr val="001320"/>
                </a:solidFill>
                <a:effectLst/>
              </a:rPr>
              <a:t>A little later some of the other bystanders came over to Peter and said, “You must be one of them; we can tell by your </a:t>
            </a:r>
            <a:r>
              <a:rPr lang="en-US" sz="2800" b="1" i="0" u="sng" dirty="0">
                <a:solidFill>
                  <a:srgbClr val="001320"/>
                </a:solidFill>
                <a:effectLst/>
              </a:rPr>
              <a:t>Galilean accent</a:t>
            </a:r>
            <a:r>
              <a:rPr lang="en-US" sz="2800" b="0" i="0" dirty="0">
                <a:solidFill>
                  <a:srgbClr val="001320"/>
                </a:solidFill>
                <a:effectLst/>
              </a:rPr>
              <a:t>.” NLT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7350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1ED68-02CC-421B-4F8E-83B44E76F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Acts 2:12-13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4DB2B-59E8-2001-97C7-4B27673A6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67000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endParaRPr lang="en-US" baseline="30000" dirty="0">
              <a:solidFill>
                <a:srgbClr val="000000"/>
              </a:solidFill>
            </a:endParaRPr>
          </a:p>
          <a:p>
            <a:pPr marL="0" indent="0" algn="l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So they were all amazed and perplexed, saying to one another, “Whatever could this mean?”</a:t>
            </a:r>
          </a:p>
          <a:p>
            <a:pPr marL="0" indent="0" algn="l">
              <a:buNone/>
            </a:pPr>
            <a:endParaRPr lang="en-US" sz="2800" b="0" i="0" dirty="0">
              <a:solidFill>
                <a:srgbClr val="000000"/>
              </a:solidFill>
              <a:effectLst/>
            </a:endParaRPr>
          </a:p>
          <a:p>
            <a:pPr marL="0" indent="0" algn="l">
              <a:buNone/>
            </a:pPr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13 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Others mocking said, “They are full of new wine.”</a:t>
            </a:r>
          </a:p>
          <a:p>
            <a:pPr marL="0" indent="0" algn="l">
              <a:buNone/>
            </a:pPr>
            <a:endParaRPr lang="en-US" sz="28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FE4835-6607-EF20-0A78-0A11869A0462}"/>
              </a:ext>
            </a:extLst>
          </p:cNvPr>
          <p:cNvSpPr txBox="1"/>
          <p:nvPr/>
        </p:nvSpPr>
        <p:spPr>
          <a:xfrm>
            <a:off x="457200" y="4895671"/>
            <a:ext cx="8382000" cy="138499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We are introduced to two groups of spectators, one group that is amazed and perplexed and a second group that is mocking the Apostles.</a:t>
            </a:r>
          </a:p>
        </p:txBody>
      </p:sp>
    </p:spTree>
    <p:extLst>
      <p:ext uri="{BB962C8B-B14F-4D97-AF65-F5344CB8AC3E}">
        <p14:creationId xmlns:p14="http://schemas.microsoft.com/office/powerpoint/2010/main" val="1514207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7E8F6-BE14-EB4D-487B-3438B4273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533400"/>
            <a:ext cx="8458200" cy="990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Why would they think they were drunk?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346C9C3-437B-FF63-9DEE-B1241C134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 have always wondered how this could be considered a symptom of drunkenness.  Finally, I might have a good explanation.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Think of the two groups:</a:t>
            </a:r>
          </a:p>
          <a:p>
            <a:pPr marL="457200" indent="-457200">
              <a:buAutoNum type="arabicParenR"/>
            </a:pPr>
            <a:r>
              <a:rPr lang="en-US" sz="2800" dirty="0"/>
              <a:t>Amazed and Perplexed</a:t>
            </a:r>
          </a:p>
          <a:p>
            <a:pPr marL="457200" indent="-457200">
              <a:buAutoNum type="arabicParenR"/>
            </a:pPr>
            <a:r>
              <a:rPr lang="en-US" sz="2800" dirty="0"/>
              <a:t>Mockers </a:t>
            </a:r>
          </a:p>
        </p:txBody>
      </p:sp>
    </p:spTree>
    <p:extLst>
      <p:ext uri="{BB962C8B-B14F-4D97-AF65-F5344CB8AC3E}">
        <p14:creationId xmlns:p14="http://schemas.microsoft.com/office/powerpoint/2010/main" val="127546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1ED68-02CC-421B-4F8E-83B44E76F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Acts 2:14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4DB2B-59E8-2001-97C7-4B27673A6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43200"/>
          </a:xfrm>
        </p:spPr>
        <p:txBody>
          <a:bodyPr>
            <a:normAutofit fontScale="77500" lnSpcReduction="20000"/>
          </a:bodyPr>
          <a:lstStyle/>
          <a:p>
            <a:pPr marL="0" indent="0" algn="l">
              <a:buNone/>
            </a:pPr>
            <a:r>
              <a:rPr lang="en-US" sz="3100" b="0" i="0" dirty="0">
                <a:solidFill>
                  <a:srgbClr val="000000"/>
                </a:solidFill>
                <a:effectLst/>
              </a:rPr>
              <a:t>But Peter, standing up with the eleven, raised his voice and said to them, “</a:t>
            </a:r>
            <a:r>
              <a:rPr lang="en-US" sz="3100" b="1" i="0" u="sng" dirty="0">
                <a:solidFill>
                  <a:srgbClr val="000000"/>
                </a:solidFill>
                <a:effectLst/>
              </a:rPr>
              <a:t>Men of Judea </a:t>
            </a:r>
            <a:r>
              <a:rPr lang="en-US" sz="3100" b="0" i="0" dirty="0">
                <a:solidFill>
                  <a:srgbClr val="000000"/>
                </a:solidFill>
                <a:effectLst/>
              </a:rPr>
              <a:t>and </a:t>
            </a:r>
            <a:r>
              <a:rPr lang="en-US" sz="3100" b="1" i="0" u="sng" dirty="0">
                <a:solidFill>
                  <a:srgbClr val="000000"/>
                </a:solidFill>
                <a:effectLst/>
              </a:rPr>
              <a:t>all who dwell in Jerusalem</a:t>
            </a:r>
            <a:r>
              <a:rPr lang="en-US" sz="3100" b="0" i="0" dirty="0">
                <a:solidFill>
                  <a:srgbClr val="000000"/>
                </a:solidFill>
                <a:effectLst/>
              </a:rPr>
              <a:t>, let this be known to you, and heed my words.</a:t>
            </a:r>
          </a:p>
          <a:p>
            <a:pPr marL="0" indent="0">
              <a:buNone/>
            </a:pPr>
            <a:endParaRPr lang="en-US" sz="3100" dirty="0"/>
          </a:p>
          <a:p>
            <a:pPr marL="0" indent="0">
              <a:buNone/>
            </a:pPr>
            <a:r>
              <a:rPr lang="en-US" sz="3100" dirty="0"/>
              <a:t>Think of the two groups:</a:t>
            </a:r>
          </a:p>
          <a:p>
            <a:pPr marL="457200" indent="-457200">
              <a:buAutoNum type="arabicParenR"/>
            </a:pPr>
            <a:r>
              <a:rPr lang="en-US" sz="3100" dirty="0"/>
              <a:t>Amazed and Perplexed  (those who </a:t>
            </a:r>
            <a:r>
              <a:rPr lang="en-US" sz="3100" dirty="0">
                <a:highlight>
                  <a:srgbClr val="FFFF00"/>
                </a:highlight>
              </a:rPr>
              <a:t>dwell in Jerusalem </a:t>
            </a:r>
            <a:r>
              <a:rPr lang="en-US" sz="3100" dirty="0"/>
              <a:t>- visitors)</a:t>
            </a:r>
          </a:p>
          <a:p>
            <a:pPr marL="457200" indent="-457200">
              <a:buAutoNum type="arabicParenR"/>
            </a:pPr>
            <a:r>
              <a:rPr lang="en-US" sz="3100" dirty="0"/>
              <a:t>Mockers  (men of Judea - locals)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D8A237-CFC5-61FB-95C5-59F5F9715238}"/>
              </a:ext>
            </a:extLst>
          </p:cNvPr>
          <p:cNvSpPr txBox="1"/>
          <p:nvPr/>
        </p:nvSpPr>
        <p:spPr>
          <a:xfrm>
            <a:off x="2590800" y="4489847"/>
            <a:ext cx="3276600" cy="61555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400" dirty="0"/>
              <a:t>LEON BROWN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789F83-45BF-E7E8-7E3B-BB2839513C42}"/>
              </a:ext>
            </a:extLst>
          </p:cNvPr>
          <p:cNvSpPr txBox="1"/>
          <p:nvPr/>
        </p:nvSpPr>
        <p:spPr>
          <a:xfrm>
            <a:off x="914400" y="5334000"/>
            <a:ext cx="7162800" cy="110799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Those that recognized the languages would be amazed and perplexed.  Those that did not would consider these languages to be babbling and deserving of mockery!</a:t>
            </a:r>
          </a:p>
        </p:txBody>
      </p:sp>
    </p:spTree>
    <p:extLst>
      <p:ext uri="{BB962C8B-B14F-4D97-AF65-F5344CB8AC3E}">
        <p14:creationId xmlns:p14="http://schemas.microsoft.com/office/powerpoint/2010/main" val="753012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1ED68-02CC-421B-4F8E-83B44E76F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Acts 2:15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4DB2B-59E8-2001-97C7-4B27673A6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906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For these are not drunk, as you suppose, since it is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only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the third hour of the day. (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9 am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) 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A87AE4-22D9-494D-A5B0-1C023ACEC77D}"/>
              </a:ext>
            </a:extLst>
          </p:cNvPr>
          <p:cNvSpPr txBox="1"/>
          <p:nvPr/>
        </p:nvSpPr>
        <p:spPr>
          <a:xfrm>
            <a:off x="533400" y="2971800"/>
            <a:ext cx="7772400" cy="138499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And with this explanation, the Apostle Peter is prepared to give the most powerful sermon the world has ever heard!</a:t>
            </a:r>
          </a:p>
        </p:txBody>
      </p:sp>
    </p:spTree>
    <p:extLst>
      <p:ext uri="{BB962C8B-B14F-4D97-AF65-F5344CB8AC3E}">
        <p14:creationId xmlns:p14="http://schemas.microsoft.com/office/powerpoint/2010/main" val="407541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1ED68-02CC-421B-4F8E-83B44E76F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Acts 2:14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4DB2B-59E8-2001-97C7-4B27673A6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812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But Peter, standing up with the eleven, raised his voice and said to them, “</a:t>
            </a:r>
            <a:r>
              <a:rPr lang="en-US" sz="2800" i="0" dirty="0">
                <a:solidFill>
                  <a:srgbClr val="000000"/>
                </a:solidFill>
                <a:effectLst/>
              </a:rPr>
              <a:t>Men of Judea 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and </a:t>
            </a:r>
            <a:r>
              <a:rPr lang="en-US" sz="2800" i="0" dirty="0">
                <a:solidFill>
                  <a:srgbClr val="000000"/>
                </a:solidFill>
                <a:effectLst/>
              </a:rPr>
              <a:t>all who dwell in Jerusalem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, let this be known to you, and </a:t>
            </a:r>
            <a:r>
              <a:rPr lang="en-US" sz="2800" b="1" i="0" u="sng" dirty="0">
                <a:solidFill>
                  <a:srgbClr val="000000"/>
                </a:solidFill>
                <a:effectLst/>
              </a:rPr>
              <a:t>heed my words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.</a:t>
            </a:r>
          </a:p>
          <a:p>
            <a:pPr marL="0" indent="0">
              <a:buNone/>
            </a:pPr>
            <a:endParaRPr lang="en-US" sz="31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2F0ECC-00BD-38C5-F0A4-D83F5CA85D63}"/>
              </a:ext>
            </a:extLst>
          </p:cNvPr>
          <p:cNvSpPr txBox="1"/>
          <p:nvPr/>
        </p:nvSpPr>
        <p:spPr>
          <a:xfrm>
            <a:off x="1219200" y="3965138"/>
            <a:ext cx="6629400" cy="129266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600" dirty="0"/>
              <a:t>Whose words were more believable?</a:t>
            </a:r>
          </a:p>
          <a:p>
            <a:pPr marL="342900" indent="-342900">
              <a:buAutoNum type="arabicParenR"/>
            </a:pPr>
            <a:r>
              <a:rPr lang="en-US" sz="2600" dirty="0"/>
              <a:t>The Apostles</a:t>
            </a:r>
          </a:p>
          <a:p>
            <a:pPr marL="342900" indent="-342900">
              <a:buAutoNum type="arabicParenR"/>
            </a:pPr>
            <a:r>
              <a:rPr lang="en-US" sz="2600" dirty="0"/>
              <a:t>The Jewish leaders</a:t>
            </a:r>
          </a:p>
        </p:txBody>
      </p:sp>
    </p:spTree>
    <p:extLst>
      <p:ext uri="{BB962C8B-B14F-4D97-AF65-F5344CB8AC3E}">
        <p14:creationId xmlns:p14="http://schemas.microsoft.com/office/powerpoint/2010/main" val="30902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1ED68-02CC-421B-4F8E-83B44E76F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Acts 2:1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4DB2B-59E8-2001-97C7-4B27673A6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906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When the </a:t>
            </a:r>
            <a:r>
              <a:rPr lang="en-US" sz="2800" b="1" i="0" u="sng" dirty="0">
                <a:solidFill>
                  <a:srgbClr val="000000"/>
                </a:solidFill>
                <a:effectLst/>
              </a:rPr>
              <a:t>Day of Pentecost 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had fully come, they were all with one accord in one place.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83538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6452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Leviticus 23:1-2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And the </a:t>
            </a:r>
            <a:r>
              <a:rPr lang="en-US" sz="2800" cap="small" dirty="0"/>
              <a:t>Lord</a:t>
            </a:r>
            <a:r>
              <a:rPr lang="en-US" sz="2800" dirty="0"/>
              <a:t> spoke to Moses, saying, </a:t>
            </a:r>
            <a:r>
              <a:rPr lang="en-US" sz="2800" b="1" baseline="30000" dirty="0"/>
              <a:t>2 </a:t>
            </a:r>
            <a:r>
              <a:rPr lang="en-US" sz="2800" dirty="0"/>
              <a:t>“Speak to the children of Israel, and say to them: ‘The </a:t>
            </a:r>
            <a:r>
              <a:rPr lang="en-US" sz="2800" b="1" u="sng" dirty="0"/>
              <a:t>feasts of the </a:t>
            </a:r>
            <a:r>
              <a:rPr lang="en-US" sz="2800" b="1" u="sng" cap="small" dirty="0"/>
              <a:t>Lord</a:t>
            </a:r>
            <a:r>
              <a:rPr lang="en-US" sz="2800" dirty="0"/>
              <a:t>, which you shall proclaim </a:t>
            </a:r>
            <a:r>
              <a:rPr lang="en-US" sz="2800" i="1" dirty="0"/>
              <a:t>to be</a:t>
            </a:r>
            <a:r>
              <a:rPr lang="en-US" sz="2800" dirty="0"/>
              <a:t> holy convocations, these </a:t>
            </a:r>
            <a:r>
              <a:rPr lang="en-US" sz="2800" i="1" dirty="0"/>
              <a:t>are</a:t>
            </a:r>
            <a:r>
              <a:rPr lang="en-US" sz="2800" dirty="0"/>
              <a:t> My feasts.</a:t>
            </a:r>
          </a:p>
        </p:txBody>
      </p:sp>
    </p:spTree>
    <p:extLst>
      <p:ext uri="{BB962C8B-B14F-4D97-AF65-F5344CB8AC3E}">
        <p14:creationId xmlns:p14="http://schemas.microsoft.com/office/powerpoint/2010/main" val="288698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b="1" dirty="0"/>
              <a:t>Feasts According to Leviticus 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10499"/>
            <a:ext cx="8077200" cy="4561701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/>
              <a:t>		1.  </a:t>
            </a:r>
            <a:r>
              <a:rPr lang="en-US" sz="3000" b="1" dirty="0">
                <a:solidFill>
                  <a:srgbClr val="0070C0"/>
                </a:solidFill>
              </a:rPr>
              <a:t>Passover</a:t>
            </a:r>
          </a:p>
          <a:p>
            <a:pPr marL="0" indent="0">
              <a:buNone/>
            </a:pPr>
            <a:r>
              <a:rPr lang="en-US" sz="3000" dirty="0"/>
              <a:t>		2.  Unleavened Bread</a:t>
            </a:r>
          </a:p>
          <a:p>
            <a:pPr marL="0" indent="0">
              <a:buNone/>
            </a:pPr>
            <a:r>
              <a:rPr lang="en-US" sz="3000" dirty="0"/>
              <a:t>		3.  </a:t>
            </a:r>
            <a:r>
              <a:rPr lang="en-US" sz="3000" dirty="0" err="1"/>
              <a:t>Firstfruits</a:t>
            </a:r>
            <a:endParaRPr lang="en-US" sz="3000" dirty="0"/>
          </a:p>
          <a:p>
            <a:pPr marL="0" indent="0">
              <a:buNone/>
            </a:pPr>
            <a:r>
              <a:rPr lang="en-US" sz="3000" dirty="0"/>
              <a:t>		4.  </a:t>
            </a:r>
            <a:r>
              <a:rPr lang="en-US" sz="3000" b="1" dirty="0">
                <a:solidFill>
                  <a:srgbClr val="0070C0"/>
                </a:solidFill>
              </a:rPr>
              <a:t>Weeks/Harvest/Pentecost</a:t>
            </a:r>
          </a:p>
          <a:p>
            <a:pPr marL="0" indent="0">
              <a:buNone/>
            </a:pPr>
            <a:r>
              <a:rPr lang="en-US" sz="3000" dirty="0"/>
              <a:t>		</a:t>
            </a:r>
          </a:p>
          <a:p>
            <a:pPr marL="0" indent="0">
              <a:buNone/>
            </a:pPr>
            <a:r>
              <a:rPr lang="en-US" sz="3000" b="1" dirty="0"/>
              <a:t>		</a:t>
            </a:r>
            <a:r>
              <a:rPr lang="en-US" sz="3000" dirty="0"/>
              <a:t>5.  Trumpets/Rosh Hashanah </a:t>
            </a:r>
          </a:p>
          <a:p>
            <a:pPr marL="0" indent="0">
              <a:buNone/>
            </a:pPr>
            <a:r>
              <a:rPr lang="en-US" sz="3000" dirty="0"/>
              <a:t>		6.  Atonement/Yom Kippur</a:t>
            </a:r>
          </a:p>
          <a:p>
            <a:pPr marL="0" indent="0">
              <a:buNone/>
            </a:pPr>
            <a:r>
              <a:rPr lang="en-US" sz="3000" dirty="0"/>
              <a:t>		7.  </a:t>
            </a:r>
            <a:r>
              <a:rPr lang="en-US" sz="3000" b="1" dirty="0">
                <a:solidFill>
                  <a:srgbClr val="0070C0"/>
                </a:solidFill>
              </a:rPr>
              <a:t>Tabernacles/Booths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623529" y="2504300"/>
            <a:ext cx="1600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C00000"/>
                </a:solidFill>
                <a:latin typeface="AR ESSENCE" panose="02000000000000000000" pitchFamily="2" charset="0"/>
              </a:rPr>
              <a:t>SPRING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871150" y="4670852"/>
            <a:ext cx="12089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C00000"/>
                </a:solidFill>
                <a:latin typeface="AR ESSENCE" panose="02000000000000000000" pitchFamily="2" charset="0"/>
              </a:rPr>
              <a:t>FALL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4114800"/>
            <a:ext cx="7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192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feasts of the lo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1187"/>
            <a:ext cx="9144000" cy="6496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3045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Colossians 2:16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3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So let no one judge you in food or in drink, or regarding a festival or a new moon or </a:t>
            </a:r>
            <a:r>
              <a:rPr lang="en-US" sz="2800" dirty="0" err="1"/>
              <a:t>sabbaths</a:t>
            </a:r>
            <a:r>
              <a:rPr lang="en-US" sz="2800" dirty="0"/>
              <a:t>, </a:t>
            </a:r>
            <a:r>
              <a:rPr lang="en-US" sz="2800" b="1" baseline="30000" dirty="0"/>
              <a:t>17 </a:t>
            </a:r>
            <a:r>
              <a:rPr lang="en-US" sz="2800" b="1" u="sng" dirty="0"/>
              <a:t>which are a shadow of things to come, but the substance is of Christ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7102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533400"/>
            <a:ext cx="6248400" cy="55399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SPRING FEASTS OF THE LORD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838200" y="1219200"/>
            <a:ext cx="2971798" cy="1289818"/>
            <a:chOff x="304800" y="3352800"/>
            <a:chExt cx="2438400" cy="792033"/>
          </a:xfrm>
          <a:solidFill>
            <a:schemeClr val="bg1">
              <a:lumMod val="75000"/>
            </a:schemeClr>
          </a:solidFill>
        </p:grpSpPr>
        <p:sp>
          <p:nvSpPr>
            <p:cNvPr id="7" name="Rectangle 6"/>
            <p:cNvSpPr/>
            <p:nvPr/>
          </p:nvSpPr>
          <p:spPr>
            <a:xfrm>
              <a:off x="304800" y="3352800"/>
              <a:ext cx="2438400" cy="792033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5800" y="3549550"/>
              <a:ext cx="1828800" cy="34019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/>
                <a:t>Passover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838200" y="2596382"/>
            <a:ext cx="2975429" cy="1289818"/>
            <a:chOff x="304800" y="3352800"/>
            <a:chExt cx="2438400" cy="1289818"/>
          </a:xfrm>
          <a:solidFill>
            <a:schemeClr val="bg1">
              <a:lumMod val="75000"/>
            </a:schemeClr>
          </a:solidFill>
        </p:grpSpPr>
        <p:sp>
          <p:nvSpPr>
            <p:cNvPr id="21" name="Rectangle 20"/>
            <p:cNvSpPr/>
            <p:nvPr/>
          </p:nvSpPr>
          <p:spPr>
            <a:xfrm>
              <a:off x="304800" y="3352800"/>
              <a:ext cx="2438400" cy="128981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57561" y="3484602"/>
              <a:ext cx="1902303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/>
                <a:t>Unleavened Bread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38200" y="3967982"/>
            <a:ext cx="2975429" cy="1289818"/>
            <a:chOff x="304800" y="3352800"/>
            <a:chExt cx="2438400" cy="792033"/>
          </a:xfrm>
          <a:solidFill>
            <a:schemeClr val="bg1">
              <a:lumMod val="75000"/>
            </a:schemeClr>
          </a:solidFill>
        </p:grpSpPr>
        <p:sp>
          <p:nvSpPr>
            <p:cNvPr id="24" name="Rectangle 23"/>
            <p:cNvSpPr/>
            <p:nvPr/>
          </p:nvSpPr>
          <p:spPr>
            <a:xfrm>
              <a:off x="304800" y="3352800"/>
              <a:ext cx="2438400" cy="792033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09600" y="3574109"/>
              <a:ext cx="1828800" cy="34019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 err="1"/>
                <a:t>Firstfruits</a:t>
              </a:r>
              <a:endParaRPr lang="en-US" sz="3000" b="1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838200" y="5339582"/>
            <a:ext cx="2971798" cy="1289818"/>
            <a:chOff x="304800" y="3352800"/>
            <a:chExt cx="2438400" cy="792033"/>
          </a:xfrm>
          <a:solidFill>
            <a:schemeClr val="bg1">
              <a:lumMod val="75000"/>
            </a:schemeClr>
          </a:solidFill>
        </p:grpSpPr>
        <p:sp>
          <p:nvSpPr>
            <p:cNvPr id="27" name="Rectangle 26"/>
            <p:cNvSpPr/>
            <p:nvPr/>
          </p:nvSpPr>
          <p:spPr>
            <a:xfrm>
              <a:off x="304800" y="3352800"/>
              <a:ext cx="2438400" cy="792033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09600" y="3596341"/>
              <a:ext cx="1828800" cy="34019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/>
                <a:t>Weeks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08680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3953</TotalTime>
  <Words>1097</Words>
  <Application>Microsoft Office PowerPoint</Application>
  <PresentationFormat>On-screen Show (4:3)</PresentationFormat>
  <Paragraphs>109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 ESSENCE</vt:lpstr>
      <vt:lpstr>Arial</vt:lpstr>
      <vt:lpstr>Calibri</vt:lpstr>
      <vt:lpstr>Clarity</vt:lpstr>
      <vt:lpstr>PowerPoint Presentation</vt:lpstr>
      <vt:lpstr>”day of pentecost”</vt:lpstr>
      <vt:lpstr>Acts 2:1</vt:lpstr>
      <vt:lpstr>PowerPoint Presentation</vt:lpstr>
      <vt:lpstr>Leviticus 23:1-2</vt:lpstr>
      <vt:lpstr>Feasts According to Leviticus 23</vt:lpstr>
      <vt:lpstr>PowerPoint Presentation</vt:lpstr>
      <vt:lpstr>Colossians 2:16</vt:lpstr>
      <vt:lpstr>PowerPoint Presentation</vt:lpstr>
      <vt:lpstr>Feast of Weeks/Harvest/Pentecost</vt:lpstr>
      <vt:lpstr>New Testament Literal Reference</vt:lpstr>
      <vt:lpstr>Christ and the Feasts</vt:lpstr>
      <vt:lpstr>PowerPoint Presentation</vt:lpstr>
      <vt:lpstr>Acts 2:2</vt:lpstr>
      <vt:lpstr>Acts 2:5-6a</vt:lpstr>
      <vt:lpstr>Acts 2:3</vt:lpstr>
      <vt:lpstr>Acts 2:4</vt:lpstr>
      <vt:lpstr>Acts 2:5</vt:lpstr>
      <vt:lpstr>Tongues = Languages</vt:lpstr>
      <vt:lpstr>Glossolalia</vt:lpstr>
      <vt:lpstr>Acts 2:6-7</vt:lpstr>
      <vt:lpstr>Acts 2:12-13</vt:lpstr>
      <vt:lpstr>Why would they think they were drunk?</vt:lpstr>
      <vt:lpstr>Acts 2:14</vt:lpstr>
      <vt:lpstr>Acts 2:15</vt:lpstr>
      <vt:lpstr>Acts 2:14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Morrison</dc:creator>
  <cp:lastModifiedBy>Megan Morrison</cp:lastModifiedBy>
  <cp:revision>404</cp:revision>
  <cp:lastPrinted>2016-08-14T13:26:36Z</cp:lastPrinted>
  <dcterms:created xsi:type="dcterms:W3CDTF">2006-08-16T00:00:00Z</dcterms:created>
  <dcterms:modified xsi:type="dcterms:W3CDTF">2023-10-22T14:25:31Z</dcterms:modified>
</cp:coreProperties>
</file>