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338" r:id="rId2"/>
    <p:sldId id="279" r:id="rId3"/>
    <p:sldId id="289" r:id="rId4"/>
    <p:sldId id="302" r:id="rId5"/>
    <p:sldId id="319" r:id="rId6"/>
    <p:sldId id="320" r:id="rId7"/>
    <p:sldId id="337" r:id="rId8"/>
    <p:sldId id="323" r:id="rId9"/>
    <p:sldId id="324" r:id="rId10"/>
    <p:sldId id="325" r:id="rId11"/>
    <p:sldId id="327" r:id="rId12"/>
    <p:sldId id="328" r:id="rId13"/>
    <p:sldId id="331" r:id="rId14"/>
    <p:sldId id="332" r:id="rId15"/>
    <p:sldId id="333" r:id="rId16"/>
    <p:sldId id="339" r:id="rId17"/>
    <p:sldId id="334" r:id="rId18"/>
    <p:sldId id="335" r:id="rId19"/>
    <p:sldId id="315" r:id="rId20"/>
    <p:sldId id="314" r:id="rId21"/>
    <p:sldId id="317" r:id="rId22"/>
    <p:sldId id="316" r:id="rId23"/>
    <p:sldId id="342"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38"/>
            <p14:sldId id="279"/>
            <p14:sldId id="289"/>
            <p14:sldId id="302"/>
            <p14:sldId id="319"/>
            <p14:sldId id="320"/>
            <p14:sldId id="337"/>
            <p14:sldId id="323"/>
            <p14:sldId id="324"/>
            <p14:sldId id="325"/>
            <p14:sldId id="327"/>
            <p14:sldId id="328"/>
            <p14:sldId id="331"/>
            <p14:sldId id="332"/>
            <p14:sldId id="333"/>
            <p14:sldId id="339"/>
            <p14:sldId id="334"/>
            <p14:sldId id="335"/>
          </p14:sldIdLst>
        </p14:section>
        <p14:section name="Untitled Section" id="{2B0DECD1-BFD4-49EE-8915-87225E409359}">
          <p14:sldIdLst>
            <p14:sldId id="315"/>
            <p14:sldId id="314"/>
            <p14:sldId id="317"/>
            <p14:sldId id="316"/>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8/17/2022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8/17/2022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8/17/2022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040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01CC7-A71C-E2D0-2D1D-98A635D2DD5A}"/>
              </a:ext>
            </a:extLst>
          </p:cNvPr>
          <p:cNvSpPr>
            <a:spLocks noGrp="1"/>
          </p:cNvSpPr>
          <p:nvPr>
            <p:ph type="title"/>
          </p:nvPr>
        </p:nvSpPr>
        <p:spPr/>
        <p:txBody>
          <a:bodyPr/>
          <a:lstStyle/>
          <a:p>
            <a:r>
              <a:rPr lang="en-US" b="1" dirty="0"/>
              <a:t>Who is Baal – Got Questions</a:t>
            </a:r>
          </a:p>
        </p:txBody>
      </p:sp>
      <p:sp>
        <p:nvSpPr>
          <p:cNvPr id="3" name="Content Placeholder 2">
            <a:extLst>
              <a:ext uri="{FF2B5EF4-FFF2-40B4-BE49-F238E27FC236}">
                <a16:creationId xmlns:a16="http://schemas.microsoft.com/office/drawing/2014/main" id="{1D59CF82-64A7-49C9-D17A-BE214D110FB4}"/>
              </a:ext>
            </a:extLst>
          </p:cNvPr>
          <p:cNvSpPr>
            <a:spLocks noGrp="1"/>
          </p:cNvSpPr>
          <p:nvPr>
            <p:ph idx="1"/>
          </p:nvPr>
        </p:nvSpPr>
        <p:spPr/>
        <p:txBody>
          <a:bodyPr>
            <a:normAutofit/>
          </a:bodyPr>
          <a:lstStyle/>
          <a:p>
            <a:pPr marL="0" indent="0">
              <a:buNone/>
            </a:pPr>
            <a:r>
              <a:rPr lang="en-US" sz="2600" b="0" i="0" dirty="0">
                <a:solidFill>
                  <a:srgbClr val="09202F"/>
                </a:solidFill>
                <a:effectLst/>
              </a:rPr>
              <a:t>Baal was the name of the supreme god worshiped in ancient Canaan and Phoenicia. </a:t>
            </a:r>
          </a:p>
          <a:p>
            <a:pPr marL="0" indent="0">
              <a:buNone/>
            </a:pPr>
            <a:endParaRPr lang="en-US" sz="2600" b="0" i="0" dirty="0">
              <a:solidFill>
                <a:srgbClr val="09202F"/>
              </a:solidFill>
              <a:effectLst/>
            </a:endParaRPr>
          </a:p>
          <a:p>
            <a:pPr marL="0" indent="0">
              <a:buNone/>
            </a:pPr>
            <a:r>
              <a:rPr lang="en-US" sz="2600" b="0" i="0" dirty="0">
                <a:solidFill>
                  <a:srgbClr val="09202F"/>
                </a:solidFill>
                <a:effectLst/>
              </a:rPr>
              <a:t>Found in Canaan (</a:t>
            </a:r>
            <a:r>
              <a:rPr lang="en-US" sz="2600" b="0" i="0" dirty="0">
                <a:effectLst/>
              </a:rPr>
              <a:t>Judges 3:7</a:t>
            </a:r>
            <a:r>
              <a:rPr lang="en-US" sz="2600" b="0" i="0" dirty="0">
                <a:solidFill>
                  <a:srgbClr val="09202F"/>
                </a:solidFill>
                <a:effectLst/>
              </a:rPr>
              <a:t>), became widespread in Israel during the reign of Ahab (</a:t>
            </a:r>
            <a:r>
              <a:rPr lang="en-US" sz="2600" b="0" i="0" dirty="0">
                <a:effectLst/>
              </a:rPr>
              <a:t>1 Kings 16:31-33</a:t>
            </a:r>
            <a:r>
              <a:rPr lang="en-US" sz="2600" b="0" i="0" dirty="0">
                <a:solidFill>
                  <a:srgbClr val="09202F"/>
                </a:solidFill>
                <a:effectLst/>
              </a:rPr>
              <a:t>) and also affected Judah (</a:t>
            </a:r>
            <a:r>
              <a:rPr lang="en-US" sz="2600" b="0" i="0" dirty="0">
                <a:effectLst/>
              </a:rPr>
              <a:t>2 Chronicles 28:1-2</a:t>
            </a:r>
            <a:r>
              <a:rPr lang="en-US" sz="2600" b="0" i="0" dirty="0">
                <a:solidFill>
                  <a:srgbClr val="09202F"/>
                </a:solidFill>
                <a:effectLst/>
              </a:rPr>
              <a:t>). </a:t>
            </a:r>
          </a:p>
          <a:p>
            <a:pPr marL="0" indent="0">
              <a:buNone/>
            </a:pPr>
            <a:endParaRPr lang="en-US" sz="2600" b="0" i="0" dirty="0">
              <a:solidFill>
                <a:srgbClr val="09202F"/>
              </a:solidFill>
              <a:effectLst/>
            </a:endParaRPr>
          </a:p>
          <a:p>
            <a:pPr marL="0" indent="0">
              <a:buNone/>
            </a:pPr>
            <a:r>
              <a:rPr lang="en-US" sz="2600" b="0" i="0" dirty="0">
                <a:solidFill>
                  <a:srgbClr val="09202F"/>
                </a:solidFill>
                <a:effectLst/>
              </a:rPr>
              <a:t>The word </a:t>
            </a:r>
            <a:r>
              <a:rPr lang="en-US" sz="2600" b="0" i="1" dirty="0" err="1">
                <a:solidFill>
                  <a:srgbClr val="09202F"/>
                </a:solidFill>
                <a:effectLst/>
              </a:rPr>
              <a:t>baal</a:t>
            </a:r>
            <a:r>
              <a:rPr lang="en-US" sz="2600" b="0" i="0" dirty="0">
                <a:solidFill>
                  <a:srgbClr val="09202F"/>
                </a:solidFill>
                <a:effectLst/>
              </a:rPr>
              <a:t> means “lord”; the plural is </a:t>
            </a:r>
            <a:r>
              <a:rPr lang="en-US" sz="2600" b="0" i="1" dirty="0" err="1">
                <a:solidFill>
                  <a:srgbClr val="09202F"/>
                </a:solidFill>
                <a:effectLst/>
              </a:rPr>
              <a:t>baalim</a:t>
            </a:r>
            <a:r>
              <a:rPr lang="en-US" sz="2600" b="0" i="0" dirty="0">
                <a:solidFill>
                  <a:srgbClr val="09202F"/>
                </a:solidFill>
                <a:effectLst/>
              </a:rPr>
              <a:t>. In general, Baal was a fertility god who was believed to enable the earth to produce crops and people to produce children. </a:t>
            </a:r>
          </a:p>
          <a:p>
            <a:pPr marL="0" indent="0">
              <a:buNone/>
            </a:pPr>
            <a:endParaRPr lang="en-US" sz="2800" b="0" i="0" dirty="0">
              <a:solidFill>
                <a:srgbClr val="09202F"/>
              </a:solidFill>
              <a:effectLst/>
            </a:endParaRPr>
          </a:p>
        </p:txBody>
      </p:sp>
    </p:spTree>
    <p:extLst>
      <p:ext uri="{BB962C8B-B14F-4D97-AF65-F5344CB8AC3E}">
        <p14:creationId xmlns:p14="http://schemas.microsoft.com/office/powerpoint/2010/main" val="255454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01CC7-A71C-E2D0-2D1D-98A635D2DD5A}"/>
              </a:ext>
            </a:extLst>
          </p:cNvPr>
          <p:cNvSpPr>
            <a:spLocks noGrp="1"/>
          </p:cNvSpPr>
          <p:nvPr>
            <p:ph type="title"/>
          </p:nvPr>
        </p:nvSpPr>
        <p:spPr/>
        <p:txBody>
          <a:bodyPr/>
          <a:lstStyle/>
          <a:p>
            <a:r>
              <a:rPr lang="en-US" b="1" dirty="0"/>
              <a:t>Who is Baal – Got Questions</a:t>
            </a:r>
          </a:p>
        </p:txBody>
      </p:sp>
      <p:sp>
        <p:nvSpPr>
          <p:cNvPr id="3" name="Content Placeholder 2">
            <a:extLst>
              <a:ext uri="{FF2B5EF4-FFF2-40B4-BE49-F238E27FC236}">
                <a16:creationId xmlns:a16="http://schemas.microsoft.com/office/drawing/2014/main" id="{1D59CF82-64A7-49C9-D17A-BE214D110FB4}"/>
              </a:ext>
            </a:extLst>
          </p:cNvPr>
          <p:cNvSpPr>
            <a:spLocks noGrp="1"/>
          </p:cNvSpPr>
          <p:nvPr>
            <p:ph idx="1"/>
          </p:nvPr>
        </p:nvSpPr>
        <p:spPr/>
        <p:txBody>
          <a:bodyPr>
            <a:normAutofit/>
          </a:bodyPr>
          <a:lstStyle/>
          <a:p>
            <a:pPr marL="0" indent="0">
              <a:buNone/>
            </a:pPr>
            <a:r>
              <a:rPr lang="en-US" sz="2600" b="0" i="0" dirty="0">
                <a:solidFill>
                  <a:srgbClr val="09202F"/>
                </a:solidFill>
                <a:effectLst/>
              </a:rPr>
              <a:t>Different regions worshiped Baal in different ways, and Baal proved to be a highly adaptable god. </a:t>
            </a:r>
          </a:p>
          <a:p>
            <a:r>
              <a:rPr lang="en-US" sz="2600" b="0" i="0" dirty="0">
                <a:effectLst/>
              </a:rPr>
              <a:t>Baal of </a:t>
            </a:r>
            <a:r>
              <a:rPr lang="en-US" sz="2600" b="0" i="0" dirty="0" err="1">
                <a:effectLst/>
              </a:rPr>
              <a:t>Peor</a:t>
            </a:r>
            <a:r>
              <a:rPr lang="en-US" sz="2600" b="0" i="0" dirty="0">
                <a:solidFill>
                  <a:srgbClr val="09202F"/>
                </a:solidFill>
                <a:effectLst/>
              </a:rPr>
              <a:t> (</a:t>
            </a:r>
            <a:r>
              <a:rPr lang="en-US" sz="2600" b="0" i="0" dirty="0">
                <a:effectLst/>
              </a:rPr>
              <a:t>Numbers 25:3</a:t>
            </a:r>
            <a:r>
              <a:rPr lang="en-US" sz="2600" b="0" i="0" dirty="0">
                <a:solidFill>
                  <a:srgbClr val="09202F"/>
                </a:solidFill>
                <a:effectLst/>
              </a:rPr>
              <a:t>) </a:t>
            </a:r>
          </a:p>
          <a:p>
            <a:r>
              <a:rPr lang="en-US" sz="2600" b="0" i="0" dirty="0">
                <a:solidFill>
                  <a:srgbClr val="09202F"/>
                </a:solidFill>
                <a:effectLst/>
              </a:rPr>
              <a:t>Baal-Berith (</a:t>
            </a:r>
            <a:r>
              <a:rPr lang="en-US" sz="2600" b="0" i="0" dirty="0">
                <a:effectLst/>
              </a:rPr>
              <a:t>Judges 8:33</a:t>
            </a:r>
            <a:r>
              <a:rPr lang="en-US" sz="2600" b="0" i="0" dirty="0">
                <a:solidFill>
                  <a:srgbClr val="09202F"/>
                </a:solidFill>
                <a:effectLst/>
              </a:rPr>
              <a:t>)</a:t>
            </a:r>
          </a:p>
          <a:p>
            <a:endParaRPr lang="en-US" sz="2800" dirty="0">
              <a:solidFill>
                <a:srgbClr val="09202F"/>
              </a:solidFill>
            </a:endParaRPr>
          </a:p>
          <a:p>
            <a:pPr marL="0" indent="0">
              <a:buNone/>
            </a:pPr>
            <a:r>
              <a:rPr lang="en-US" sz="2600" b="0" i="0" dirty="0">
                <a:solidFill>
                  <a:srgbClr val="09202F"/>
                </a:solidFill>
                <a:effectLst/>
              </a:rPr>
              <a:t>According to Canaanite mythology, Baal was the son of El, the chief god, and Asherah, the goddess of the sea. Baal was considered the most powerful of all gods, eclipsing El, who was seen as rather weak and ineffective.</a:t>
            </a:r>
            <a:endParaRPr lang="en-US" sz="2600" dirty="0"/>
          </a:p>
        </p:txBody>
      </p:sp>
    </p:spTree>
    <p:extLst>
      <p:ext uri="{BB962C8B-B14F-4D97-AF65-F5344CB8AC3E}">
        <p14:creationId xmlns:p14="http://schemas.microsoft.com/office/powerpoint/2010/main" val="253170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357F-C468-B7C5-4E95-2021BF74E494}"/>
              </a:ext>
            </a:extLst>
          </p:cNvPr>
          <p:cNvSpPr>
            <a:spLocks noGrp="1"/>
          </p:cNvSpPr>
          <p:nvPr>
            <p:ph type="title"/>
          </p:nvPr>
        </p:nvSpPr>
        <p:spPr/>
        <p:txBody>
          <a:bodyPr/>
          <a:lstStyle/>
          <a:p>
            <a:r>
              <a:rPr lang="en-US" b="1" dirty="0"/>
              <a:t>2 Kings 17:16-17</a:t>
            </a:r>
          </a:p>
        </p:txBody>
      </p:sp>
      <p:sp>
        <p:nvSpPr>
          <p:cNvPr id="3" name="Content Placeholder 2">
            <a:extLst>
              <a:ext uri="{FF2B5EF4-FFF2-40B4-BE49-F238E27FC236}">
                <a16:creationId xmlns:a16="http://schemas.microsoft.com/office/drawing/2014/main" id="{14371027-4618-2C4C-9E9A-2160A626448C}"/>
              </a:ext>
            </a:extLst>
          </p:cNvPr>
          <p:cNvSpPr>
            <a:spLocks noGrp="1"/>
          </p:cNvSpPr>
          <p:nvPr>
            <p:ph idx="1"/>
          </p:nvPr>
        </p:nvSpPr>
        <p:spPr/>
        <p:txBody>
          <a:bodyPr>
            <a:normAutofit/>
          </a:bodyPr>
          <a:lstStyle/>
          <a:p>
            <a:pPr marL="0" indent="0">
              <a:buNone/>
            </a:pPr>
            <a:r>
              <a:rPr lang="en-US" sz="2800" b="0" i="0" dirty="0">
                <a:solidFill>
                  <a:srgbClr val="000000"/>
                </a:solidFill>
                <a:effectLst/>
              </a:rPr>
              <a:t>So they left all the commandments of the </a:t>
            </a:r>
            <a:r>
              <a:rPr lang="en-US" sz="2800" b="0" i="0" cap="small" dirty="0">
                <a:solidFill>
                  <a:srgbClr val="000000"/>
                </a:solidFill>
                <a:effectLst/>
              </a:rPr>
              <a:t>Lord</a:t>
            </a:r>
            <a:r>
              <a:rPr lang="en-US" sz="2800" b="0" i="0" dirty="0">
                <a:solidFill>
                  <a:srgbClr val="000000"/>
                </a:solidFill>
                <a:effectLst/>
              </a:rPr>
              <a:t> their God, made for themselves a molded image </a:t>
            </a:r>
            <a:r>
              <a:rPr lang="en-US" sz="2800" b="0" i="1" dirty="0">
                <a:solidFill>
                  <a:srgbClr val="000000"/>
                </a:solidFill>
                <a:effectLst/>
              </a:rPr>
              <a:t>and</a:t>
            </a:r>
            <a:r>
              <a:rPr lang="en-US" sz="2800" b="0" i="0" dirty="0">
                <a:solidFill>
                  <a:srgbClr val="000000"/>
                </a:solidFill>
                <a:effectLst/>
              </a:rPr>
              <a:t> two calves, made a wooden image and worshiped all the host of heaven, and served </a:t>
            </a:r>
            <a:r>
              <a:rPr lang="en-US" sz="2800" b="1" i="0" u="sng" dirty="0">
                <a:solidFill>
                  <a:srgbClr val="000000"/>
                </a:solidFill>
                <a:effectLst/>
              </a:rPr>
              <a:t>Baal</a:t>
            </a:r>
            <a:r>
              <a:rPr lang="en-US" sz="2800" b="0" i="0" dirty="0">
                <a:solidFill>
                  <a:srgbClr val="000000"/>
                </a:solidFill>
                <a:effectLst/>
              </a:rPr>
              <a:t>. </a:t>
            </a:r>
          </a:p>
          <a:p>
            <a:pPr marL="0" indent="0">
              <a:buNone/>
            </a:pPr>
            <a:r>
              <a:rPr lang="en-US" sz="2800" b="1" i="0" baseline="30000" dirty="0">
                <a:solidFill>
                  <a:srgbClr val="000000"/>
                </a:solidFill>
                <a:effectLst/>
              </a:rPr>
              <a:t>17 </a:t>
            </a:r>
            <a:r>
              <a:rPr lang="en-US" sz="2800" b="0" i="0" dirty="0">
                <a:solidFill>
                  <a:srgbClr val="000000"/>
                </a:solidFill>
                <a:effectLst/>
              </a:rPr>
              <a:t>And they caused their sons and daughters </a:t>
            </a:r>
            <a:r>
              <a:rPr lang="en-US" sz="2800" b="1" i="0" u="sng" dirty="0">
                <a:solidFill>
                  <a:srgbClr val="000000"/>
                </a:solidFill>
                <a:effectLst/>
              </a:rPr>
              <a:t>to pass through the fire</a:t>
            </a:r>
            <a:r>
              <a:rPr lang="en-US" sz="2800" b="0" i="0" dirty="0">
                <a:solidFill>
                  <a:srgbClr val="000000"/>
                </a:solidFill>
                <a:effectLst/>
              </a:rPr>
              <a:t>, practiced witchcraft and soothsaying, and sold themselves to do evil in the sight of the </a:t>
            </a:r>
            <a:r>
              <a:rPr lang="en-US" sz="2800" b="0" i="0" cap="small" dirty="0">
                <a:solidFill>
                  <a:srgbClr val="000000"/>
                </a:solidFill>
                <a:effectLst/>
              </a:rPr>
              <a:t>Lord</a:t>
            </a:r>
            <a:r>
              <a:rPr lang="en-US" sz="2800" b="0" i="0" dirty="0">
                <a:solidFill>
                  <a:srgbClr val="000000"/>
                </a:solidFill>
                <a:effectLst/>
              </a:rPr>
              <a:t>, to provoke Him to anger. </a:t>
            </a:r>
            <a:endParaRPr lang="en-US" sz="2800" dirty="0"/>
          </a:p>
        </p:txBody>
      </p:sp>
    </p:spTree>
    <p:extLst>
      <p:ext uri="{BB962C8B-B14F-4D97-AF65-F5344CB8AC3E}">
        <p14:creationId xmlns:p14="http://schemas.microsoft.com/office/powerpoint/2010/main" val="2707653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C38C-EE08-34C9-AB11-8C553FE66ADC}"/>
              </a:ext>
            </a:extLst>
          </p:cNvPr>
          <p:cNvSpPr>
            <a:spLocks noGrp="1"/>
          </p:cNvSpPr>
          <p:nvPr>
            <p:ph type="title"/>
          </p:nvPr>
        </p:nvSpPr>
        <p:spPr/>
        <p:txBody>
          <a:bodyPr/>
          <a:lstStyle/>
          <a:p>
            <a:r>
              <a:rPr lang="en-US" b="1" dirty="0"/>
              <a:t>Who is </a:t>
            </a:r>
            <a:r>
              <a:rPr lang="en-US" b="1" dirty="0" err="1"/>
              <a:t>Milcom</a:t>
            </a:r>
            <a:r>
              <a:rPr lang="en-US" b="1" dirty="0"/>
              <a:t> – Got Questions</a:t>
            </a:r>
          </a:p>
        </p:txBody>
      </p:sp>
      <p:sp>
        <p:nvSpPr>
          <p:cNvPr id="3" name="Content Placeholder 2">
            <a:extLst>
              <a:ext uri="{FF2B5EF4-FFF2-40B4-BE49-F238E27FC236}">
                <a16:creationId xmlns:a16="http://schemas.microsoft.com/office/drawing/2014/main" id="{D02D27D4-05BB-BF94-E909-5DE6CF5E0E2B}"/>
              </a:ext>
            </a:extLst>
          </p:cNvPr>
          <p:cNvSpPr>
            <a:spLocks noGrp="1"/>
          </p:cNvSpPr>
          <p:nvPr>
            <p:ph idx="1"/>
          </p:nvPr>
        </p:nvSpPr>
        <p:spPr>
          <a:xfrm>
            <a:off x="457200" y="1600200"/>
            <a:ext cx="8229600" cy="4953000"/>
          </a:xfrm>
        </p:spPr>
        <p:txBody>
          <a:bodyPr>
            <a:noAutofit/>
          </a:bodyPr>
          <a:lstStyle/>
          <a:p>
            <a:pPr marL="0" indent="0">
              <a:buNone/>
            </a:pPr>
            <a:r>
              <a:rPr lang="en-US" sz="2600" b="0" i="0" dirty="0">
                <a:solidFill>
                  <a:srgbClr val="09202F"/>
                </a:solidFill>
                <a:effectLst/>
              </a:rPr>
              <a:t>“Moloch/Molech/</a:t>
            </a:r>
            <a:r>
              <a:rPr lang="en-US" sz="2600" b="0" i="0" dirty="0" err="1">
                <a:solidFill>
                  <a:srgbClr val="09202F"/>
                </a:solidFill>
                <a:effectLst/>
              </a:rPr>
              <a:t>Molek</a:t>
            </a:r>
            <a:r>
              <a:rPr lang="en-US" sz="2600" b="0" i="0" dirty="0">
                <a:solidFill>
                  <a:srgbClr val="09202F"/>
                </a:solidFill>
                <a:effectLst/>
              </a:rPr>
              <a:t>,” which could be interpreted as “the personified ruler of shameful sacrifice.” It has also been spelled </a:t>
            </a:r>
            <a:r>
              <a:rPr lang="en-US" sz="2600" b="0" i="1" dirty="0" err="1">
                <a:solidFill>
                  <a:srgbClr val="09202F"/>
                </a:solidFill>
                <a:effectLst/>
              </a:rPr>
              <a:t>Milcom</a:t>
            </a:r>
            <a:r>
              <a:rPr lang="en-US" sz="2600" b="0" i="0" dirty="0">
                <a:solidFill>
                  <a:srgbClr val="09202F"/>
                </a:solidFill>
                <a:effectLst/>
              </a:rPr>
              <a:t>, </a:t>
            </a:r>
            <a:r>
              <a:rPr lang="en-US" sz="2600" b="0" i="1" dirty="0" err="1">
                <a:solidFill>
                  <a:srgbClr val="09202F"/>
                </a:solidFill>
                <a:effectLst/>
              </a:rPr>
              <a:t>Milkim</a:t>
            </a:r>
            <a:r>
              <a:rPr lang="en-US" sz="2600" b="0" i="0" dirty="0">
                <a:solidFill>
                  <a:srgbClr val="09202F"/>
                </a:solidFill>
                <a:effectLst/>
              </a:rPr>
              <a:t>, and </a:t>
            </a:r>
            <a:r>
              <a:rPr lang="en-US" sz="2600" b="0" i="1" dirty="0">
                <a:solidFill>
                  <a:srgbClr val="09202F"/>
                </a:solidFill>
                <a:effectLst/>
              </a:rPr>
              <a:t>Malik</a:t>
            </a:r>
            <a:r>
              <a:rPr lang="en-US" sz="2600" b="0" i="0" dirty="0">
                <a:solidFill>
                  <a:srgbClr val="09202F"/>
                </a:solidFill>
                <a:effectLst/>
              </a:rPr>
              <a:t>. </a:t>
            </a:r>
          </a:p>
          <a:p>
            <a:pPr marL="0" indent="0">
              <a:buNone/>
            </a:pPr>
            <a:br>
              <a:rPr lang="en-US" sz="2600" dirty="0"/>
            </a:br>
            <a:r>
              <a:rPr lang="en-US" sz="2600" b="0" i="0" dirty="0">
                <a:solidFill>
                  <a:srgbClr val="09202F"/>
                </a:solidFill>
                <a:effectLst/>
              </a:rPr>
              <a:t>In addition to sexual rituals, Phoenician Moloch worship included </a:t>
            </a:r>
            <a:r>
              <a:rPr lang="en-US" sz="2600" b="0" i="0" dirty="0">
                <a:effectLst/>
              </a:rPr>
              <a:t>child sacrifice</a:t>
            </a:r>
            <a:r>
              <a:rPr lang="en-US" sz="2600" b="0" i="0" dirty="0">
                <a:solidFill>
                  <a:srgbClr val="09202F"/>
                </a:solidFill>
                <a:effectLst/>
              </a:rPr>
              <a:t>, or “passing children through the fire.” It is believed that idols of Moloch were giant metal statues of a man with a bull’s head. Each image had a hole in the abdomen and possibly outstretched forearms that made a kind of ramp to the hole. A fire was lit in or around the statue. Babies were placed in the statue’s arms or in the hole. </a:t>
            </a:r>
            <a:endParaRPr lang="en-US" sz="2600" dirty="0"/>
          </a:p>
        </p:txBody>
      </p:sp>
    </p:spTree>
    <p:extLst>
      <p:ext uri="{BB962C8B-B14F-4D97-AF65-F5344CB8AC3E}">
        <p14:creationId xmlns:p14="http://schemas.microsoft.com/office/powerpoint/2010/main" val="3736725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olech">
            <a:extLst>
              <a:ext uri="{FF2B5EF4-FFF2-40B4-BE49-F238E27FC236}">
                <a16:creationId xmlns:a16="http://schemas.microsoft.com/office/drawing/2014/main" id="{9BAAF250-8351-A7F1-26DD-7E6E12E522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6068" y="838200"/>
            <a:ext cx="6531863" cy="5630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900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1FA7-EE2F-55B5-53C2-91240D9E35DE}"/>
              </a:ext>
            </a:extLst>
          </p:cNvPr>
          <p:cNvSpPr>
            <a:spLocks noGrp="1"/>
          </p:cNvSpPr>
          <p:nvPr>
            <p:ph type="title"/>
          </p:nvPr>
        </p:nvSpPr>
        <p:spPr/>
        <p:txBody>
          <a:bodyPr/>
          <a:lstStyle/>
          <a:p>
            <a:r>
              <a:rPr lang="en-US" b="1" dirty="0"/>
              <a:t>Zephaniah 1:4-5</a:t>
            </a:r>
          </a:p>
        </p:txBody>
      </p:sp>
      <p:sp>
        <p:nvSpPr>
          <p:cNvPr id="3" name="Content Placeholder 2">
            <a:extLst>
              <a:ext uri="{FF2B5EF4-FFF2-40B4-BE49-F238E27FC236}">
                <a16:creationId xmlns:a16="http://schemas.microsoft.com/office/drawing/2014/main" id="{3C4C394C-523F-0537-7F5E-4D6F10638886}"/>
              </a:ext>
            </a:extLst>
          </p:cNvPr>
          <p:cNvSpPr>
            <a:spLocks noGrp="1"/>
          </p:cNvSpPr>
          <p:nvPr>
            <p:ph idx="1"/>
          </p:nvPr>
        </p:nvSpPr>
        <p:spPr/>
        <p:txBody>
          <a:bodyPr>
            <a:normAutofit lnSpcReduction="10000"/>
          </a:bodyPr>
          <a:lstStyle/>
          <a:p>
            <a:pPr marL="0" indent="0">
              <a:buNone/>
            </a:pPr>
            <a:r>
              <a:rPr lang="en-US" sz="2800" b="0" i="0" dirty="0">
                <a:solidFill>
                  <a:srgbClr val="000000"/>
                </a:solidFill>
                <a:effectLst/>
              </a:rPr>
              <a:t>“I will stretch out My hand against </a:t>
            </a:r>
            <a:r>
              <a:rPr lang="en-US" sz="2800" b="1" i="0" u="sng" dirty="0">
                <a:solidFill>
                  <a:srgbClr val="000000"/>
                </a:solidFill>
                <a:effectLst/>
              </a:rPr>
              <a:t>Judah</a:t>
            </a:r>
            <a:r>
              <a:rPr lang="en-US" sz="2800" b="0" i="0" dirty="0">
                <a:solidFill>
                  <a:srgbClr val="000000"/>
                </a:solidFill>
                <a:effectLst/>
              </a:rPr>
              <a:t>,</a:t>
            </a:r>
            <a:br>
              <a:rPr lang="en-US" sz="2800" dirty="0"/>
            </a:br>
            <a:r>
              <a:rPr lang="en-US" sz="2800" b="0" i="0" dirty="0">
                <a:solidFill>
                  <a:srgbClr val="000000"/>
                </a:solidFill>
                <a:effectLst/>
              </a:rPr>
              <a:t>And against all the inhabitants of Jerusalem.</a:t>
            </a:r>
            <a:br>
              <a:rPr lang="en-US" sz="2800" dirty="0"/>
            </a:br>
            <a:r>
              <a:rPr lang="en-US" sz="2800" b="0" i="0" dirty="0">
                <a:solidFill>
                  <a:srgbClr val="000000"/>
                </a:solidFill>
                <a:effectLst/>
              </a:rPr>
              <a:t>I will cut off </a:t>
            </a:r>
            <a:r>
              <a:rPr lang="en-US" sz="2800" b="1" i="0" u="sng" dirty="0">
                <a:solidFill>
                  <a:srgbClr val="000000"/>
                </a:solidFill>
                <a:effectLst/>
              </a:rPr>
              <a:t>every trace of Baal </a:t>
            </a:r>
            <a:r>
              <a:rPr lang="en-US" sz="2800" b="0" i="0" dirty="0">
                <a:solidFill>
                  <a:srgbClr val="000000"/>
                </a:solidFill>
                <a:effectLst/>
              </a:rPr>
              <a:t>from this place,</a:t>
            </a:r>
            <a:br>
              <a:rPr lang="en-US" sz="2800" dirty="0"/>
            </a:br>
            <a:r>
              <a:rPr lang="en-US" sz="2800" b="0" i="0" dirty="0">
                <a:solidFill>
                  <a:srgbClr val="000000"/>
                </a:solidFill>
                <a:effectLst/>
              </a:rPr>
              <a:t>The names of the idolatrous</a:t>
            </a:r>
            <a:r>
              <a:rPr lang="en-US" sz="2800" baseline="30000" dirty="0">
                <a:solidFill>
                  <a:srgbClr val="000000"/>
                </a:solidFill>
              </a:rPr>
              <a:t> </a:t>
            </a:r>
            <a:r>
              <a:rPr lang="en-US" sz="2800" b="0" i="0" dirty="0">
                <a:solidFill>
                  <a:srgbClr val="000000"/>
                </a:solidFill>
                <a:effectLst/>
              </a:rPr>
              <a:t>priests with the </a:t>
            </a:r>
            <a:r>
              <a:rPr lang="en-US" sz="2800" b="0" i="1" dirty="0">
                <a:solidFill>
                  <a:srgbClr val="000000"/>
                </a:solidFill>
                <a:effectLst/>
              </a:rPr>
              <a:t>pagan</a:t>
            </a:r>
            <a:r>
              <a:rPr lang="en-US" sz="2800" b="0" i="0" dirty="0">
                <a:solidFill>
                  <a:srgbClr val="000000"/>
                </a:solidFill>
                <a:effectLst/>
              </a:rPr>
              <a:t> priests—</a:t>
            </a:r>
            <a:br>
              <a:rPr lang="en-US" sz="2800" dirty="0"/>
            </a:br>
            <a:r>
              <a:rPr lang="en-US" sz="2800" b="1" i="0" baseline="30000" dirty="0">
                <a:solidFill>
                  <a:srgbClr val="000000"/>
                </a:solidFill>
                <a:effectLst/>
              </a:rPr>
              <a:t>5 </a:t>
            </a:r>
            <a:r>
              <a:rPr lang="en-US" sz="2800" b="0" i="0" dirty="0">
                <a:solidFill>
                  <a:srgbClr val="000000"/>
                </a:solidFill>
                <a:effectLst/>
              </a:rPr>
              <a:t>Those who worship the host of heaven on the housetops; Those who worship and swear </a:t>
            </a:r>
            <a:r>
              <a:rPr lang="en-US" sz="2800" b="0" i="1" dirty="0">
                <a:solidFill>
                  <a:srgbClr val="000000"/>
                </a:solidFill>
                <a:effectLst/>
              </a:rPr>
              <a:t>oaths</a:t>
            </a:r>
            <a:r>
              <a:rPr lang="en-US" sz="2800" b="0" i="0" dirty="0">
                <a:solidFill>
                  <a:srgbClr val="000000"/>
                </a:solidFill>
                <a:effectLst/>
              </a:rPr>
              <a:t> by the </a:t>
            </a:r>
            <a:r>
              <a:rPr lang="en-US" sz="2800" b="0" i="0" cap="small" dirty="0">
                <a:solidFill>
                  <a:srgbClr val="000000"/>
                </a:solidFill>
                <a:effectLst/>
              </a:rPr>
              <a:t>Lord</a:t>
            </a:r>
            <a:r>
              <a:rPr lang="en-US" sz="2800" b="0" i="0" dirty="0">
                <a:solidFill>
                  <a:srgbClr val="000000"/>
                </a:solidFill>
                <a:effectLst/>
              </a:rPr>
              <a:t>, But who </a:t>
            </a:r>
            <a:r>
              <a:rPr lang="en-US" sz="2800" b="0" i="1" dirty="0">
                <a:solidFill>
                  <a:srgbClr val="000000"/>
                </a:solidFill>
                <a:effectLst/>
              </a:rPr>
              <a:t>also</a:t>
            </a:r>
            <a:r>
              <a:rPr lang="en-US" sz="2800" b="0" i="0" dirty="0">
                <a:solidFill>
                  <a:srgbClr val="000000"/>
                </a:solidFill>
                <a:effectLst/>
              </a:rPr>
              <a:t> swear by </a:t>
            </a:r>
            <a:r>
              <a:rPr lang="en-US" sz="2800" b="1" i="0" u="sng" dirty="0" err="1">
                <a:solidFill>
                  <a:srgbClr val="000000"/>
                </a:solidFill>
                <a:effectLst/>
              </a:rPr>
              <a:t>Milcom</a:t>
            </a:r>
            <a:r>
              <a:rPr lang="en-US" sz="2800" b="0" i="0" dirty="0">
                <a:solidFill>
                  <a:srgbClr val="000000"/>
                </a:solidFill>
                <a:effectLst/>
              </a:rPr>
              <a:t>;</a:t>
            </a:r>
            <a:br>
              <a:rPr lang="en-US" sz="2800" dirty="0"/>
            </a:br>
            <a:r>
              <a:rPr lang="en-US" sz="2800" b="1" i="0" baseline="30000" dirty="0">
                <a:solidFill>
                  <a:srgbClr val="000000"/>
                </a:solidFill>
                <a:effectLst/>
              </a:rPr>
              <a:t>6 </a:t>
            </a:r>
            <a:r>
              <a:rPr lang="en-US" sz="2800" b="0" i="0" dirty="0">
                <a:solidFill>
                  <a:srgbClr val="000000"/>
                </a:solidFill>
                <a:effectLst/>
              </a:rPr>
              <a:t>Those who have turned back from </a:t>
            </a:r>
            <a:r>
              <a:rPr lang="en-US" sz="2800" b="0" i="1" dirty="0">
                <a:solidFill>
                  <a:srgbClr val="000000"/>
                </a:solidFill>
                <a:effectLst/>
              </a:rPr>
              <a:t>following</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And have not sought the </a:t>
            </a:r>
            <a:r>
              <a:rPr lang="en-US" sz="2800" b="0" i="0" cap="small" dirty="0">
                <a:solidFill>
                  <a:srgbClr val="000000"/>
                </a:solidFill>
                <a:effectLst/>
              </a:rPr>
              <a:t>Lord</a:t>
            </a:r>
            <a:r>
              <a:rPr lang="en-US" sz="2800" b="0" i="0" dirty="0">
                <a:solidFill>
                  <a:srgbClr val="000000"/>
                </a:solidFill>
                <a:effectLst/>
              </a:rPr>
              <a:t>, nor inquired of Him.”</a:t>
            </a:r>
            <a:endParaRPr lang="en-US" sz="2800" dirty="0"/>
          </a:p>
        </p:txBody>
      </p:sp>
    </p:spTree>
    <p:extLst>
      <p:ext uri="{BB962C8B-B14F-4D97-AF65-F5344CB8AC3E}">
        <p14:creationId xmlns:p14="http://schemas.microsoft.com/office/powerpoint/2010/main" val="3653744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1FA7-EE2F-55B5-53C2-91240D9E35DE}"/>
              </a:ext>
            </a:extLst>
          </p:cNvPr>
          <p:cNvSpPr>
            <a:spLocks noGrp="1"/>
          </p:cNvSpPr>
          <p:nvPr>
            <p:ph type="title"/>
          </p:nvPr>
        </p:nvSpPr>
        <p:spPr/>
        <p:txBody>
          <a:bodyPr/>
          <a:lstStyle/>
          <a:p>
            <a:r>
              <a:rPr lang="en-US" b="1" dirty="0"/>
              <a:t>Zephaniah 1:6</a:t>
            </a:r>
          </a:p>
        </p:txBody>
      </p:sp>
      <p:sp>
        <p:nvSpPr>
          <p:cNvPr id="3" name="Content Placeholder 2">
            <a:extLst>
              <a:ext uri="{FF2B5EF4-FFF2-40B4-BE49-F238E27FC236}">
                <a16:creationId xmlns:a16="http://schemas.microsoft.com/office/drawing/2014/main" id="{3C4C394C-523F-0537-7F5E-4D6F10638886}"/>
              </a:ext>
            </a:extLst>
          </p:cNvPr>
          <p:cNvSpPr>
            <a:spLocks noGrp="1"/>
          </p:cNvSpPr>
          <p:nvPr>
            <p:ph idx="1"/>
          </p:nvPr>
        </p:nvSpPr>
        <p:spPr>
          <a:xfrm>
            <a:off x="457200" y="1600200"/>
            <a:ext cx="8229600" cy="1600200"/>
          </a:xfrm>
        </p:spPr>
        <p:txBody>
          <a:bodyPr>
            <a:normAutofit/>
          </a:bodyPr>
          <a:lstStyle/>
          <a:p>
            <a:pPr marL="0" indent="0">
              <a:buNone/>
            </a:pPr>
            <a:r>
              <a:rPr lang="en-US" sz="2800" b="0" i="0" dirty="0">
                <a:solidFill>
                  <a:srgbClr val="000000"/>
                </a:solidFill>
                <a:effectLst/>
              </a:rPr>
              <a:t>Those who have turned back from </a:t>
            </a:r>
            <a:r>
              <a:rPr lang="en-US" sz="2800" b="0" i="1" dirty="0">
                <a:solidFill>
                  <a:srgbClr val="000000"/>
                </a:solidFill>
                <a:effectLst/>
              </a:rPr>
              <a:t>following</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And have not sought the </a:t>
            </a:r>
            <a:r>
              <a:rPr lang="en-US" sz="2800" b="0" i="0" cap="small" dirty="0">
                <a:solidFill>
                  <a:srgbClr val="000000"/>
                </a:solidFill>
                <a:effectLst/>
              </a:rPr>
              <a:t>Lord</a:t>
            </a:r>
            <a:r>
              <a:rPr lang="en-US" sz="2800" b="0" i="0" dirty="0">
                <a:solidFill>
                  <a:srgbClr val="000000"/>
                </a:solidFill>
                <a:effectLst/>
              </a:rPr>
              <a:t>, nor inquired of Him.”</a:t>
            </a:r>
            <a:endParaRPr lang="en-US" sz="2800" dirty="0"/>
          </a:p>
        </p:txBody>
      </p:sp>
    </p:spTree>
    <p:extLst>
      <p:ext uri="{BB962C8B-B14F-4D97-AF65-F5344CB8AC3E}">
        <p14:creationId xmlns:p14="http://schemas.microsoft.com/office/powerpoint/2010/main" val="409554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FCFD-0BCF-6127-A33F-908EDAA24DC8}"/>
              </a:ext>
            </a:extLst>
          </p:cNvPr>
          <p:cNvSpPr>
            <a:spLocks noGrp="1"/>
          </p:cNvSpPr>
          <p:nvPr>
            <p:ph type="title"/>
          </p:nvPr>
        </p:nvSpPr>
        <p:spPr/>
        <p:txBody>
          <a:bodyPr/>
          <a:lstStyle/>
          <a:p>
            <a:r>
              <a:rPr lang="en-US" b="1" dirty="0"/>
              <a:t>3 Categories of People</a:t>
            </a:r>
          </a:p>
        </p:txBody>
      </p:sp>
      <p:sp>
        <p:nvSpPr>
          <p:cNvPr id="3" name="Content Placeholder 2">
            <a:extLst>
              <a:ext uri="{FF2B5EF4-FFF2-40B4-BE49-F238E27FC236}">
                <a16:creationId xmlns:a16="http://schemas.microsoft.com/office/drawing/2014/main" id="{C2F07765-50D0-6245-3E2D-DBBD72946C57}"/>
              </a:ext>
            </a:extLst>
          </p:cNvPr>
          <p:cNvSpPr>
            <a:spLocks noGrp="1"/>
          </p:cNvSpPr>
          <p:nvPr>
            <p:ph idx="1"/>
          </p:nvPr>
        </p:nvSpPr>
        <p:spPr>
          <a:xfrm>
            <a:off x="457200" y="1600200"/>
            <a:ext cx="8229600" cy="2590800"/>
          </a:xfrm>
        </p:spPr>
        <p:txBody>
          <a:bodyPr>
            <a:normAutofit/>
          </a:bodyPr>
          <a:lstStyle/>
          <a:p>
            <a:pPr marL="457200" indent="-457200">
              <a:buAutoNum type="arabicPeriod"/>
            </a:pPr>
            <a:r>
              <a:rPr lang="en-US" sz="2600" dirty="0"/>
              <a:t>Those who worship the Lord.</a:t>
            </a:r>
          </a:p>
          <a:p>
            <a:pPr marL="457200" indent="-457200">
              <a:buAutoNum type="arabicPeriod"/>
            </a:pPr>
            <a:r>
              <a:rPr lang="en-US" sz="2600" dirty="0"/>
              <a:t>Those who have not sought the Lord nor inquired of Him.</a:t>
            </a:r>
          </a:p>
          <a:p>
            <a:pPr marL="457200" indent="-457200">
              <a:buAutoNum type="arabicPeriod"/>
            </a:pPr>
            <a:r>
              <a:rPr lang="en-US" sz="2600" dirty="0"/>
              <a:t>Those who have turned back from following the Lord.</a:t>
            </a:r>
          </a:p>
        </p:txBody>
      </p:sp>
    </p:spTree>
    <p:extLst>
      <p:ext uri="{BB962C8B-B14F-4D97-AF65-F5344CB8AC3E}">
        <p14:creationId xmlns:p14="http://schemas.microsoft.com/office/powerpoint/2010/main" val="16782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D47A18-81D1-BE7F-7F3C-3C5606655F92}"/>
              </a:ext>
            </a:extLst>
          </p:cNvPr>
          <p:cNvSpPr>
            <a:spLocks noGrp="1"/>
          </p:cNvSpPr>
          <p:nvPr>
            <p:ph idx="1"/>
          </p:nvPr>
        </p:nvSpPr>
        <p:spPr>
          <a:xfrm>
            <a:off x="457200" y="1828800"/>
            <a:ext cx="8229600" cy="2438400"/>
          </a:xfrm>
        </p:spPr>
        <p:txBody>
          <a:bodyPr>
            <a:normAutofit fontScale="92500"/>
          </a:bodyPr>
          <a:lstStyle/>
          <a:p>
            <a:pPr marL="0" indent="0" algn="ctr">
              <a:buNone/>
            </a:pPr>
            <a:r>
              <a:rPr lang="en-US" sz="5000" b="1" dirty="0">
                <a:solidFill>
                  <a:srgbClr val="C00000"/>
                </a:solidFill>
              </a:rPr>
              <a:t>Do those three Categories of People sound familiar from the book of Revelation?</a:t>
            </a:r>
          </a:p>
        </p:txBody>
      </p:sp>
    </p:spTree>
    <p:extLst>
      <p:ext uri="{BB962C8B-B14F-4D97-AF65-F5344CB8AC3E}">
        <p14:creationId xmlns:p14="http://schemas.microsoft.com/office/powerpoint/2010/main" val="622089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D36C3-63F4-E69B-DFAF-828AA590D0BE}"/>
              </a:ext>
            </a:extLst>
          </p:cNvPr>
          <p:cNvSpPr>
            <a:spLocks noGrp="1"/>
          </p:cNvSpPr>
          <p:nvPr>
            <p:ph type="title"/>
          </p:nvPr>
        </p:nvSpPr>
        <p:spPr/>
        <p:txBody>
          <a:bodyPr/>
          <a:lstStyle/>
          <a:p>
            <a:r>
              <a:rPr lang="en-US" b="1" dirty="0"/>
              <a:t>3 Categories of People</a:t>
            </a:r>
          </a:p>
        </p:txBody>
      </p:sp>
      <p:sp>
        <p:nvSpPr>
          <p:cNvPr id="3" name="Content Placeholder 2">
            <a:extLst>
              <a:ext uri="{FF2B5EF4-FFF2-40B4-BE49-F238E27FC236}">
                <a16:creationId xmlns:a16="http://schemas.microsoft.com/office/drawing/2014/main" id="{458B3A24-DCA9-8BD2-8EFE-4079D84E6DD4}"/>
              </a:ext>
            </a:extLst>
          </p:cNvPr>
          <p:cNvSpPr>
            <a:spLocks noGrp="1"/>
          </p:cNvSpPr>
          <p:nvPr>
            <p:ph idx="1"/>
          </p:nvPr>
        </p:nvSpPr>
        <p:spPr>
          <a:xfrm>
            <a:off x="457200" y="1905000"/>
            <a:ext cx="8229600" cy="1981200"/>
          </a:xfrm>
        </p:spPr>
        <p:txBody>
          <a:bodyPr/>
          <a:lstStyle/>
          <a:p>
            <a:pPr marL="457200" indent="-457200">
              <a:buAutoNum type="arabicPeriod"/>
            </a:pPr>
            <a:r>
              <a:rPr lang="en-US" dirty="0"/>
              <a:t>Those whose names are written in the Book of Life.</a:t>
            </a:r>
          </a:p>
          <a:p>
            <a:pPr marL="457200" indent="-457200">
              <a:buAutoNum type="arabicPeriod"/>
            </a:pPr>
            <a:r>
              <a:rPr lang="en-US" dirty="0"/>
              <a:t>Those whose names are not written in the Book of Life.</a:t>
            </a:r>
          </a:p>
          <a:p>
            <a:pPr marL="457200" indent="-457200">
              <a:buAutoNum type="arabicPeriod"/>
            </a:pPr>
            <a:r>
              <a:rPr lang="en-US" dirty="0"/>
              <a:t>Those whose names were written in the Book of Life, but they have been blotted out.</a:t>
            </a:r>
          </a:p>
        </p:txBody>
      </p:sp>
    </p:spTree>
    <p:extLst>
      <p:ext uri="{BB962C8B-B14F-4D97-AF65-F5344CB8AC3E}">
        <p14:creationId xmlns:p14="http://schemas.microsoft.com/office/powerpoint/2010/main" val="204664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153400" cy="1676400"/>
          </a:xfrm>
        </p:spPr>
        <p:txBody>
          <a:bodyPr/>
          <a:lstStyle/>
          <a:p>
            <a:pPr algn="ctr"/>
            <a:r>
              <a:rPr lang="en-US" sz="4500" b="1" i="0" dirty="0">
                <a:solidFill>
                  <a:srgbClr val="000000"/>
                </a:solidFill>
                <a:effectLst/>
              </a:rPr>
              <a:t>Zephaniah</a:t>
            </a:r>
            <a:br>
              <a:rPr lang="en-US" sz="3500" b="1" i="0" dirty="0">
                <a:solidFill>
                  <a:srgbClr val="000000"/>
                </a:solidFill>
                <a:effectLst/>
              </a:rPr>
            </a:br>
            <a:r>
              <a:rPr lang="en-US" sz="2800" b="1" i="1" dirty="0">
                <a:solidFill>
                  <a:srgbClr val="000000"/>
                </a:solidFill>
                <a:effectLst/>
              </a:rPr>
              <a:t>Every trace of </a:t>
            </a:r>
            <a:r>
              <a:rPr lang="en-US" sz="2800" b="1" i="1" dirty="0" err="1">
                <a:solidFill>
                  <a:srgbClr val="000000"/>
                </a:solidFill>
                <a:effectLst/>
              </a:rPr>
              <a:t>baal</a:t>
            </a:r>
            <a:br>
              <a:rPr lang="en-US" sz="3500" b="1" i="0" dirty="0">
                <a:solidFill>
                  <a:srgbClr val="000000"/>
                </a:solidFill>
                <a:effectLst/>
              </a:rPr>
            </a:br>
            <a:endParaRPr lang="en-US" sz="32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August 17, 2022</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39CF-1418-EC49-26A5-B3EF354C003E}"/>
              </a:ext>
            </a:extLst>
          </p:cNvPr>
          <p:cNvSpPr>
            <a:spLocks noGrp="1"/>
          </p:cNvSpPr>
          <p:nvPr>
            <p:ph type="title"/>
          </p:nvPr>
        </p:nvSpPr>
        <p:spPr/>
        <p:txBody>
          <a:bodyPr/>
          <a:lstStyle/>
          <a:p>
            <a:r>
              <a:rPr lang="en-US" b="1" dirty="0"/>
              <a:t>Revelation 20:14-15</a:t>
            </a:r>
          </a:p>
        </p:txBody>
      </p:sp>
      <p:sp>
        <p:nvSpPr>
          <p:cNvPr id="3" name="Content Placeholder 2">
            <a:extLst>
              <a:ext uri="{FF2B5EF4-FFF2-40B4-BE49-F238E27FC236}">
                <a16:creationId xmlns:a16="http://schemas.microsoft.com/office/drawing/2014/main" id="{9A53186F-BFF5-9CA4-60E9-3484FB38DD88}"/>
              </a:ext>
            </a:extLst>
          </p:cNvPr>
          <p:cNvSpPr>
            <a:spLocks noGrp="1"/>
          </p:cNvSpPr>
          <p:nvPr>
            <p:ph idx="1"/>
          </p:nvPr>
        </p:nvSpPr>
        <p:spPr>
          <a:xfrm>
            <a:off x="457200" y="1600200"/>
            <a:ext cx="8229600" cy="3352800"/>
          </a:xfrm>
        </p:spPr>
        <p:txBody>
          <a:bodyPr>
            <a:noAutofit/>
          </a:bodyPr>
          <a:lstStyle/>
          <a:p>
            <a:pPr marL="0" indent="0">
              <a:buNone/>
            </a:pPr>
            <a:r>
              <a:rPr lang="en-US" sz="2800" b="0" i="0" dirty="0">
                <a:solidFill>
                  <a:srgbClr val="000000"/>
                </a:solidFill>
                <a:effectLst/>
              </a:rPr>
              <a:t>Then Death and Hades were cast into the lake of fire. This is the second death. </a:t>
            </a:r>
            <a:r>
              <a:rPr lang="en-US" sz="2800" b="1" i="0" baseline="30000" dirty="0">
                <a:solidFill>
                  <a:srgbClr val="000000"/>
                </a:solidFill>
                <a:effectLst/>
              </a:rPr>
              <a:t>15 </a:t>
            </a:r>
            <a:r>
              <a:rPr lang="en-US" sz="2800" b="0" i="0" dirty="0">
                <a:solidFill>
                  <a:srgbClr val="000000"/>
                </a:solidFill>
                <a:effectLst/>
              </a:rPr>
              <a:t>And anyone </a:t>
            </a:r>
            <a:r>
              <a:rPr lang="en-US" sz="2800" b="1" i="0" u="sng" dirty="0">
                <a:solidFill>
                  <a:srgbClr val="000000"/>
                </a:solidFill>
                <a:effectLst/>
              </a:rPr>
              <a:t>not found written in the Book of Life </a:t>
            </a:r>
            <a:r>
              <a:rPr lang="en-US" sz="2800" b="0" i="0" dirty="0">
                <a:solidFill>
                  <a:srgbClr val="000000"/>
                </a:solidFill>
                <a:effectLst/>
              </a:rPr>
              <a:t>was cast into the lake of fire.</a:t>
            </a:r>
            <a:endParaRPr lang="en-US" sz="2800" dirty="0"/>
          </a:p>
        </p:txBody>
      </p:sp>
    </p:spTree>
    <p:extLst>
      <p:ext uri="{BB962C8B-B14F-4D97-AF65-F5344CB8AC3E}">
        <p14:creationId xmlns:p14="http://schemas.microsoft.com/office/powerpoint/2010/main" val="689129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3B60-EC45-A3BA-2EC9-36AF581D05C6}"/>
              </a:ext>
            </a:extLst>
          </p:cNvPr>
          <p:cNvSpPr>
            <a:spLocks noGrp="1"/>
          </p:cNvSpPr>
          <p:nvPr>
            <p:ph type="title"/>
          </p:nvPr>
        </p:nvSpPr>
        <p:spPr/>
        <p:txBody>
          <a:bodyPr/>
          <a:lstStyle/>
          <a:p>
            <a:r>
              <a:rPr lang="en-US" b="1" dirty="0"/>
              <a:t>Revelation 13:8</a:t>
            </a:r>
          </a:p>
        </p:txBody>
      </p:sp>
      <p:sp>
        <p:nvSpPr>
          <p:cNvPr id="3" name="Content Placeholder 2">
            <a:extLst>
              <a:ext uri="{FF2B5EF4-FFF2-40B4-BE49-F238E27FC236}">
                <a16:creationId xmlns:a16="http://schemas.microsoft.com/office/drawing/2014/main" id="{4AADDDF9-2A3A-3F4B-C795-87CEFB85D20A}"/>
              </a:ext>
            </a:extLst>
          </p:cNvPr>
          <p:cNvSpPr>
            <a:spLocks noGrp="1"/>
          </p:cNvSpPr>
          <p:nvPr>
            <p:ph idx="1"/>
          </p:nvPr>
        </p:nvSpPr>
        <p:spPr/>
        <p:txBody>
          <a:bodyPr>
            <a:normAutofit/>
          </a:bodyPr>
          <a:lstStyle/>
          <a:p>
            <a:pPr marL="0" indent="0">
              <a:buNone/>
            </a:pPr>
            <a:r>
              <a:rPr lang="en-US" sz="2800" b="0" i="0" dirty="0">
                <a:solidFill>
                  <a:srgbClr val="000000"/>
                </a:solidFill>
                <a:effectLst/>
              </a:rPr>
              <a:t>All who dwell on the earth will worship him [</a:t>
            </a:r>
            <a:r>
              <a:rPr lang="en-US" sz="2800" b="0" i="1" dirty="0">
                <a:solidFill>
                  <a:srgbClr val="000000"/>
                </a:solidFill>
                <a:effectLst/>
              </a:rPr>
              <a:t>beast</a:t>
            </a:r>
            <a:r>
              <a:rPr lang="en-US" sz="2800" b="0" i="0" dirty="0">
                <a:solidFill>
                  <a:srgbClr val="000000"/>
                </a:solidFill>
                <a:effectLst/>
              </a:rPr>
              <a:t>] whose names have not been written in the </a:t>
            </a:r>
            <a:r>
              <a:rPr lang="en-US" sz="2800" b="1" i="0" u="sng" dirty="0">
                <a:solidFill>
                  <a:srgbClr val="000000"/>
                </a:solidFill>
                <a:effectLst/>
              </a:rPr>
              <a:t>Book of Life of the Lamb </a:t>
            </a:r>
            <a:r>
              <a:rPr lang="en-US" sz="2800" b="0" i="0" dirty="0">
                <a:solidFill>
                  <a:srgbClr val="000000"/>
                </a:solidFill>
                <a:effectLst/>
              </a:rPr>
              <a:t>slain from the foundation of the world.</a:t>
            </a:r>
            <a:endParaRPr lang="en-US" sz="2800" dirty="0"/>
          </a:p>
        </p:txBody>
      </p:sp>
    </p:spTree>
    <p:extLst>
      <p:ext uri="{BB962C8B-B14F-4D97-AF65-F5344CB8AC3E}">
        <p14:creationId xmlns:p14="http://schemas.microsoft.com/office/powerpoint/2010/main" val="2747500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852E-3C9E-AFED-A2AF-B1D1C64F0C50}"/>
              </a:ext>
            </a:extLst>
          </p:cNvPr>
          <p:cNvSpPr>
            <a:spLocks noGrp="1"/>
          </p:cNvSpPr>
          <p:nvPr>
            <p:ph type="title"/>
          </p:nvPr>
        </p:nvSpPr>
        <p:spPr/>
        <p:txBody>
          <a:bodyPr/>
          <a:lstStyle/>
          <a:p>
            <a:r>
              <a:rPr lang="en-US" b="1" dirty="0"/>
              <a:t>Revelation 3:5</a:t>
            </a:r>
          </a:p>
        </p:txBody>
      </p:sp>
      <p:sp>
        <p:nvSpPr>
          <p:cNvPr id="3" name="Content Placeholder 2">
            <a:extLst>
              <a:ext uri="{FF2B5EF4-FFF2-40B4-BE49-F238E27FC236}">
                <a16:creationId xmlns:a16="http://schemas.microsoft.com/office/drawing/2014/main" id="{B2FAE142-24F8-D635-42E8-23C23DA87726}"/>
              </a:ext>
            </a:extLst>
          </p:cNvPr>
          <p:cNvSpPr>
            <a:spLocks noGrp="1"/>
          </p:cNvSpPr>
          <p:nvPr>
            <p:ph idx="1"/>
          </p:nvPr>
        </p:nvSpPr>
        <p:spPr>
          <a:xfrm>
            <a:off x="457200" y="1600200"/>
            <a:ext cx="8229600" cy="3429000"/>
          </a:xfrm>
        </p:spPr>
        <p:txBody>
          <a:bodyPr>
            <a:normAutofit/>
          </a:bodyPr>
          <a:lstStyle/>
          <a:p>
            <a:pPr marL="0" indent="0">
              <a:buNone/>
            </a:pPr>
            <a:r>
              <a:rPr lang="en-US" sz="2800" b="0" i="0" dirty="0">
                <a:solidFill>
                  <a:srgbClr val="000000"/>
                </a:solidFill>
                <a:effectLst/>
              </a:rPr>
              <a:t>He who overcomes shall be clothed in white garments, and I will not blot out his name from the Book of Life; but I will confess his name before My Father and before His angels.</a:t>
            </a:r>
            <a:endParaRPr lang="en-US" sz="2800" dirty="0"/>
          </a:p>
        </p:txBody>
      </p:sp>
    </p:spTree>
    <p:extLst>
      <p:ext uri="{BB962C8B-B14F-4D97-AF65-F5344CB8AC3E}">
        <p14:creationId xmlns:p14="http://schemas.microsoft.com/office/powerpoint/2010/main" val="3138386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BC37-1213-0CE5-FC26-8D0368FEA68B}"/>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617C582D-526E-01C8-6685-284D7D1D3DFA}"/>
              </a:ext>
            </a:extLst>
          </p:cNvPr>
          <p:cNvSpPr>
            <a:spLocks noGrp="1"/>
          </p:cNvSpPr>
          <p:nvPr>
            <p:ph idx="1"/>
          </p:nvPr>
        </p:nvSpPr>
        <p:spPr>
          <a:xfrm>
            <a:off x="457200" y="1600200"/>
            <a:ext cx="8229600" cy="3124200"/>
          </a:xfrm>
        </p:spPr>
        <p:txBody>
          <a:bodyPr>
            <a:normAutofit fontScale="92500" lnSpcReduction="10000"/>
          </a:bodyPr>
          <a:lstStyle/>
          <a:p>
            <a:pPr marL="457200" indent="-457200">
              <a:buAutoNum type="arabicPeriod"/>
            </a:pPr>
            <a:r>
              <a:rPr lang="en-US" dirty="0"/>
              <a:t>Baal was a Canaanite fertility god that had a very widespread form of worship.</a:t>
            </a:r>
          </a:p>
          <a:p>
            <a:pPr marL="457200" indent="-457200">
              <a:buAutoNum type="arabicPeriod"/>
            </a:pPr>
            <a:r>
              <a:rPr lang="en-US" dirty="0" err="1"/>
              <a:t>Milcom</a:t>
            </a:r>
            <a:r>
              <a:rPr lang="en-US" dirty="0"/>
              <a:t> (Molech) was a Phoenician god that required human sacrifice as part of its worship.</a:t>
            </a:r>
          </a:p>
          <a:p>
            <a:pPr marL="457200" indent="-457200">
              <a:buAutoNum type="arabicPeriod"/>
            </a:pPr>
            <a:r>
              <a:rPr lang="en-US" dirty="0"/>
              <a:t>Zephaniah seems to be echoed in the book of Revelation in regard to the presence, absence or removal of names in the Book of Life.</a:t>
            </a:r>
          </a:p>
          <a:p>
            <a:pPr marL="457200" indent="-457200">
              <a:buAutoNum type="arabicPeriod"/>
            </a:pPr>
            <a:r>
              <a:rPr lang="en-US" dirty="0"/>
              <a:t>Judah was punished for the same sins as Israel some 120 years before!  Learn from the mistakes of others.</a:t>
            </a:r>
          </a:p>
        </p:txBody>
      </p:sp>
    </p:spTree>
    <p:extLst>
      <p:ext uri="{BB962C8B-B14F-4D97-AF65-F5344CB8AC3E}">
        <p14:creationId xmlns:p14="http://schemas.microsoft.com/office/powerpoint/2010/main" val="359209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DD0A-B710-08E3-C93F-FA11CBF26B6F}"/>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DA2EA701-7DD6-D2D5-CA82-CE8E0D8F5329}"/>
              </a:ext>
            </a:extLst>
          </p:cNvPr>
          <p:cNvSpPr>
            <a:spLocks noGrp="1"/>
          </p:cNvSpPr>
          <p:nvPr>
            <p:ph idx="1"/>
          </p:nvPr>
        </p:nvSpPr>
        <p:spPr>
          <a:xfrm>
            <a:off x="457200" y="1600200"/>
            <a:ext cx="8229600" cy="1676400"/>
          </a:xfrm>
        </p:spPr>
        <p:txBody>
          <a:bodyPr/>
          <a:lstStyle/>
          <a:p>
            <a:pPr marL="457200" indent="-457200">
              <a:buAutoNum type="arabicPeriod"/>
            </a:pPr>
            <a:r>
              <a:rPr lang="en-US" dirty="0"/>
              <a:t>What is meant by “Baal”?</a:t>
            </a:r>
          </a:p>
          <a:p>
            <a:pPr marL="457200" indent="-457200">
              <a:buAutoNum type="arabicPeriod"/>
            </a:pPr>
            <a:r>
              <a:rPr lang="en-US" dirty="0"/>
              <a:t>What is meant by the name “</a:t>
            </a:r>
            <a:r>
              <a:rPr lang="en-US" dirty="0" err="1"/>
              <a:t>Milcom</a:t>
            </a:r>
            <a:r>
              <a:rPr lang="en-US" dirty="0"/>
              <a:t>”?</a:t>
            </a:r>
          </a:p>
          <a:p>
            <a:pPr marL="457200" indent="-457200">
              <a:buAutoNum type="arabicPeriod"/>
            </a:pPr>
            <a:r>
              <a:rPr lang="en-US" dirty="0"/>
              <a:t>How does Revelation echo Zephaniah?</a:t>
            </a:r>
          </a:p>
        </p:txBody>
      </p:sp>
    </p:spTree>
    <p:extLst>
      <p:ext uri="{BB962C8B-B14F-4D97-AF65-F5344CB8AC3E}">
        <p14:creationId xmlns:p14="http://schemas.microsoft.com/office/powerpoint/2010/main" val="215641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873F-1B54-8647-8809-CFC6D410D261}"/>
              </a:ext>
            </a:extLst>
          </p:cNvPr>
          <p:cNvSpPr>
            <a:spLocks noGrp="1"/>
          </p:cNvSpPr>
          <p:nvPr>
            <p:ph type="title"/>
          </p:nvPr>
        </p:nvSpPr>
        <p:spPr/>
        <p:txBody>
          <a:bodyPr/>
          <a:lstStyle/>
          <a:p>
            <a:r>
              <a:rPr lang="en-US" b="1" dirty="0"/>
              <a:t>Zephaniah 1:2-3</a:t>
            </a:r>
          </a:p>
        </p:txBody>
      </p:sp>
      <p:sp>
        <p:nvSpPr>
          <p:cNvPr id="3" name="Content Placeholder 2">
            <a:extLst>
              <a:ext uri="{FF2B5EF4-FFF2-40B4-BE49-F238E27FC236}">
                <a16:creationId xmlns:a16="http://schemas.microsoft.com/office/drawing/2014/main" id="{5838E80D-F9DF-2A6B-8853-BC36466251CB}"/>
              </a:ext>
            </a:extLst>
          </p:cNvPr>
          <p:cNvSpPr>
            <a:spLocks noGrp="1"/>
          </p:cNvSpPr>
          <p:nvPr>
            <p:ph idx="1"/>
          </p:nvPr>
        </p:nvSpPr>
        <p:spPr>
          <a:xfrm>
            <a:off x="457200" y="1600200"/>
            <a:ext cx="8229600" cy="4343400"/>
          </a:xfrm>
        </p:spPr>
        <p:txBody>
          <a:bodyPr>
            <a:noAutofit/>
          </a:bodyPr>
          <a:lstStyle/>
          <a:p>
            <a:pPr marL="0" indent="0">
              <a:buNone/>
            </a:pPr>
            <a:r>
              <a:rPr lang="en-US" sz="2800" b="0" i="0" dirty="0">
                <a:solidFill>
                  <a:srgbClr val="000000"/>
                </a:solidFill>
                <a:effectLst/>
              </a:rPr>
              <a:t>“I will utterly consume everything</a:t>
            </a:r>
            <a:br>
              <a:rPr lang="en-US" sz="2800" dirty="0"/>
            </a:br>
            <a:r>
              <a:rPr lang="en-US" sz="2800" b="0" i="0" dirty="0">
                <a:solidFill>
                  <a:srgbClr val="000000"/>
                </a:solidFill>
                <a:effectLst/>
              </a:rPr>
              <a:t>From the face of the land,”</a:t>
            </a:r>
            <a:br>
              <a:rPr lang="en-US" sz="2800" dirty="0"/>
            </a:br>
            <a:r>
              <a:rPr lang="en-US" sz="2800" b="0" i="0" dirty="0">
                <a:solidFill>
                  <a:srgbClr val="000000"/>
                </a:solidFill>
                <a:effectLst/>
              </a:rPr>
              <a:t>Says the </a:t>
            </a:r>
            <a:r>
              <a:rPr lang="en-US" sz="2800" b="0" i="0" cap="small" dirty="0">
                <a:solidFill>
                  <a:srgbClr val="000000"/>
                </a:solidFill>
                <a:effectLst/>
              </a:rPr>
              <a:t>Lord</a:t>
            </a:r>
            <a:r>
              <a:rPr lang="en-US" sz="2800" b="0" i="0" dirty="0">
                <a:solidFill>
                  <a:srgbClr val="000000"/>
                </a:solidFill>
                <a:effectLst/>
              </a:rPr>
              <a:t>;</a:t>
            </a:r>
            <a:br>
              <a:rPr lang="en-US" sz="2800" dirty="0"/>
            </a:br>
            <a:r>
              <a:rPr lang="en-US" sz="2800" b="1" i="0" baseline="30000" dirty="0">
                <a:solidFill>
                  <a:srgbClr val="000000"/>
                </a:solidFill>
                <a:effectLst/>
              </a:rPr>
              <a:t>3 </a:t>
            </a:r>
            <a:r>
              <a:rPr lang="en-US" sz="2800" b="0" i="0" dirty="0">
                <a:solidFill>
                  <a:srgbClr val="000000"/>
                </a:solidFill>
                <a:effectLst/>
              </a:rPr>
              <a:t>“I will consume man and beast;</a:t>
            </a:r>
            <a:br>
              <a:rPr lang="en-US" sz="2800" dirty="0"/>
            </a:br>
            <a:r>
              <a:rPr lang="en-US" sz="2800" b="0" i="0" dirty="0">
                <a:solidFill>
                  <a:srgbClr val="000000"/>
                </a:solidFill>
                <a:effectLst/>
              </a:rPr>
              <a:t>I will consume the birds of the heavens,</a:t>
            </a:r>
            <a:br>
              <a:rPr lang="en-US" sz="2800" dirty="0"/>
            </a:br>
            <a:r>
              <a:rPr lang="en-US" sz="2800" b="0" i="0" dirty="0">
                <a:solidFill>
                  <a:srgbClr val="000000"/>
                </a:solidFill>
                <a:effectLst/>
              </a:rPr>
              <a:t>The fish of the sea,</a:t>
            </a:r>
            <a:br>
              <a:rPr lang="en-US" sz="2800" dirty="0"/>
            </a:br>
            <a:r>
              <a:rPr lang="en-US" sz="2800" b="0" i="0" dirty="0">
                <a:solidFill>
                  <a:srgbClr val="000000"/>
                </a:solidFill>
                <a:effectLst/>
              </a:rPr>
              <a:t>And the stumbling blocks along with the wicked.</a:t>
            </a:r>
            <a:br>
              <a:rPr lang="en-US" sz="2800" dirty="0"/>
            </a:br>
            <a:r>
              <a:rPr lang="en-US" sz="2800" b="0" i="0" dirty="0">
                <a:solidFill>
                  <a:srgbClr val="000000"/>
                </a:solidFill>
                <a:effectLst/>
              </a:rPr>
              <a:t>I will cut off man from the face of the land,”</a:t>
            </a:r>
            <a:br>
              <a:rPr lang="en-US" sz="2800" dirty="0"/>
            </a:br>
            <a:r>
              <a:rPr lang="en-US" sz="2800" b="0" i="0" dirty="0">
                <a:solidFill>
                  <a:srgbClr val="000000"/>
                </a:solidFill>
                <a:effectLst/>
              </a:rPr>
              <a:t>Says the </a:t>
            </a:r>
            <a:r>
              <a:rPr lang="en-US" sz="2800" b="0" i="0" cap="small" dirty="0">
                <a:solidFill>
                  <a:srgbClr val="000000"/>
                </a:solidFill>
                <a:effectLst/>
              </a:rPr>
              <a:t>Lord</a:t>
            </a:r>
            <a:r>
              <a:rPr lang="en-US" sz="2800" b="0" i="0" dirty="0">
                <a:solidFill>
                  <a:srgbClr val="000000"/>
                </a:solidFill>
                <a:effectLst/>
              </a:rPr>
              <a:t>.</a:t>
            </a:r>
            <a:endParaRPr lang="en-US" sz="2800" dirty="0"/>
          </a:p>
        </p:txBody>
      </p:sp>
      <p:sp>
        <p:nvSpPr>
          <p:cNvPr id="4" name="TextBox 3">
            <a:extLst>
              <a:ext uri="{FF2B5EF4-FFF2-40B4-BE49-F238E27FC236}">
                <a16:creationId xmlns:a16="http://schemas.microsoft.com/office/drawing/2014/main" id="{AA6F0EBD-1013-902F-9A46-85DC7F7BA848}"/>
              </a:ext>
            </a:extLst>
          </p:cNvPr>
          <p:cNvSpPr txBox="1"/>
          <p:nvPr/>
        </p:nvSpPr>
        <p:spPr>
          <a:xfrm>
            <a:off x="609600" y="5715000"/>
            <a:ext cx="2819400" cy="553998"/>
          </a:xfrm>
          <a:prstGeom prst="rect">
            <a:avLst/>
          </a:prstGeom>
          <a:solidFill>
            <a:srgbClr val="C00000"/>
          </a:solidFill>
        </p:spPr>
        <p:txBody>
          <a:bodyPr wrap="square" rtlCol="0">
            <a:spAutoFit/>
          </a:bodyPr>
          <a:lstStyle/>
          <a:p>
            <a:r>
              <a:rPr lang="en-US" sz="3000" b="1" dirty="0">
                <a:solidFill>
                  <a:schemeClr val="bg1"/>
                </a:solidFill>
              </a:rPr>
              <a:t>DE-CREATION</a:t>
            </a:r>
          </a:p>
        </p:txBody>
      </p:sp>
    </p:spTree>
    <p:extLst>
      <p:ext uri="{BB962C8B-B14F-4D97-AF65-F5344CB8AC3E}">
        <p14:creationId xmlns:p14="http://schemas.microsoft.com/office/powerpoint/2010/main" val="299105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00BC21-4071-236E-6CE9-F871A7F77396}"/>
              </a:ext>
            </a:extLst>
          </p:cNvPr>
          <p:cNvSpPr>
            <a:spLocks noGrp="1"/>
          </p:cNvSpPr>
          <p:nvPr>
            <p:ph idx="1"/>
          </p:nvPr>
        </p:nvSpPr>
        <p:spPr>
          <a:xfrm>
            <a:off x="457200" y="2895600"/>
            <a:ext cx="8229600" cy="1600200"/>
          </a:xfrm>
        </p:spPr>
        <p:txBody>
          <a:bodyPr>
            <a:normAutofit lnSpcReduction="10000"/>
          </a:bodyPr>
          <a:lstStyle/>
          <a:p>
            <a:pPr marL="0" indent="0" algn="ctr">
              <a:buNone/>
            </a:pPr>
            <a:r>
              <a:rPr lang="en-US" sz="5000" b="1" dirty="0">
                <a:solidFill>
                  <a:srgbClr val="C00000"/>
                </a:solidFill>
              </a:rPr>
              <a:t>Why was God so upset with the nation of Judah?</a:t>
            </a:r>
          </a:p>
        </p:txBody>
      </p:sp>
    </p:spTree>
    <p:extLst>
      <p:ext uri="{BB962C8B-B14F-4D97-AF65-F5344CB8AC3E}">
        <p14:creationId xmlns:p14="http://schemas.microsoft.com/office/powerpoint/2010/main" val="473548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1FA7-EE2F-55B5-53C2-91240D9E35DE}"/>
              </a:ext>
            </a:extLst>
          </p:cNvPr>
          <p:cNvSpPr>
            <a:spLocks noGrp="1"/>
          </p:cNvSpPr>
          <p:nvPr>
            <p:ph type="title"/>
          </p:nvPr>
        </p:nvSpPr>
        <p:spPr/>
        <p:txBody>
          <a:bodyPr/>
          <a:lstStyle/>
          <a:p>
            <a:r>
              <a:rPr lang="en-US" b="1" dirty="0"/>
              <a:t>Zephaniah 1:4-6</a:t>
            </a:r>
          </a:p>
        </p:txBody>
      </p:sp>
      <p:sp>
        <p:nvSpPr>
          <p:cNvPr id="3" name="Content Placeholder 2">
            <a:extLst>
              <a:ext uri="{FF2B5EF4-FFF2-40B4-BE49-F238E27FC236}">
                <a16:creationId xmlns:a16="http://schemas.microsoft.com/office/drawing/2014/main" id="{3C4C394C-523F-0537-7F5E-4D6F10638886}"/>
              </a:ext>
            </a:extLst>
          </p:cNvPr>
          <p:cNvSpPr>
            <a:spLocks noGrp="1"/>
          </p:cNvSpPr>
          <p:nvPr>
            <p:ph idx="1"/>
          </p:nvPr>
        </p:nvSpPr>
        <p:spPr/>
        <p:txBody>
          <a:bodyPr>
            <a:normAutofit lnSpcReduction="10000"/>
          </a:bodyPr>
          <a:lstStyle/>
          <a:p>
            <a:pPr marL="0" indent="0">
              <a:buNone/>
            </a:pPr>
            <a:r>
              <a:rPr lang="en-US" sz="2800" b="0" i="0" dirty="0">
                <a:solidFill>
                  <a:srgbClr val="000000"/>
                </a:solidFill>
                <a:effectLst/>
              </a:rPr>
              <a:t>“I will stretch out My hand against Judah,</a:t>
            </a:r>
            <a:br>
              <a:rPr lang="en-US" sz="2800" dirty="0"/>
            </a:br>
            <a:r>
              <a:rPr lang="en-US" sz="2800" b="0" i="0" dirty="0">
                <a:solidFill>
                  <a:srgbClr val="000000"/>
                </a:solidFill>
                <a:effectLst/>
              </a:rPr>
              <a:t>And against all the inhabitants of Jerusalem.</a:t>
            </a:r>
            <a:br>
              <a:rPr lang="en-US" sz="2800" dirty="0"/>
            </a:br>
            <a:r>
              <a:rPr lang="en-US" sz="2800" b="0" i="0" dirty="0">
                <a:solidFill>
                  <a:srgbClr val="000000"/>
                </a:solidFill>
                <a:effectLst/>
              </a:rPr>
              <a:t>I will cut off </a:t>
            </a:r>
            <a:r>
              <a:rPr lang="en-US" sz="2800" b="1" i="0" u="sng" dirty="0">
                <a:solidFill>
                  <a:srgbClr val="000000"/>
                </a:solidFill>
                <a:effectLst/>
              </a:rPr>
              <a:t>every trace of Baal </a:t>
            </a:r>
            <a:r>
              <a:rPr lang="en-US" sz="2800" b="0" i="0" dirty="0">
                <a:solidFill>
                  <a:srgbClr val="000000"/>
                </a:solidFill>
                <a:effectLst/>
              </a:rPr>
              <a:t>from this place,</a:t>
            </a:r>
            <a:br>
              <a:rPr lang="en-US" sz="2800" dirty="0"/>
            </a:br>
            <a:r>
              <a:rPr lang="en-US" sz="2800" b="0" i="0" dirty="0">
                <a:solidFill>
                  <a:srgbClr val="000000"/>
                </a:solidFill>
                <a:effectLst/>
              </a:rPr>
              <a:t>The names of the idolatrous</a:t>
            </a:r>
            <a:r>
              <a:rPr lang="en-US" sz="2800" baseline="30000" dirty="0">
                <a:solidFill>
                  <a:srgbClr val="000000"/>
                </a:solidFill>
              </a:rPr>
              <a:t> </a:t>
            </a:r>
            <a:r>
              <a:rPr lang="en-US" sz="2800" b="0" i="0" dirty="0">
                <a:solidFill>
                  <a:srgbClr val="000000"/>
                </a:solidFill>
                <a:effectLst/>
              </a:rPr>
              <a:t>priests with the </a:t>
            </a:r>
            <a:r>
              <a:rPr lang="en-US" sz="2800" b="0" i="1" dirty="0">
                <a:solidFill>
                  <a:srgbClr val="000000"/>
                </a:solidFill>
                <a:effectLst/>
              </a:rPr>
              <a:t>pagan</a:t>
            </a:r>
            <a:r>
              <a:rPr lang="en-US" sz="2800" b="0" i="0" dirty="0">
                <a:solidFill>
                  <a:srgbClr val="000000"/>
                </a:solidFill>
                <a:effectLst/>
              </a:rPr>
              <a:t> priests—</a:t>
            </a:r>
            <a:br>
              <a:rPr lang="en-US" sz="2800" dirty="0"/>
            </a:br>
            <a:r>
              <a:rPr lang="en-US" sz="2800" b="1" i="0" baseline="30000" dirty="0">
                <a:solidFill>
                  <a:srgbClr val="000000"/>
                </a:solidFill>
                <a:effectLst/>
              </a:rPr>
              <a:t>5 </a:t>
            </a:r>
            <a:r>
              <a:rPr lang="en-US" sz="2800" b="0" i="0" dirty="0">
                <a:solidFill>
                  <a:srgbClr val="000000"/>
                </a:solidFill>
                <a:effectLst/>
              </a:rPr>
              <a:t>Those who worship the host of heaven on the housetops; Those who worship and swear </a:t>
            </a:r>
            <a:r>
              <a:rPr lang="en-US" sz="2800" b="0" i="1" dirty="0">
                <a:solidFill>
                  <a:srgbClr val="000000"/>
                </a:solidFill>
                <a:effectLst/>
              </a:rPr>
              <a:t>oaths</a:t>
            </a:r>
            <a:r>
              <a:rPr lang="en-US" sz="2800" b="0" i="0" dirty="0">
                <a:solidFill>
                  <a:srgbClr val="000000"/>
                </a:solidFill>
                <a:effectLst/>
              </a:rPr>
              <a:t> by the </a:t>
            </a:r>
            <a:r>
              <a:rPr lang="en-US" sz="2800" b="0" i="0" cap="small" dirty="0">
                <a:solidFill>
                  <a:srgbClr val="000000"/>
                </a:solidFill>
                <a:effectLst/>
              </a:rPr>
              <a:t>Lord</a:t>
            </a:r>
            <a:r>
              <a:rPr lang="en-US" sz="2800" b="0" i="0" dirty="0">
                <a:solidFill>
                  <a:srgbClr val="000000"/>
                </a:solidFill>
                <a:effectLst/>
              </a:rPr>
              <a:t>, But who </a:t>
            </a:r>
            <a:r>
              <a:rPr lang="en-US" sz="2800" b="0" i="1" dirty="0">
                <a:solidFill>
                  <a:srgbClr val="000000"/>
                </a:solidFill>
                <a:effectLst/>
              </a:rPr>
              <a:t>also</a:t>
            </a:r>
            <a:r>
              <a:rPr lang="en-US" sz="2800" b="0" i="0" dirty="0">
                <a:solidFill>
                  <a:srgbClr val="000000"/>
                </a:solidFill>
                <a:effectLst/>
              </a:rPr>
              <a:t> swear by </a:t>
            </a:r>
            <a:r>
              <a:rPr lang="en-US" sz="2800" b="1" i="0" u="sng" dirty="0" err="1">
                <a:solidFill>
                  <a:srgbClr val="000000"/>
                </a:solidFill>
                <a:effectLst/>
              </a:rPr>
              <a:t>Milcom</a:t>
            </a:r>
            <a:r>
              <a:rPr lang="en-US" sz="2800" b="0" i="0" dirty="0">
                <a:solidFill>
                  <a:srgbClr val="000000"/>
                </a:solidFill>
                <a:effectLst/>
              </a:rPr>
              <a:t>;</a:t>
            </a:r>
            <a:br>
              <a:rPr lang="en-US" sz="2800" dirty="0"/>
            </a:br>
            <a:r>
              <a:rPr lang="en-US" sz="2800" b="1" i="0" baseline="30000" dirty="0">
                <a:solidFill>
                  <a:srgbClr val="000000"/>
                </a:solidFill>
                <a:effectLst/>
              </a:rPr>
              <a:t>6 </a:t>
            </a:r>
            <a:r>
              <a:rPr lang="en-US" sz="2800" b="0" i="0" dirty="0">
                <a:solidFill>
                  <a:srgbClr val="000000"/>
                </a:solidFill>
                <a:effectLst/>
              </a:rPr>
              <a:t>Those who have turned back from </a:t>
            </a:r>
            <a:r>
              <a:rPr lang="en-US" sz="2800" b="0" i="1" dirty="0">
                <a:solidFill>
                  <a:srgbClr val="000000"/>
                </a:solidFill>
                <a:effectLst/>
              </a:rPr>
              <a:t>following</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And have not sought the </a:t>
            </a:r>
            <a:r>
              <a:rPr lang="en-US" sz="2800" b="0" i="0" cap="small" dirty="0">
                <a:solidFill>
                  <a:srgbClr val="000000"/>
                </a:solidFill>
                <a:effectLst/>
              </a:rPr>
              <a:t>Lord</a:t>
            </a:r>
            <a:r>
              <a:rPr lang="en-US" sz="2800" b="0" i="0" dirty="0">
                <a:solidFill>
                  <a:srgbClr val="000000"/>
                </a:solidFill>
                <a:effectLst/>
              </a:rPr>
              <a:t>, nor inquired of Him.”</a:t>
            </a:r>
            <a:endParaRPr lang="en-US" sz="2800" dirty="0"/>
          </a:p>
        </p:txBody>
      </p:sp>
    </p:spTree>
    <p:extLst>
      <p:ext uri="{BB962C8B-B14F-4D97-AF65-F5344CB8AC3E}">
        <p14:creationId xmlns:p14="http://schemas.microsoft.com/office/powerpoint/2010/main" val="325042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4020-4839-B4C1-1EE2-1F6BB69BD87A}"/>
              </a:ext>
            </a:extLst>
          </p:cNvPr>
          <p:cNvSpPr>
            <a:spLocks noGrp="1"/>
          </p:cNvSpPr>
          <p:nvPr>
            <p:ph type="title"/>
          </p:nvPr>
        </p:nvSpPr>
        <p:spPr/>
        <p:txBody>
          <a:bodyPr/>
          <a:lstStyle/>
          <a:p>
            <a:r>
              <a:rPr lang="en-US" b="1" dirty="0"/>
              <a:t>First Israel, then Judah</a:t>
            </a:r>
          </a:p>
        </p:txBody>
      </p:sp>
      <p:pic>
        <p:nvPicPr>
          <p:cNvPr id="2050" name="Picture 2" descr="Image result for israel judah map">
            <a:extLst>
              <a:ext uri="{FF2B5EF4-FFF2-40B4-BE49-F238E27FC236}">
                <a16:creationId xmlns:a16="http://schemas.microsoft.com/office/drawing/2014/main" id="{3D12BCEC-53C3-12AE-6F65-FF3DF56730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9724" y="1682318"/>
            <a:ext cx="4011944" cy="4648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1387D32-559E-A05E-F64A-952734B90432}"/>
              </a:ext>
            </a:extLst>
          </p:cNvPr>
          <p:cNvSpPr txBox="1"/>
          <p:nvPr/>
        </p:nvSpPr>
        <p:spPr>
          <a:xfrm>
            <a:off x="4827256" y="1828800"/>
            <a:ext cx="4011944" cy="3970318"/>
          </a:xfrm>
          <a:prstGeom prst="rect">
            <a:avLst/>
          </a:prstGeom>
          <a:noFill/>
        </p:spPr>
        <p:txBody>
          <a:bodyPr wrap="square" rtlCol="0">
            <a:spAutoFit/>
          </a:bodyPr>
          <a:lstStyle/>
          <a:p>
            <a:r>
              <a:rPr lang="en-US" sz="2800" dirty="0"/>
              <a:t>This was not the first instance where God’s people were punished for their involvement with foreign idols.</a:t>
            </a:r>
          </a:p>
          <a:p>
            <a:endParaRPr lang="en-US" sz="2800" dirty="0"/>
          </a:p>
          <a:p>
            <a:r>
              <a:rPr lang="en-US" sz="2800" b="1" dirty="0"/>
              <a:t>2 Kings 17:  Israel</a:t>
            </a:r>
          </a:p>
          <a:p>
            <a:r>
              <a:rPr lang="en-US" sz="2800" b="1" dirty="0"/>
              <a:t>Zephaniah 1:  Judah</a:t>
            </a:r>
          </a:p>
          <a:p>
            <a:endParaRPr lang="en-US" sz="2800" b="1" dirty="0"/>
          </a:p>
        </p:txBody>
      </p:sp>
    </p:spTree>
    <p:extLst>
      <p:ext uri="{BB962C8B-B14F-4D97-AF65-F5344CB8AC3E}">
        <p14:creationId xmlns:p14="http://schemas.microsoft.com/office/powerpoint/2010/main" val="5556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8E85C-D84D-1AC4-8FA3-6B5751A7C273}"/>
              </a:ext>
            </a:extLst>
          </p:cNvPr>
          <p:cNvSpPr>
            <a:spLocks noGrp="1"/>
          </p:cNvSpPr>
          <p:nvPr>
            <p:ph type="title"/>
          </p:nvPr>
        </p:nvSpPr>
        <p:spPr/>
        <p:txBody>
          <a:bodyPr/>
          <a:lstStyle/>
          <a:p>
            <a:r>
              <a:rPr lang="en-US" b="1" dirty="0"/>
              <a:t>2 Kings 17:5-6</a:t>
            </a:r>
          </a:p>
        </p:txBody>
      </p:sp>
      <p:sp>
        <p:nvSpPr>
          <p:cNvPr id="3" name="Content Placeholder 2">
            <a:extLst>
              <a:ext uri="{FF2B5EF4-FFF2-40B4-BE49-F238E27FC236}">
                <a16:creationId xmlns:a16="http://schemas.microsoft.com/office/drawing/2014/main" id="{2C88EDBC-BDF8-2047-FA44-07B6543DDBF0}"/>
              </a:ext>
            </a:extLst>
          </p:cNvPr>
          <p:cNvSpPr>
            <a:spLocks noGrp="1"/>
          </p:cNvSpPr>
          <p:nvPr>
            <p:ph idx="1"/>
          </p:nvPr>
        </p:nvSpPr>
        <p:spPr/>
        <p:txBody>
          <a:bodyPr>
            <a:normAutofit/>
          </a:bodyPr>
          <a:lstStyle/>
          <a:p>
            <a:pPr marL="0" indent="0">
              <a:buNone/>
            </a:pPr>
            <a:r>
              <a:rPr lang="en-US" sz="2800" b="1" u="sng" dirty="0">
                <a:solidFill>
                  <a:srgbClr val="000000"/>
                </a:solidFill>
              </a:rPr>
              <a:t>EFFECT</a:t>
            </a:r>
            <a:r>
              <a:rPr lang="en-US" sz="2800" dirty="0">
                <a:solidFill>
                  <a:srgbClr val="000000"/>
                </a:solidFill>
              </a:rPr>
              <a:t>:</a:t>
            </a:r>
          </a:p>
          <a:p>
            <a:pPr marL="0" indent="0">
              <a:buNone/>
            </a:pPr>
            <a:r>
              <a:rPr lang="en-US" sz="2800" b="0" i="0" dirty="0">
                <a:solidFill>
                  <a:srgbClr val="000000"/>
                </a:solidFill>
                <a:effectLst/>
              </a:rPr>
              <a:t>Now the king of Assyria went throughout all the land, and went up to Samaria and besieged it for three years. </a:t>
            </a:r>
            <a:r>
              <a:rPr lang="en-US" sz="2800" b="1" i="0" baseline="30000" dirty="0">
                <a:solidFill>
                  <a:srgbClr val="000000"/>
                </a:solidFill>
                <a:effectLst/>
              </a:rPr>
              <a:t>6 </a:t>
            </a:r>
            <a:r>
              <a:rPr lang="en-US" sz="2800" b="0" i="0" dirty="0">
                <a:solidFill>
                  <a:srgbClr val="000000"/>
                </a:solidFill>
                <a:effectLst/>
              </a:rPr>
              <a:t>In the ninth year of Hoshea, the king of Assyria took Samaria and carried </a:t>
            </a:r>
            <a:r>
              <a:rPr lang="en-US" sz="2800" b="1" i="0" u="sng" dirty="0">
                <a:solidFill>
                  <a:srgbClr val="000000"/>
                </a:solidFill>
                <a:effectLst/>
              </a:rPr>
              <a:t>Israel</a:t>
            </a:r>
            <a:r>
              <a:rPr lang="en-US" sz="2800" b="0" i="0" dirty="0">
                <a:solidFill>
                  <a:srgbClr val="000000"/>
                </a:solidFill>
                <a:effectLst/>
              </a:rPr>
              <a:t> away to Assyria, and placed them in </a:t>
            </a:r>
            <a:r>
              <a:rPr lang="en-US" sz="2800" b="0" i="0" dirty="0" err="1">
                <a:solidFill>
                  <a:srgbClr val="000000"/>
                </a:solidFill>
                <a:effectLst/>
              </a:rPr>
              <a:t>Halah</a:t>
            </a:r>
            <a:r>
              <a:rPr lang="en-US" sz="2800" b="0" i="0" dirty="0">
                <a:solidFill>
                  <a:srgbClr val="000000"/>
                </a:solidFill>
                <a:effectLst/>
              </a:rPr>
              <a:t> and by the </a:t>
            </a:r>
            <a:r>
              <a:rPr lang="en-US" sz="2800" b="0" i="0" dirty="0" err="1">
                <a:solidFill>
                  <a:srgbClr val="000000"/>
                </a:solidFill>
                <a:effectLst/>
              </a:rPr>
              <a:t>Habor</a:t>
            </a:r>
            <a:r>
              <a:rPr lang="en-US" sz="2800" b="0" i="0" dirty="0">
                <a:solidFill>
                  <a:srgbClr val="000000"/>
                </a:solidFill>
                <a:effectLst/>
              </a:rPr>
              <a:t>, the River of </a:t>
            </a:r>
            <a:r>
              <a:rPr lang="en-US" sz="2800" b="0" i="0" dirty="0" err="1">
                <a:solidFill>
                  <a:srgbClr val="000000"/>
                </a:solidFill>
                <a:effectLst/>
              </a:rPr>
              <a:t>Gozan</a:t>
            </a:r>
            <a:r>
              <a:rPr lang="en-US" sz="2800" b="0" i="0" dirty="0">
                <a:solidFill>
                  <a:srgbClr val="000000"/>
                </a:solidFill>
                <a:effectLst/>
              </a:rPr>
              <a:t>, and in the cities of the Medes.</a:t>
            </a:r>
          </a:p>
          <a:p>
            <a:pPr marL="0" indent="0">
              <a:buNone/>
            </a:pPr>
            <a:r>
              <a:rPr lang="en-US" sz="2800" b="0" i="1" dirty="0">
                <a:solidFill>
                  <a:srgbClr val="000000"/>
                </a:solidFill>
                <a:effectLst/>
              </a:rPr>
              <a:t>(About 722 BC, before the time of Zephaniah).</a:t>
            </a:r>
            <a:endParaRPr lang="en-US" sz="2800" i="1" dirty="0"/>
          </a:p>
        </p:txBody>
      </p:sp>
    </p:spTree>
    <p:extLst>
      <p:ext uri="{BB962C8B-B14F-4D97-AF65-F5344CB8AC3E}">
        <p14:creationId xmlns:p14="http://schemas.microsoft.com/office/powerpoint/2010/main" val="360650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357F-C468-B7C5-4E95-2021BF74E494}"/>
              </a:ext>
            </a:extLst>
          </p:cNvPr>
          <p:cNvSpPr>
            <a:spLocks noGrp="1"/>
          </p:cNvSpPr>
          <p:nvPr>
            <p:ph type="title"/>
          </p:nvPr>
        </p:nvSpPr>
        <p:spPr/>
        <p:txBody>
          <a:bodyPr/>
          <a:lstStyle/>
          <a:p>
            <a:r>
              <a:rPr lang="en-US" b="1" dirty="0"/>
              <a:t>2 Kings 17:16</a:t>
            </a:r>
          </a:p>
        </p:txBody>
      </p:sp>
      <p:sp>
        <p:nvSpPr>
          <p:cNvPr id="3" name="Content Placeholder 2">
            <a:extLst>
              <a:ext uri="{FF2B5EF4-FFF2-40B4-BE49-F238E27FC236}">
                <a16:creationId xmlns:a16="http://schemas.microsoft.com/office/drawing/2014/main" id="{14371027-4618-2C4C-9E9A-2160A626448C}"/>
              </a:ext>
            </a:extLst>
          </p:cNvPr>
          <p:cNvSpPr>
            <a:spLocks noGrp="1"/>
          </p:cNvSpPr>
          <p:nvPr>
            <p:ph idx="1"/>
          </p:nvPr>
        </p:nvSpPr>
        <p:spPr/>
        <p:txBody>
          <a:bodyPr>
            <a:normAutofit/>
          </a:bodyPr>
          <a:lstStyle/>
          <a:p>
            <a:pPr marL="0" indent="0">
              <a:buNone/>
            </a:pPr>
            <a:r>
              <a:rPr lang="en-US" sz="2800" b="1" i="0" u="sng" dirty="0">
                <a:solidFill>
                  <a:srgbClr val="000000"/>
                </a:solidFill>
                <a:effectLst/>
              </a:rPr>
              <a:t>CAUSE:</a:t>
            </a:r>
          </a:p>
          <a:p>
            <a:pPr marL="0" indent="0">
              <a:buNone/>
            </a:pPr>
            <a:r>
              <a:rPr lang="en-US" sz="2800" b="0" i="0" dirty="0">
                <a:solidFill>
                  <a:srgbClr val="000000"/>
                </a:solidFill>
                <a:effectLst/>
              </a:rPr>
              <a:t>So they left all the commandments of the </a:t>
            </a:r>
            <a:r>
              <a:rPr lang="en-US" sz="2800" b="0" i="0" cap="small" dirty="0">
                <a:solidFill>
                  <a:srgbClr val="000000"/>
                </a:solidFill>
                <a:effectLst/>
              </a:rPr>
              <a:t>Lord</a:t>
            </a:r>
            <a:r>
              <a:rPr lang="en-US" sz="2800" b="0" i="0" dirty="0">
                <a:solidFill>
                  <a:srgbClr val="000000"/>
                </a:solidFill>
                <a:effectLst/>
              </a:rPr>
              <a:t> their God, made for themselves a molded image </a:t>
            </a:r>
            <a:r>
              <a:rPr lang="en-US" sz="2800" b="0" i="1" dirty="0">
                <a:solidFill>
                  <a:srgbClr val="000000"/>
                </a:solidFill>
                <a:effectLst/>
              </a:rPr>
              <a:t>and</a:t>
            </a:r>
            <a:r>
              <a:rPr lang="en-US" sz="2800" b="0" i="0" dirty="0">
                <a:solidFill>
                  <a:srgbClr val="000000"/>
                </a:solidFill>
                <a:effectLst/>
              </a:rPr>
              <a:t> two calves, made a wooden image and worshiped all the host of heaven, and served </a:t>
            </a:r>
            <a:r>
              <a:rPr lang="en-US" sz="2800" b="1" i="0" u="sng" dirty="0">
                <a:solidFill>
                  <a:srgbClr val="000000"/>
                </a:solidFill>
                <a:effectLst/>
              </a:rPr>
              <a:t>Baal</a:t>
            </a:r>
            <a:r>
              <a:rPr lang="en-US" sz="2800" b="0" i="0" dirty="0">
                <a:solidFill>
                  <a:srgbClr val="000000"/>
                </a:solidFill>
                <a:effectLst/>
              </a:rPr>
              <a:t>. </a:t>
            </a:r>
            <a:endParaRPr lang="en-US" sz="2800" dirty="0"/>
          </a:p>
        </p:txBody>
      </p:sp>
    </p:spTree>
    <p:extLst>
      <p:ext uri="{BB962C8B-B14F-4D97-AF65-F5344CB8AC3E}">
        <p14:creationId xmlns:p14="http://schemas.microsoft.com/office/powerpoint/2010/main" val="853971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6376</TotalTime>
  <Words>1168</Words>
  <Application>Microsoft Office PowerPoint</Application>
  <PresentationFormat>On-screen Show (4:3)</PresentationFormat>
  <Paragraphs>67</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Clarity</vt:lpstr>
      <vt:lpstr>PowerPoint Presentation</vt:lpstr>
      <vt:lpstr>Zephaniah Every trace of baal </vt:lpstr>
      <vt:lpstr>QUESTIONS</vt:lpstr>
      <vt:lpstr>Zephaniah 1:2-3</vt:lpstr>
      <vt:lpstr>PowerPoint Presentation</vt:lpstr>
      <vt:lpstr>Zephaniah 1:4-6</vt:lpstr>
      <vt:lpstr>First Israel, then Judah</vt:lpstr>
      <vt:lpstr>2 Kings 17:5-6</vt:lpstr>
      <vt:lpstr>2 Kings 17:16</vt:lpstr>
      <vt:lpstr>Who is Baal – Got Questions</vt:lpstr>
      <vt:lpstr>Who is Baal – Got Questions</vt:lpstr>
      <vt:lpstr>2 Kings 17:16-17</vt:lpstr>
      <vt:lpstr>Who is Milcom – Got Questions</vt:lpstr>
      <vt:lpstr>PowerPoint Presentation</vt:lpstr>
      <vt:lpstr>Zephaniah 1:4-5</vt:lpstr>
      <vt:lpstr>Zephaniah 1:6</vt:lpstr>
      <vt:lpstr>3 Categories of People</vt:lpstr>
      <vt:lpstr>PowerPoint Presentation</vt:lpstr>
      <vt:lpstr>3 Categories of People</vt:lpstr>
      <vt:lpstr>Revelation 20:14-15</vt:lpstr>
      <vt:lpstr>Revelation 13:8</vt:lpstr>
      <vt:lpstr>Revelation 3:5</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681</cp:revision>
  <cp:lastPrinted>2022-07-20T21:53:33Z</cp:lastPrinted>
  <dcterms:created xsi:type="dcterms:W3CDTF">2006-08-16T00:00:00Z</dcterms:created>
  <dcterms:modified xsi:type="dcterms:W3CDTF">2022-08-17T23:40:14Z</dcterms:modified>
</cp:coreProperties>
</file>