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31"/>
  </p:handoutMasterIdLst>
  <p:sldIdLst>
    <p:sldId id="279" r:id="rId2"/>
    <p:sldId id="286" r:id="rId3"/>
    <p:sldId id="287" r:id="rId4"/>
    <p:sldId id="289" r:id="rId5"/>
    <p:sldId id="290" r:id="rId6"/>
    <p:sldId id="280" r:id="rId7"/>
    <p:sldId id="281" r:id="rId8"/>
    <p:sldId id="294" r:id="rId9"/>
    <p:sldId id="282" r:id="rId10"/>
    <p:sldId id="293" r:id="rId11"/>
    <p:sldId id="292" r:id="rId12"/>
    <p:sldId id="291" r:id="rId13"/>
    <p:sldId id="295" r:id="rId14"/>
    <p:sldId id="296" r:id="rId15"/>
    <p:sldId id="297" r:id="rId16"/>
    <p:sldId id="298" r:id="rId17"/>
    <p:sldId id="311" r:id="rId18"/>
    <p:sldId id="299" r:id="rId19"/>
    <p:sldId id="301" r:id="rId20"/>
    <p:sldId id="303" r:id="rId21"/>
    <p:sldId id="302" r:id="rId22"/>
    <p:sldId id="300" r:id="rId23"/>
    <p:sldId id="310" r:id="rId24"/>
    <p:sldId id="304" r:id="rId25"/>
    <p:sldId id="305" r:id="rId26"/>
    <p:sldId id="306" r:id="rId27"/>
    <p:sldId id="307" r:id="rId28"/>
    <p:sldId id="308" r:id="rId29"/>
    <p:sldId id="309" r:id="rId30"/>
  </p:sldIdLst>
  <p:sldSz cx="9144000" cy="6858000" type="screen4x3"/>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62" autoAdjust="0"/>
  </p:normalViewPr>
  <p:slideViewPr>
    <p:cSldViewPr>
      <p:cViewPr varScale="1">
        <p:scale>
          <a:sx n="70" d="100"/>
          <a:sy n="70" d="100"/>
        </p:scale>
        <p:origin x="-82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693"/>
          </a:xfrm>
          <a:prstGeom prst="rect">
            <a:avLst/>
          </a:prstGeom>
        </p:spPr>
        <p:txBody>
          <a:bodyPr vert="horz" lIns="91440" tIns="45720" rIns="91440" bIns="45720" rtlCol="0"/>
          <a:lstStyle>
            <a:lvl1pPr algn="r">
              <a:defRPr sz="1200"/>
            </a:lvl1pPr>
          </a:lstStyle>
          <a:p>
            <a:fld id="{867DC59F-00F6-444E-939E-448808CF51A0}" type="datetimeFigureOut">
              <a:rPr lang="en-US" smtClean="0"/>
              <a:t>8/19/2017</a:t>
            </a:fld>
            <a:endParaRPr lang="en-US"/>
          </a:p>
        </p:txBody>
      </p:sp>
      <p:sp>
        <p:nvSpPr>
          <p:cNvPr id="4" name="Footer Placeholder 3"/>
          <p:cNvSpPr>
            <a:spLocks noGrp="1"/>
          </p:cNvSpPr>
          <p:nvPr>
            <p:ph type="ftr" sz="quarter" idx="2"/>
          </p:nvPr>
        </p:nvSpPr>
        <p:spPr>
          <a:xfrm>
            <a:off x="0" y="8846553"/>
            <a:ext cx="2971800" cy="46569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46553"/>
            <a:ext cx="2971800" cy="465693"/>
          </a:xfrm>
          <a:prstGeom prst="rect">
            <a:avLst/>
          </a:prstGeom>
        </p:spPr>
        <p:txBody>
          <a:bodyPr vert="horz" lIns="91440" tIns="45720" rIns="91440" bIns="45720" rtlCol="0" anchor="b"/>
          <a:lstStyle>
            <a:lvl1pPr algn="r">
              <a:defRPr sz="1200"/>
            </a:lvl1pPr>
          </a:lstStyle>
          <a:p>
            <a:fld id="{A619A03B-9214-43C6-8A1A-C57488E8373E}" type="slidenum">
              <a:rPr lang="en-US" smtClean="0"/>
              <a:t>‹#›</a:t>
            </a:fld>
            <a:endParaRPr lang="en-US"/>
          </a:p>
        </p:txBody>
      </p:sp>
    </p:spTree>
    <p:extLst>
      <p:ext uri="{BB962C8B-B14F-4D97-AF65-F5344CB8AC3E}">
        <p14:creationId xmlns:p14="http://schemas.microsoft.com/office/powerpoint/2010/main" val="211601520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8/19/2017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8/19/2017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pPr/>
              <a:t>8/19/2017</a:t>
            </a:fld>
            <a:endParaRPr lang="en-US"/>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6F15528-21DE-4FAA-801E-634DDDAF4B2B}"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D8BD707-D9CF-40AE-B4C6-C98DA3205C09}" type="datetimeFigureOut">
              <a:rPr lang="en-US" smtClean="0"/>
              <a:pPr/>
              <a:t>8/19/2017</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447800"/>
            <a:ext cx="7543800" cy="1600200"/>
          </a:xfrm>
        </p:spPr>
        <p:txBody>
          <a:bodyPr/>
          <a:lstStyle/>
          <a:p>
            <a:pPr algn="ctr"/>
            <a:r>
              <a:rPr lang="en-US" sz="6200" dirty="0" smtClean="0">
                <a:solidFill>
                  <a:schemeClr val="tx1"/>
                </a:solidFill>
              </a:rPr>
              <a:t/>
            </a:r>
            <a:br>
              <a:rPr lang="en-US" sz="6200" dirty="0" smtClean="0">
                <a:solidFill>
                  <a:schemeClr val="tx1"/>
                </a:solidFill>
              </a:rPr>
            </a:br>
            <a:endParaRPr lang="en-US" sz="4200" dirty="0">
              <a:solidFill>
                <a:schemeClr val="tx1"/>
              </a:solidFill>
            </a:endParaRPr>
          </a:p>
        </p:txBody>
      </p:sp>
      <p:sp>
        <p:nvSpPr>
          <p:cNvPr id="3" name="Subtitle 2"/>
          <p:cNvSpPr>
            <a:spLocks noGrp="1"/>
          </p:cNvSpPr>
          <p:nvPr>
            <p:ph type="subTitle" idx="1"/>
          </p:nvPr>
        </p:nvSpPr>
        <p:spPr>
          <a:xfrm>
            <a:off x="914400" y="4191000"/>
            <a:ext cx="6400800" cy="1295400"/>
          </a:xfrm>
        </p:spPr>
        <p:txBody>
          <a:bodyPr>
            <a:normAutofit/>
          </a:bodyPr>
          <a:lstStyle/>
          <a:p>
            <a:pPr algn="ctr"/>
            <a:r>
              <a:rPr lang="en-US" sz="3200" dirty="0" smtClean="0"/>
              <a:t>August 20</a:t>
            </a:r>
            <a:r>
              <a:rPr lang="en-US" sz="3200" dirty="0" smtClean="0"/>
              <a:t>, </a:t>
            </a:r>
            <a:r>
              <a:rPr lang="en-US" sz="3200" dirty="0" smtClean="0"/>
              <a:t>2017</a:t>
            </a:r>
          </a:p>
          <a:p>
            <a:pPr algn="ctr"/>
            <a:r>
              <a:rPr lang="en-US" sz="3200" dirty="0" smtClean="0"/>
              <a:t>San </a:t>
            </a:r>
            <a:r>
              <a:rPr lang="en-US" sz="3200" dirty="0" smtClean="0"/>
              <a:t>Angelo, </a:t>
            </a:r>
            <a:r>
              <a:rPr lang="en-US" sz="3200" dirty="0" smtClean="0"/>
              <a:t>TX</a:t>
            </a:r>
            <a:endParaRPr lang="en-US" sz="3200" dirty="0"/>
          </a:p>
        </p:txBody>
      </p:sp>
      <p:grpSp>
        <p:nvGrpSpPr>
          <p:cNvPr id="5" name="Group 4"/>
          <p:cNvGrpSpPr/>
          <p:nvPr/>
        </p:nvGrpSpPr>
        <p:grpSpPr>
          <a:xfrm>
            <a:off x="1066800" y="1295400"/>
            <a:ext cx="6096000" cy="2133600"/>
            <a:chOff x="1295400" y="1295400"/>
            <a:chExt cx="6096000" cy="213360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0546" r="20355"/>
            <a:stretch/>
          </p:blipFill>
          <p:spPr bwMode="auto">
            <a:xfrm>
              <a:off x="1295400" y="1295400"/>
              <a:ext cx="2224586" cy="2133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3470512" y="1676400"/>
              <a:ext cx="3920888" cy="1323439"/>
            </a:xfrm>
            <a:prstGeom prst="rect">
              <a:avLst/>
            </a:prstGeom>
            <a:solidFill>
              <a:schemeClr val="bg2"/>
            </a:solidFill>
          </p:spPr>
          <p:txBody>
            <a:bodyPr wrap="square" rtlCol="0">
              <a:spAutoFit/>
            </a:bodyPr>
            <a:lstStyle/>
            <a:p>
              <a:pPr algn="ctr"/>
              <a:r>
                <a:rPr lang="en-US" sz="4000" b="1" dirty="0" smtClean="0">
                  <a:latin typeface="Arial" panose="020B0604020202020204" pitchFamily="34" charset="0"/>
                  <a:cs typeface="Arial" panose="020B0604020202020204" pitchFamily="34" charset="0"/>
                </a:rPr>
                <a:t>First Century</a:t>
              </a:r>
            </a:p>
            <a:p>
              <a:pPr algn="ctr"/>
              <a:r>
                <a:rPr lang="en-US" sz="4000" b="1" dirty="0" smtClean="0">
                  <a:latin typeface="Arial" panose="020B0604020202020204" pitchFamily="34" charset="0"/>
                  <a:cs typeface="Arial" panose="020B0604020202020204" pitchFamily="34" charset="0"/>
                </a:rPr>
                <a:t>Facebook</a:t>
              </a:r>
              <a:endParaRPr lang="en-US" sz="4000" b="1"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3805350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48600" cy="1477962"/>
          </a:xfrm>
        </p:spPr>
        <p:txBody>
          <a:bodyPr/>
          <a:lstStyle/>
          <a:p>
            <a:r>
              <a:rPr lang="en-US" b="1" dirty="0" smtClean="0"/>
              <a:t>NYU Professor Adam Alter</a:t>
            </a:r>
            <a:r>
              <a:rPr lang="en-US" dirty="0" smtClean="0"/>
              <a:t/>
            </a:r>
            <a:br>
              <a:rPr lang="en-US" dirty="0" smtClean="0"/>
            </a:br>
            <a:r>
              <a:rPr lang="en-US" sz="3200" i="1" dirty="0" smtClean="0"/>
              <a:t>Irresistible:  The Rise of Addictive Technology</a:t>
            </a:r>
            <a:endParaRPr lang="en-US" sz="3200" i="1" dirty="0"/>
          </a:p>
        </p:txBody>
      </p:sp>
      <p:sp>
        <p:nvSpPr>
          <p:cNvPr id="6" name="TextBox 5"/>
          <p:cNvSpPr txBox="1"/>
          <p:nvPr/>
        </p:nvSpPr>
        <p:spPr>
          <a:xfrm>
            <a:off x="609600" y="1981200"/>
            <a:ext cx="7010400" cy="3785652"/>
          </a:xfrm>
          <a:prstGeom prst="rect">
            <a:avLst/>
          </a:prstGeom>
          <a:solidFill>
            <a:schemeClr val="bg2"/>
          </a:solidFill>
        </p:spPr>
        <p:txBody>
          <a:bodyPr wrap="square" rtlCol="0">
            <a:spAutoFit/>
          </a:bodyPr>
          <a:lstStyle/>
          <a:p>
            <a:r>
              <a:rPr lang="en-US" sz="3000" dirty="0" smtClean="0"/>
              <a:t>“When someone likes an Instagram post…it’s a little bit like taking a drug.  As far as your brain is concerned, it’s a very similar experience.  Now the reason why is because it’s not guaranteed that you’re going to get likes on your posts.  And it’s the unpredictability of that process that makes it so addictive.”</a:t>
            </a:r>
            <a:endParaRPr lang="en-US" sz="3000" dirty="0"/>
          </a:p>
        </p:txBody>
      </p:sp>
    </p:spTree>
    <p:extLst>
      <p:ext uri="{BB962C8B-B14F-4D97-AF65-F5344CB8AC3E}">
        <p14:creationId xmlns:p14="http://schemas.microsoft.com/office/powerpoint/2010/main" val="6755574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620000" cy="1143000"/>
          </a:xfrm>
        </p:spPr>
        <p:txBody>
          <a:bodyPr/>
          <a:lstStyle/>
          <a:p>
            <a:r>
              <a:rPr lang="en-US" b="1" dirty="0" smtClean="0"/>
              <a:t>An attack on our youth</a:t>
            </a:r>
            <a:endParaRPr lang="en-US" b="1" dirty="0"/>
          </a:p>
        </p:txBody>
      </p:sp>
      <p:sp>
        <p:nvSpPr>
          <p:cNvPr id="3" name="Content Placeholder 2"/>
          <p:cNvSpPr>
            <a:spLocks noGrp="1"/>
          </p:cNvSpPr>
          <p:nvPr>
            <p:ph idx="1"/>
          </p:nvPr>
        </p:nvSpPr>
        <p:spPr>
          <a:xfrm>
            <a:off x="457200" y="1219200"/>
            <a:ext cx="7620000" cy="2133600"/>
          </a:xfrm>
        </p:spPr>
        <p:txBody>
          <a:bodyPr>
            <a:normAutofit/>
          </a:bodyPr>
          <a:lstStyle/>
          <a:p>
            <a:pPr marL="114300" indent="0">
              <a:buNone/>
            </a:pPr>
            <a:r>
              <a:rPr lang="en-US" sz="3200" dirty="0" smtClean="0"/>
              <a:t>The Royal Society for Public Health and the Young Health Movement conducted a survey of almost 1,500 people of the ages of 15-24 concerning social media.</a:t>
            </a:r>
            <a:endParaRPr lang="en-US" sz="3200" dirty="0"/>
          </a:p>
        </p:txBody>
      </p:sp>
      <p:sp>
        <p:nvSpPr>
          <p:cNvPr id="4" name="TextBox 3"/>
          <p:cNvSpPr txBox="1"/>
          <p:nvPr/>
        </p:nvSpPr>
        <p:spPr>
          <a:xfrm>
            <a:off x="685800" y="3505200"/>
            <a:ext cx="7467600" cy="2339102"/>
          </a:xfrm>
          <a:prstGeom prst="rect">
            <a:avLst/>
          </a:prstGeom>
          <a:solidFill>
            <a:schemeClr val="bg2"/>
          </a:solidFill>
        </p:spPr>
        <p:txBody>
          <a:bodyPr wrap="square" rtlCol="0">
            <a:spAutoFit/>
          </a:bodyPr>
          <a:lstStyle/>
          <a:p>
            <a:r>
              <a:rPr lang="en-US" sz="3000" dirty="0" smtClean="0"/>
              <a:t>Four of the following five were deemed to have a negative effect on the well-being of those surveyed:</a:t>
            </a:r>
          </a:p>
          <a:p>
            <a:endParaRPr lang="en-US" sz="3000" dirty="0" smtClean="0"/>
          </a:p>
          <a:p>
            <a:r>
              <a:rPr lang="en-US" sz="2600" b="1" dirty="0" smtClean="0"/>
              <a:t>Facebook, </a:t>
            </a:r>
            <a:r>
              <a:rPr lang="en-US" sz="2600" b="1" dirty="0" err="1" smtClean="0"/>
              <a:t>SnapChat</a:t>
            </a:r>
            <a:r>
              <a:rPr lang="en-US" sz="2600" b="1" dirty="0" smtClean="0"/>
              <a:t>, Instagram,  YouTube , Twitter</a:t>
            </a:r>
            <a:endParaRPr lang="en-US" sz="2600" b="1" dirty="0"/>
          </a:p>
        </p:txBody>
      </p:sp>
      <p:sp>
        <p:nvSpPr>
          <p:cNvPr id="6" name="Rounded Rectangle 5"/>
          <p:cNvSpPr/>
          <p:nvPr/>
        </p:nvSpPr>
        <p:spPr>
          <a:xfrm>
            <a:off x="5257800" y="5410200"/>
            <a:ext cx="1295400" cy="434102"/>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89126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NYU Professor Adam Alter</a:t>
            </a:r>
            <a:r>
              <a:rPr lang="en-US" dirty="0"/>
              <a:t/>
            </a:r>
            <a:br>
              <a:rPr lang="en-US" dirty="0"/>
            </a:br>
            <a:r>
              <a:rPr lang="en-US" sz="3200" i="1" dirty="0"/>
              <a:t>Irresistible:  The Rise of Addictive Technology</a:t>
            </a:r>
            <a:endParaRPr lang="en-US" sz="3200" dirty="0"/>
          </a:p>
        </p:txBody>
      </p:sp>
      <p:sp>
        <p:nvSpPr>
          <p:cNvPr id="6" name="TextBox 5"/>
          <p:cNvSpPr txBox="1"/>
          <p:nvPr/>
        </p:nvSpPr>
        <p:spPr>
          <a:xfrm>
            <a:off x="609600" y="1828800"/>
            <a:ext cx="7162800" cy="3785652"/>
          </a:xfrm>
          <a:prstGeom prst="rect">
            <a:avLst/>
          </a:prstGeom>
          <a:solidFill>
            <a:schemeClr val="bg2"/>
          </a:solidFill>
        </p:spPr>
        <p:txBody>
          <a:bodyPr wrap="square" rtlCol="0">
            <a:spAutoFit/>
          </a:bodyPr>
          <a:lstStyle/>
          <a:p>
            <a:r>
              <a:rPr lang="en-US" sz="3000" dirty="0" smtClean="0"/>
              <a:t>“One of the problems with Instagram is that everyone presents the very best versions of their lives.  What that means is, every time you look at someone’s feed, you’re getting only the very best aspects of their lives, which makes you feel like your life, in comparison with all its messiness, probably isn’t as good.”</a:t>
            </a:r>
            <a:endParaRPr lang="en-US" sz="3000" dirty="0"/>
          </a:p>
        </p:txBody>
      </p:sp>
    </p:spTree>
    <p:extLst>
      <p:ext uri="{BB962C8B-B14F-4D97-AF65-F5344CB8AC3E}">
        <p14:creationId xmlns:p14="http://schemas.microsoft.com/office/powerpoint/2010/main" val="34081522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Biblical Parallels</a:t>
            </a:r>
            <a:endParaRPr lang="en-US" b="1" dirty="0"/>
          </a:p>
        </p:txBody>
      </p:sp>
      <p:sp>
        <p:nvSpPr>
          <p:cNvPr id="3" name="Content Placeholder 2"/>
          <p:cNvSpPr>
            <a:spLocks noGrp="1"/>
          </p:cNvSpPr>
          <p:nvPr>
            <p:ph idx="1"/>
          </p:nvPr>
        </p:nvSpPr>
        <p:spPr/>
        <p:txBody>
          <a:bodyPr>
            <a:normAutofit/>
          </a:bodyPr>
          <a:lstStyle/>
          <a:p>
            <a:pPr marL="571500" indent="-457200">
              <a:buAutoNum type="arabicPeriod"/>
            </a:pPr>
            <a:r>
              <a:rPr lang="en-US" sz="3200" dirty="0" smtClean="0"/>
              <a:t>“Everyone is an expert”</a:t>
            </a:r>
          </a:p>
          <a:p>
            <a:pPr marL="571500" indent="-457200">
              <a:buAutoNum type="arabicPeriod"/>
            </a:pPr>
            <a:r>
              <a:rPr lang="en-US" sz="3200" dirty="0" smtClean="0"/>
              <a:t>“Reward the narcissist”</a:t>
            </a:r>
          </a:p>
          <a:p>
            <a:pPr marL="571500" indent="-457200">
              <a:buAutoNum type="arabicPeriod"/>
            </a:pPr>
            <a:r>
              <a:rPr lang="en-US" sz="3200" dirty="0" smtClean="0"/>
              <a:t>“Everybody’s highlight </a:t>
            </a:r>
            <a:r>
              <a:rPr lang="en-US" sz="3200" dirty="0"/>
              <a:t>r</a:t>
            </a:r>
            <a:r>
              <a:rPr lang="en-US" sz="3200" dirty="0" smtClean="0"/>
              <a:t>eel”</a:t>
            </a:r>
            <a:endParaRPr lang="en-US" sz="3200" dirty="0"/>
          </a:p>
        </p:txBody>
      </p:sp>
    </p:spTree>
    <p:extLst>
      <p:ext uri="{BB962C8B-B14F-4D97-AF65-F5344CB8AC3E}">
        <p14:creationId xmlns:p14="http://schemas.microsoft.com/office/powerpoint/2010/main" val="39783644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“Everyone is an expert”</a:t>
            </a:r>
            <a:endParaRPr lang="en-US" b="1" dirty="0"/>
          </a:p>
        </p:txBody>
      </p:sp>
      <p:sp>
        <p:nvSpPr>
          <p:cNvPr id="3" name="Content Placeholder 2"/>
          <p:cNvSpPr>
            <a:spLocks noGrp="1"/>
          </p:cNvSpPr>
          <p:nvPr>
            <p:ph idx="1"/>
          </p:nvPr>
        </p:nvSpPr>
        <p:spPr>
          <a:xfrm>
            <a:off x="457200" y="1447800"/>
            <a:ext cx="7620000" cy="1143000"/>
          </a:xfrm>
        </p:spPr>
        <p:txBody>
          <a:bodyPr>
            <a:normAutofit/>
          </a:bodyPr>
          <a:lstStyle/>
          <a:p>
            <a:pPr marL="114300" indent="0">
              <a:buNone/>
            </a:pPr>
            <a:r>
              <a:rPr lang="en-US" sz="3200" dirty="0" smtClean="0"/>
              <a:t>All it takes to be an expert on Facebook is a keyboard or a smart phone.  </a:t>
            </a:r>
            <a:endParaRPr lang="en-US" sz="3200" dirty="0"/>
          </a:p>
        </p:txBody>
      </p:sp>
      <p:pic>
        <p:nvPicPr>
          <p:cNvPr id="6146" name="Picture 2" descr="Can you answer this? 7 - 1 x 0 + 3 / 3 = ?"/>
          <p:cNvPicPr>
            <a:picLocks noChangeAspect="1" noChangeArrowheads="1"/>
          </p:cNvPicPr>
          <p:nvPr/>
        </p:nvPicPr>
        <p:blipFill rotWithShape="1">
          <a:blip r:embed="rId2">
            <a:extLst>
              <a:ext uri="{28A0092B-C50C-407E-A947-70E740481C1C}">
                <a14:useLocalDpi xmlns:a14="http://schemas.microsoft.com/office/drawing/2010/main" val="0"/>
              </a:ext>
            </a:extLst>
          </a:blip>
          <a:srcRect b="31476"/>
          <a:stretch/>
        </p:blipFill>
        <p:spPr bwMode="auto">
          <a:xfrm>
            <a:off x="1752600" y="2800066"/>
            <a:ext cx="5143500" cy="35245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9988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James 3:1</a:t>
            </a:r>
            <a:endParaRPr lang="en-US" b="1" dirty="0"/>
          </a:p>
        </p:txBody>
      </p:sp>
      <p:sp>
        <p:nvSpPr>
          <p:cNvPr id="3" name="Content Placeholder 2"/>
          <p:cNvSpPr>
            <a:spLocks noGrp="1"/>
          </p:cNvSpPr>
          <p:nvPr>
            <p:ph idx="1"/>
          </p:nvPr>
        </p:nvSpPr>
        <p:spPr>
          <a:xfrm>
            <a:off x="457200" y="1600200"/>
            <a:ext cx="7620000" cy="1752600"/>
          </a:xfrm>
        </p:spPr>
        <p:txBody>
          <a:bodyPr>
            <a:normAutofit/>
          </a:bodyPr>
          <a:lstStyle/>
          <a:p>
            <a:pPr marL="114300" indent="0">
              <a:buNone/>
            </a:pPr>
            <a:r>
              <a:rPr lang="en-US" sz="3000" dirty="0"/>
              <a:t>My brethren, let not many of you become teachers, knowing that we shall receive a stricter judgment.</a:t>
            </a:r>
            <a:endParaRPr lang="en-US" sz="3000" dirty="0"/>
          </a:p>
        </p:txBody>
      </p:sp>
      <p:sp>
        <p:nvSpPr>
          <p:cNvPr id="4" name="TextBox 3"/>
          <p:cNvSpPr txBox="1"/>
          <p:nvPr/>
        </p:nvSpPr>
        <p:spPr>
          <a:xfrm>
            <a:off x="533400" y="3647182"/>
            <a:ext cx="7467600" cy="1077218"/>
          </a:xfrm>
          <a:prstGeom prst="rect">
            <a:avLst/>
          </a:prstGeom>
          <a:solidFill>
            <a:schemeClr val="bg2"/>
          </a:solidFill>
        </p:spPr>
        <p:txBody>
          <a:bodyPr wrap="square" rtlCol="0">
            <a:spAutoFit/>
          </a:bodyPr>
          <a:lstStyle/>
          <a:p>
            <a:pPr algn="ctr"/>
            <a:r>
              <a:rPr lang="en-US" sz="3200" dirty="0" smtClean="0"/>
              <a:t>With greater influence comes greater responsibility!</a:t>
            </a:r>
            <a:endParaRPr lang="en-US" sz="3200" dirty="0"/>
          </a:p>
        </p:txBody>
      </p:sp>
      <p:sp>
        <p:nvSpPr>
          <p:cNvPr id="5" name="TextBox 4"/>
          <p:cNvSpPr txBox="1"/>
          <p:nvPr/>
        </p:nvSpPr>
        <p:spPr>
          <a:xfrm>
            <a:off x="533400" y="5029200"/>
            <a:ext cx="7467600" cy="1015663"/>
          </a:xfrm>
          <a:prstGeom prst="rect">
            <a:avLst/>
          </a:prstGeom>
          <a:solidFill>
            <a:schemeClr val="accent2"/>
          </a:solidFill>
        </p:spPr>
        <p:txBody>
          <a:bodyPr wrap="square" rtlCol="0">
            <a:spAutoFit/>
          </a:bodyPr>
          <a:lstStyle/>
          <a:p>
            <a:r>
              <a:rPr lang="en-US" sz="3000" dirty="0" smtClean="0"/>
              <a:t>Not everyone is qualified to be a teacher – whether in the church or in society in general.</a:t>
            </a:r>
            <a:endParaRPr lang="en-US" sz="3000" dirty="0"/>
          </a:p>
        </p:txBody>
      </p:sp>
    </p:spTree>
    <p:extLst>
      <p:ext uri="{BB962C8B-B14F-4D97-AF65-F5344CB8AC3E}">
        <p14:creationId xmlns:p14="http://schemas.microsoft.com/office/powerpoint/2010/main" val="3613910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Romans 2:21</a:t>
            </a:r>
            <a:endParaRPr lang="en-US" b="1" dirty="0"/>
          </a:p>
        </p:txBody>
      </p:sp>
      <p:sp>
        <p:nvSpPr>
          <p:cNvPr id="3" name="Content Placeholder 2"/>
          <p:cNvSpPr>
            <a:spLocks noGrp="1"/>
          </p:cNvSpPr>
          <p:nvPr>
            <p:ph idx="1"/>
          </p:nvPr>
        </p:nvSpPr>
        <p:spPr/>
        <p:txBody>
          <a:bodyPr>
            <a:normAutofit/>
          </a:bodyPr>
          <a:lstStyle/>
          <a:p>
            <a:pPr marL="114300" indent="0">
              <a:buNone/>
            </a:pPr>
            <a:r>
              <a:rPr lang="en-US" sz="3000" dirty="0"/>
              <a:t>You, therefore, who teach another, do you not teach yourself? You who preach that a man should not steal, do you steal? </a:t>
            </a:r>
            <a:endParaRPr lang="en-US" sz="3000" dirty="0"/>
          </a:p>
        </p:txBody>
      </p:sp>
    </p:spTree>
    <p:extLst>
      <p:ext uri="{BB962C8B-B14F-4D97-AF65-F5344CB8AC3E}">
        <p14:creationId xmlns:p14="http://schemas.microsoft.com/office/powerpoint/2010/main" val="36066988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2 Timothy 2:23</a:t>
            </a:r>
            <a:endParaRPr lang="en-US" b="1" dirty="0"/>
          </a:p>
        </p:txBody>
      </p:sp>
      <p:sp>
        <p:nvSpPr>
          <p:cNvPr id="3" name="Content Placeholder 2"/>
          <p:cNvSpPr>
            <a:spLocks noGrp="1"/>
          </p:cNvSpPr>
          <p:nvPr>
            <p:ph idx="1"/>
          </p:nvPr>
        </p:nvSpPr>
        <p:spPr>
          <a:xfrm>
            <a:off x="457200" y="1600200"/>
            <a:ext cx="7620000" cy="1219200"/>
          </a:xfrm>
        </p:spPr>
        <p:txBody>
          <a:bodyPr>
            <a:normAutofit/>
          </a:bodyPr>
          <a:lstStyle/>
          <a:p>
            <a:pPr marL="114300" indent="0">
              <a:buNone/>
            </a:pPr>
            <a:r>
              <a:rPr lang="en-US" sz="3000" dirty="0"/>
              <a:t>But avoid foolish and ignorant disputes, knowing that they generate strife.</a:t>
            </a:r>
            <a:endParaRPr lang="en-US" sz="3000" dirty="0"/>
          </a:p>
        </p:txBody>
      </p:sp>
      <p:sp>
        <p:nvSpPr>
          <p:cNvPr id="4" name="TextBox 3"/>
          <p:cNvSpPr txBox="1"/>
          <p:nvPr/>
        </p:nvSpPr>
        <p:spPr>
          <a:xfrm>
            <a:off x="533400" y="3048000"/>
            <a:ext cx="7315200" cy="1015663"/>
          </a:xfrm>
          <a:prstGeom prst="rect">
            <a:avLst/>
          </a:prstGeom>
          <a:solidFill>
            <a:schemeClr val="bg1">
              <a:lumMod val="85000"/>
            </a:schemeClr>
          </a:solidFill>
        </p:spPr>
        <p:txBody>
          <a:bodyPr wrap="square" rtlCol="0">
            <a:spAutoFit/>
          </a:bodyPr>
          <a:lstStyle/>
          <a:p>
            <a:pPr algn="ctr"/>
            <a:r>
              <a:rPr lang="en-US" sz="3000" dirty="0" smtClean="0"/>
              <a:t>Does this not sum up most of the comments on Facebook?</a:t>
            </a:r>
            <a:endParaRPr lang="en-US" sz="3000" dirty="0"/>
          </a:p>
        </p:txBody>
      </p:sp>
    </p:spTree>
    <p:extLst>
      <p:ext uri="{BB962C8B-B14F-4D97-AF65-F5344CB8AC3E}">
        <p14:creationId xmlns:p14="http://schemas.microsoft.com/office/powerpoint/2010/main" val="3043384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“Reward the narcissist”</a:t>
            </a:r>
            <a:endParaRPr lang="en-US" b="1" dirty="0"/>
          </a:p>
        </p:txBody>
      </p:sp>
      <p:sp>
        <p:nvSpPr>
          <p:cNvPr id="3" name="Content Placeholder 2"/>
          <p:cNvSpPr>
            <a:spLocks noGrp="1"/>
          </p:cNvSpPr>
          <p:nvPr>
            <p:ph idx="1"/>
          </p:nvPr>
        </p:nvSpPr>
        <p:spPr>
          <a:xfrm>
            <a:off x="457200" y="1600200"/>
            <a:ext cx="7620000" cy="2209800"/>
          </a:xfrm>
        </p:spPr>
        <p:txBody>
          <a:bodyPr>
            <a:normAutofit/>
          </a:bodyPr>
          <a:lstStyle/>
          <a:p>
            <a:pPr marL="114300" indent="0">
              <a:buNone/>
            </a:pPr>
            <a:r>
              <a:rPr lang="en-US" sz="3200" dirty="0" smtClean="0"/>
              <a:t>To a certain degree, we are all narcissistic.  However, Facebook gives a platform to reward the narcissist beyond what is acceptable.</a:t>
            </a:r>
            <a:endParaRPr lang="en-US" sz="3200" dirty="0"/>
          </a:p>
        </p:txBody>
      </p:sp>
      <p:pic>
        <p:nvPicPr>
          <p:cNvPr id="11268" name="Picture 4" descr="Image result for narcissistic facebook posts"/>
          <p:cNvPicPr>
            <a:picLocks noChangeAspect="1" noChangeArrowheads="1"/>
          </p:cNvPicPr>
          <p:nvPr/>
        </p:nvPicPr>
        <p:blipFill rotWithShape="1">
          <a:blip r:embed="rId2">
            <a:extLst>
              <a:ext uri="{28A0092B-C50C-407E-A947-70E740481C1C}">
                <a14:useLocalDpi xmlns:a14="http://schemas.microsoft.com/office/drawing/2010/main" val="0"/>
              </a:ext>
            </a:extLst>
          </a:blip>
          <a:srcRect t="7239" b="8939"/>
          <a:stretch/>
        </p:blipFill>
        <p:spPr bwMode="auto">
          <a:xfrm>
            <a:off x="2209800" y="3807725"/>
            <a:ext cx="4173538" cy="26203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1651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Luke 20:45-47</a:t>
            </a:r>
            <a:endParaRPr lang="en-US" b="1" dirty="0"/>
          </a:p>
        </p:txBody>
      </p:sp>
      <p:sp>
        <p:nvSpPr>
          <p:cNvPr id="3" name="Content Placeholder 2"/>
          <p:cNvSpPr>
            <a:spLocks noGrp="1"/>
          </p:cNvSpPr>
          <p:nvPr>
            <p:ph idx="1"/>
          </p:nvPr>
        </p:nvSpPr>
        <p:spPr>
          <a:xfrm>
            <a:off x="457200" y="1600200"/>
            <a:ext cx="7620000" cy="4038600"/>
          </a:xfrm>
        </p:spPr>
        <p:txBody>
          <a:bodyPr>
            <a:noAutofit/>
          </a:bodyPr>
          <a:lstStyle/>
          <a:p>
            <a:pPr marL="114300" indent="0">
              <a:buNone/>
            </a:pPr>
            <a:r>
              <a:rPr lang="en-US" sz="3000" dirty="0"/>
              <a:t>Then, in the hearing of all the people, He said to His disciples, </a:t>
            </a:r>
            <a:r>
              <a:rPr lang="en-US" sz="3000" b="1" baseline="30000" dirty="0"/>
              <a:t>46 </a:t>
            </a:r>
            <a:r>
              <a:rPr lang="en-US" sz="3000" dirty="0"/>
              <a:t>“Beware of the scribes, who desire to go around in long robes, love greetings in the marketplaces, the best seats in the synagogues, and the best places at feasts, </a:t>
            </a:r>
            <a:r>
              <a:rPr lang="en-US" sz="3000" b="1" baseline="30000" dirty="0"/>
              <a:t>47 </a:t>
            </a:r>
            <a:r>
              <a:rPr lang="en-US" sz="3000" dirty="0"/>
              <a:t>who devour widows’ houses, and for a pretense make long prayers. These will receive greater condemnation.”</a:t>
            </a:r>
            <a:endParaRPr lang="en-US" sz="3000" dirty="0"/>
          </a:p>
        </p:txBody>
      </p:sp>
      <p:sp>
        <p:nvSpPr>
          <p:cNvPr id="4" name="TextBox 3"/>
          <p:cNvSpPr txBox="1"/>
          <p:nvPr/>
        </p:nvSpPr>
        <p:spPr>
          <a:xfrm>
            <a:off x="381000" y="5867400"/>
            <a:ext cx="7924800" cy="538609"/>
          </a:xfrm>
          <a:prstGeom prst="rect">
            <a:avLst/>
          </a:prstGeom>
          <a:solidFill>
            <a:schemeClr val="bg2"/>
          </a:solidFill>
        </p:spPr>
        <p:txBody>
          <a:bodyPr wrap="square" rtlCol="0">
            <a:spAutoFit/>
          </a:bodyPr>
          <a:lstStyle/>
          <a:p>
            <a:r>
              <a:rPr lang="en-US" sz="2900" dirty="0" smtClean="0"/>
              <a:t>It was not the action condemned, but the purpose.</a:t>
            </a:r>
            <a:endParaRPr lang="en-US" sz="2900" dirty="0"/>
          </a:p>
        </p:txBody>
      </p:sp>
    </p:spTree>
    <p:extLst>
      <p:ext uri="{BB962C8B-B14F-4D97-AF65-F5344CB8AC3E}">
        <p14:creationId xmlns:p14="http://schemas.microsoft.com/office/powerpoint/2010/main" val="1367037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First Century Facebook</a:t>
            </a:r>
            <a:endParaRPr lang="en-US" b="1" dirty="0"/>
          </a:p>
        </p:txBody>
      </p:sp>
      <p:sp>
        <p:nvSpPr>
          <p:cNvPr id="3" name="Content Placeholder 2"/>
          <p:cNvSpPr>
            <a:spLocks noGrp="1"/>
          </p:cNvSpPr>
          <p:nvPr>
            <p:ph idx="1"/>
          </p:nvPr>
        </p:nvSpPr>
        <p:spPr>
          <a:xfrm>
            <a:off x="457200" y="1600200"/>
            <a:ext cx="7620000" cy="1752600"/>
          </a:xfrm>
        </p:spPr>
        <p:txBody>
          <a:bodyPr>
            <a:normAutofit/>
          </a:bodyPr>
          <a:lstStyle/>
          <a:p>
            <a:r>
              <a:rPr lang="en-US" sz="3200" b="1" dirty="0" smtClean="0"/>
              <a:t>Basic Premise</a:t>
            </a:r>
            <a:r>
              <a:rPr lang="en-US" sz="3200" dirty="0" smtClean="0"/>
              <a:t>:</a:t>
            </a:r>
          </a:p>
          <a:p>
            <a:pPr marL="114300" indent="0">
              <a:buNone/>
            </a:pPr>
            <a:r>
              <a:rPr lang="en-US" sz="3200" dirty="0" smtClean="0"/>
              <a:t>Human nature has not changed, only the means by which to express it.</a:t>
            </a:r>
          </a:p>
          <a:p>
            <a:pPr marL="114300" indent="0">
              <a:buNone/>
            </a:pPr>
            <a:endParaRPr lang="en-US" sz="3200" dirty="0"/>
          </a:p>
        </p:txBody>
      </p:sp>
      <p:sp>
        <p:nvSpPr>
          <p:cNvPr id="4" name="TextBox 3"/>
          <p:cNvSpPr txBox="1"/>
          <p:nvPr/>
        </p:nvSpPr>
        <p:spPr>
          <a:xfrm>
            <a:off x="609600" y="3776008"/>
            <a:ext cx="6858000" cy="1938992"/>
          </a:xfrm>
          <a:prstGeom prst="rect">
            <a:avLst/>
          </a:prstGeom>
          <a:solidFill>
            <a:schemeClr val="bg1">
              <a:lumMod val="85000"/>
            </a:schemeClr>
          </a:solidFill>
        </p:spPr>
        <p:txBody>
          <a:bodyPr wrap="square" rtlCol="0">
            <a:spAutoFit/>
          </a:bodyPr>
          <a:lstStyle/>
          <a:p>
            <a:r>
              <a:rPr lang="en-US" sz="3000" b="1" dirty="0" smtClean="0"/>
              <a:t>Ecclesiastes 1:9</a:t>
            </a:r>
          </a:p>
          <a:p>
            <a:r>
              <a:rPr lang="en-US" sz="3000" dirty="0"/>
              <a:t>That which has been </a:t>
            </a:r>
            <a:r>
              <a:rPr lang="en-US" sz="3000" i="1" dirty="0"/>
              <a:t>is</a:t>
            </a:r>
            <a:r>
              <a:rPr lang="en-US" sz="3000" dirty="0"/>
              <a:t> what will be,</a:t>
            </a:r>
            <a:r>
              <a:rPr lang="en-US" sz="3000" dirty="0"/>
              <a:t/>
            </a:r>
            <a:br>
              <a:rPr lang="en-US" sz="3000" dirty="0"/>
            </a:br>
            <a:r>
              <a:rPr lang="en-US" sz="3000" dirty="0"/>
              <a:t>That which </a:t>
            </a:r>
            <a:r>
              <a:rPr lang="en-US" sz="3000" i="1" dirty="0"/>
              <a:t>is</a:t>
            </a:r>
            <a:r>
              <a:rPr lang="en-US" sz="3000" dirty="0"/>
              <a:t> done is what will be done,</a:t>
            </a:r>
            <a:r>
              <a:rPr lang="en-US" sz="3000" dirty="0"/>
              <a:t/>
            </a:r>
            <a:br>
              <a:rPr lang="en-US" sz="3000" dirty="0"/>
            </a:br>
            <a:r>
              <a:rPr lang="en-US" sz="3000" dirty="0"/>
              <a:t>And </a:t>
            </a:r>
            <a:r>
              <a:rPr lang="en-US" sz="3000" i="1" dirty="0"/>
              <a:t>there is</a:t>
            </a:r>
            <a:r>
              <a:rPr lang="en-US" sz="3000" dirty="0"/>
              <a:t> nothing new under the sun.</a:t>
            </a:r>
            <a:endParaRPr lang="en-US" sz="3000" dirty="0"/>
          </a:p>
        </p:txBody>
      </p:sp>
    </p:spTree>
    <p:extLst>
      <p:ext uri="{BB962C8B-B14F-4D97-AF65-F5344CB8AC3E}">
        <p14:creationId xmlns:p14="http://schemas.microsoft.com/office/powerpoint/2010/main" val="2127005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 Timothy 2:9-10</a:t>
            </a:r>
            <a:endParaRPr lang="en-US" b="1" dirty="0"/>
          </a:p>
        </p:txBody>
      </p:sp>
      <p:sp>
        <p:nvSpPr>
          <p:cNvPr id="3" name="Content Placeholder 2"/>
          <p:cNvSpPr>
            <a:spLocks noGrp="1"/>
          </p:cNvSpPr>
          <p:nvPr>
            <p:ph idx="1"/>
          </p:nvPr>
        </p:nvSpPr>
        <p:spPr>
          <a:xfrm>
            <a:off x="457200" y="1600200"/>
            <a:ext cx="7620000" cy="3124200"/>
          </a:xfrm>
        </p:spPr>
        <p:txBody>
          <a:bodyPr>
            <a:normAutofit/>
          </a:bodyPr>
          <a:lstStyle/>
          <a:p>
            <a:pPr marL="114300" indent="0">
              <a:buNone/>
            </a:pPr>
            <a:r>
              <a:rPr lang="en-US" sz="3000" dirty="0" smtClean="0"/>
              <a:t>…in </a:t>
            </a:r>
            <a:r>
              <a:rPr lang="en-US" sz="3000" dirty="0"/>
              <a:t>like manner also, that the women adorn themselves in modest apparel, with propriety and moderation, not with braided hair or gold or pearls or costly clothing, </a:t>
            </a:r>
            <a:r>
              <a:rPr lang="en-US" sz="3000" b="1" baseline="30000" dirty="0"/>
              <a:t>10 </a:t>
            </a:r>
            <a:r>
              <a:rPr lang="en-US" sz="3000" dirty="0"/>
              <a:t>but, which is proper for women professing godliness, with good works.</a:t>
            </a:r>
            <a:endParaRPr lang="en-US" sz="3000" dirty="0"/>
          </a:p>
        </p:txBody>
      </p:sp>
    </p:spTree>
    <p:extLst>
      <p:ext uri="{BB962C8B-B14F-4D97-AF65-F5344CB8AC3E}">
        <p14:creationId xmlns:p14="http://schemas.microsoft.com/office/powerpoint/2010/main" val="2972601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620000" cy="1143000"/>
          </a:xfrm>
        </p:spPr>
        <p:txBody>
          <a:bodyPr/>
          <a:lstStyle/>
          <a:p>
            <a:r>
              <a:rPr lang="en-US" b="1" dirty="0" smtClean="0"/>
              <a:t>“Everybody’s highlight reel”</a:t>
            </a:r>
            <a:endParaRPr lang="en-US" b="1" dirty="0"/>
          </a:p>
        </p:txBody>
      </p:sp>
      <p:sp>
        <p:nvSpPr>
          <p:cNvPr id="3" name="Content Placeholder 2"/>
          <p:cNvSpPr>
            <a:spLocks noGrp="1"/>
          </p:cNvSpPr>
          <p:nvPr>
            <p:ph idx="1"/>
          </p:nvPr>
        </p:nvSpPr>
        <p:spPr>
          <a:xfrm>
            <a:off x="457200" y="1219200"/>
            <a:ext cx="7620000" cy="2133600"/>
          </a:xfrm>
        </p:spPr>
        <p:txBody>
          <a:bodyPr>
            <a:normAutofit/>
          </a:bodyPr>
          <a:lstStyle/>
          <a:p>
            <a:pPr marL="114300" indent="0">
              <a:buNone/>
            </a:pPr>
            <a:r>
              <a:rPr lang="en-US" sz="3000" dirty="0" smtClean="0"/>
              <a:t>When it comes to Facebook, we only post what we want other people to see.  Scrolling through the posts of our friends becomes a look at the best of our friend’s lives.</a:t>
            </a:r>
            <a:endParaRPr lang="en-US" sz="3000"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3237930"/>
            <a:ext cx="4876800" cy="34210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537028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Matthew 23:25-28</a:t>
            </a:r>
            <a:endParaRPr lang="en-US" b="1" dirty="0"/>
          </a:p>
        </p:txBody>
      </p:sp>
      <p:sp>
        <p:nvSpPr>
          <p:cNvPr id="4" name="Content Placeholder 3"/>
          <p:cNvSpPr>
            <a:spLocks noGrp="1"/>
          </p:cNvSpPr>
          <p:nvPr>
            <p:ph idx="1"/>
          </p:nvPr>
        </p:nvSpPr>
        <p:spPr>
          <a:xfrm>
            <a:off x="457200" y="1600200"/>
            <a:ext cx="7620000" cy="2971800"/>
          </a:xfrm>
        </p:spPr>
        <p:txBody>
          <a:bodyPr/>
          <a:lstStyle/>
          <a:p>
            <a:pPr marL="114300" indent="0">
              <a:buNone/>
            </a:pPr>
            <a:r>
              <a:rPr lang="en-US" sz="3000" dirty="0"/>
              <a:t>“Woe to you, scribes and Pharisees, </a:t>
            </a:r>
            <a:r>
              <a:rPr lang="en-US" sz="3000" b="1" u="sng" dirty="0"/>
              <a:t>hypocrites</a:t>
            </a:r>
            <a:r>
              <a:rPr lang="en-US" sz="3000" dirty="0"/>
              <a:t>! For you cleanse the outside of the cup and dish, but inside they are full of extortion and self-indulgence</a:t>
            </a:r>
            <a:r>
              <a:rPr lang="en-US" sz="3000" dirty="0" smtClean="0"/>
              <a:t>.</a:t>
            </a:r>
            <a:r>
              <a:rPr lang="en-US" sz="3000" dirty="0"/>
              <a:t> </a:t>
            </a:r>
            <a:r>
              <a:rPr lang="en-US" sz="3000" b="1" baseline="30000" dirty="0"/>
              <a:t>26 </a:t>
            </a:r>
            <a:r>
              <a:rPr lang="en-US" sz="3000" dirty="0"/>
              <a:t>Blind Pharisee, first cleanse the inside of the cup and dish, that the outside of them may be clean also.</a:t>
            </a:r>
          </a:p>
          <a:p>
            <a:pPr marL="114300" indent="0">
              <a:buNone/>
            </a:pPr>
            <a:endParaRPr lang="en-US" dirty="0"/>
          </a:p>
        </p:txBody>
      </p:sp>
      <p:sp>
        <p:nvSpPr>
          <p:cNvPr id="5" name="TextBox 4"/>
          <p:cNvSpPr txBox="1"/>
          <p:nvPr/>
        </p:nvSpPr>
        <p:spPr>
          <a:xfrm>
            <a:off x="609600" y="4648200"/>
            <a:ext cx="7086600" cy="1754326"/>
          </a:xfrm>
          <a:prstGeom prst="rect">
            <a:avLst/>
          </a:prstGeom>
          <a:solidFill>
            <a:schemeClr val="bg1">
              <a:lumMod val="85000"/>
            </a:schemeClr>
          </a:solidFill>
        </p:spPr>
        <p:txBody>
          <a:bodyPr wrap="square" rtlCol="0">
            <a:spAutoFit/>
          </a:bodyPr>
          <a:lstStyle/>
          <a:p>
            <a:r>
              <a:rPr lang="en-US" sz="3000" b="1" dirty="0" smtClean="0"/>
              <a:t>Easton’s Bible Dictionary:</a:t>
            </a:r>
          </a:p>
          <a:p>
            <a:r>
              <a:rPr lang="en-US" sz="3000" b="1" i="1" dirty="0" smtClean="0"/>
              <a:t>Hypocrite:</a:t>
            </a:r>
            <a:r>
              <a:rPr lang="en-US" sz="3000" b="1" dirty="0" smtClean="0"/>
              <a:t>  </a:t>
            </a:r>
            <a:r>
              <a:rPr lang="en-US" sz="3000" dirty="0" smtClean="0"/>
              <a:t>one </a:t>
            </a:r>
            <a:r>
              <a:rPr lang="en-US" sz="3000" dirty="0"/>
              <a:t>who puts on a mask and feigns himself to be what he is </a:t>
            </a:r>
            <a:r>
              <a:rPr lang="en-US" sz="3000" dirty="0" smtClean="0"/>
              <a:t>not</a:t>
            </a:r>
            <a:endParaRPr lang="en-US" sz="3000" dirty="0"/>
          </a:p>
          <a:p>
            <a:endParaRPr lang="en-US" dirty="0"/>
          </a:p>
        </p:txBody>
      </p:sp>
    </p:spTree>
    <p:extLst>
      <p:ext uri="{BB962C8B-B14F-4D97-AF65-F5344CB8AC3E}">
        <p14:creationId xmlns:p14="http://schemas.microsoft.com/office/powerpoint/2010/main" val="3502133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Matthew 23:25-28</a:t>
            </a:r>
            <a:endParaRPr lang="en-US" b="1" dirty="0"/>
          </a:p>
        </p:txBody>
      </p:sp>
      <p:sp>
        <p:nvSpPr>
          <p:cNvPr id="4" name="Content Placeholder 3"/>
          <p:cNvSpPr>
            <a:spLocks noGrp="1"/>
          </p:cNvSpPr>
          <p:nvPr>
            <p:ph idx="1"/>
          </p:nvPr>
        </p:nvSpPr>
        <p:spPr>
          <a:xfrm>
            <a:off x="457200" y="1600200"/>
            <a:ext cx="7620000" cy="4038600"/>
          </a:xfrm>
        </p:spPr>
        <p:txBody>
          <a:bodyPr/>
          <a:lstStyle/>
          <a:p>
            <a:pPr marL="114300" indent="0">
              <a:buNone/>
            </a:pPr>
            <a:r>
              <a:rPr lang="en-US" sz="3000" b="1" baseline="30000" dirty="0" smtClean="0"/>
              <a:t>27</a:t>
            </a:r>
            <a:r>
              <a:rPr lang="en-US" sz="3000" b="1" baseline="30000" dirty="0"/>
              <a:t> </a:t>
            </a:r>
            <a:r>
              <a:rPr lang="en-US" sz="3000" dirty="0"/>
              <a:t>“Woe to you, scribes and Pharisees, hypocrites! For you are like whitewashed tombs which indeed appear beautiful outwardly, but inside are full of dead </a:t>
            </a:r>
            <a:r>
              <a:rPr lang="en-US" sz="3000" i="1" dirty="0"/>
              <a:t>men’s</a:t>
            </a:r>
            <a:r>
              <a:rPr lang="en-US" sz="3000" dirty="0"/>
              <a:t> bones and all uncleanness. </a:t>
            </a:r>
            <a:r>
              <a:rPr lang="en-US" sz="3000" b="1" baseline="30000" dirty="0"/>
              <a:t>28 </a:t>
            </a:r>
            <a:r>
              <a:rPr lang="en-US" sz="3000" dirty="0"/>
              <a:t>Even so you also outwardly appear righteous to men, but inside you are full of hypocrisy and lawlessness.</a:t>
            </a:r>
          </a:p>
          <a:p>
            <a:pPr marL="114300" indent="0">
              <a:buNone/>
            </a:pPr>
            <a:endParaRPr lang="en-US" dirty="0"/>
          </a:p>
        </p:txBody>
      </p:sp>
    </p:spTree>
    <p:extLst>
      <p:ext uri="{BB962C8B-B14F-4D97-AF65-F5344CB8AC3E}">
        <p14:creationId xmlns:p14="http://schemas.microsoft.com/office/powerpoint/2010/main" val="16598799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Luke 11:39</a:t>
            </a:r>
            <a:endParaRPr lang="en-US" b="1" dirty="0"/>
          </a:p>
        </p:txBody>
      </p:sp>
      <p:sp>
        <p:nvSpPr>
          <p:cNvPr id="3" name="Content Placeholder 2"/>
          <p:cNvSpPr>
            <a:spLocks noGrp="1"/>
          </p:cNvSpPr>
          <p:nvPr>
            <p:ph idx="1"/>
          </p:nvPr>
        </p:nvSpPr>
        <p:spPr>
          <a:xfrm>
            <a:off x="457200" y="1600200"/>
            <a:ext cx="7620000" cy="2133600"/>
          </a:xfrm>
        </p:spPr>
        <p:txBody>
          <a:bodyPr>
            <a:normAutofit/>
          </a:bodyPr>
          <a:lstStyle/>
          <a:p>
            <a:pPr marL="114300" indent="0">
              <a:buNone/>
            </a:pPr>
            <a:r>
              <a:rPr lang="en-US" sz="3000" dirty="0"/>
              <a:t>Then the Lord said to him, “Now you Pharisees make the outside of the cup and dish clean, but your inward part is full of greed and wickedness. </a:t>
            </a:r>
            <a:endParaRPr lang="en-US" sz="3000" dirty="0"/>
          </a:p>
        </p:txBody>
      </p:sp>
    </p:spTree>
    <p:extLst>
      <p:ext uri="{BB962C8B-B14F-4D97-AF65-F5344CB8AC3E}">
        <p14:creationId xmlns:p14="http://schemas.microsoft.com/office/powerpoint/2010/main" val="19835440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7620000" cy="1143000"/>
          </a:xfrm>
        </p:spPr>
        <p:txBody>
          <a:bodyPr/>
          <a:lstStyle/>
          <a:p>
            <a:r>
              <a:rPr lang="en-US" b="1" dirty="0" smtClean="0"/>
              <a:t>2 Samuel 6:6-8</a:t>
            </a:r>
            <a:endParaRPr lang="en-US" b="1" dirty="0"/>
          </a:p>
        </p:txBody>
      </p:sp>
      <p:sp>
        <p:nvSpPr>
          <p:cNvPr id="3" name="Content Placeholder 2"/>
          <p:cNvSpPr>
            <a:spLocks noGrp="1"/>
          </p:cNvSpPr>
          <p:nvPr>
            <p:ph idx="1"/>
          </p:nvPr>
        </p:nvSpPr>
        <p:spPr>
          <a:xfrm>
            <a:off x="457200" y="2108775"/>
            <a:ext cx="7620000" cy="4267200"/>
          </a:xfrm>
        </p:spPr>
        <p:txBody>
          <a:bodyPr>
            <a:normAutofit/>
          </a:bodyPr>
          <a:lstStyle/>
          <a:p>
            <a:pPr marL="114300" indent="0">
              <a:buNone/>
            </a:pPr>
            <a:r>
              <a:rPr lang="en-US" sz="3000" dirty="0"/>
              <a:t>And when they came to </a:t>
            </a:r>
            <a:r>
              <a:rPr lang="en-US" sz="3000" dirty="0" err="1"/>
              <a:t>Nachon’s</a:t>
            </a:r>
            <a:r>
              <a:rPr lang="en-US" sz="3000" dirty="0"/>
              <a:t> threshing floor, </a:t>
            </a:r>
            <a:r>
              <a:rPr lang="en-US" sz="3000" dirty="0" err="1"/>
              <a:t>Uzzah</a:t>
            </a:r>
            <a:r>
              <a:rPr lang="en-US" sz="3000" dirty="0"/>
              <a:t> put out </a:t>
            </a:r>
            <a:r>
              <a:rPr lang="en-US" sz="3000" i="1" dirty="0"/>
              <a:t>his hand</a:t>
            </a:r>
            <a:r>
              <a:rPr lang="en-US" sz="3000" dirty="0"/>
              <a:t> to the ark of God and took hold of it, for the oxen stumbled. </a:t>
            </a:r>
            <a:r>
              <a:rPr lang="en-US" sz="3000" b="1" baseline="30000" dirty="0"/>
              <a:t>7 </a:t>
            </a:r>
            <a:r>
              <a:rPr lang="en-US" sz="3000" dirty="0"/>
              <a:t>Then the anger of the </a:t>
            </a:r>
            <a:r>
              <a:rPr lang="en-US" sz="3000" cap="small" dirty="0"/>
              <a:t>Lord</a:t>
            </a:r>
            <a:r>
              <a:rPr lang="en-US" sz="3000" dirty="0"/>
              <a:t> was aroused against </a:t>
            </a:r>
            <a:r>
              <a:rPr lang="en-US" sz="3000" dirty="0" err="1"/>
              <a:t>Uzzah</a:t>
            </a:r>
            <a:r>
              <a:rPr lang="en-US" sz="3000" dirty="0"/>
              <a:t>, and God struck him there for </a:t>
            </a:r>
            <a:r>
              <a:rPr lang="en-US" sz="3000" i="1" dirty="0"/>
              <a:t>his</a:t>
            </a:r>
            <a:r>
              <a:rPr lang="en-US" sz="3000" dirty="0"/>
              <a:t> error; and he died there by the ark of God. </a:t>
            </a:r>
            <a:r>
              <a:rPr lang="en-US" sz="3000" b="1" baseline="30000" dirty="0"/>
              <a:t>8 </a:t>
            </a:r>
            <a:r>
              <a:rPr lang="en-US" sz="3000" dirty="0"/>
              <a:t>And David became angry because of the </a:t>
            </a:r>
            <a:r>
              <a:rPr lang="en-US" sz="3000" cap="small" dirty="0"/>
              <a:t>Lord</a:t>
            </a:r>
            <a:r>
              <a:rPr lang="en-US" sz="3000" dirty="0"/>
              <a:t>’s outbreak against </a:t>
            </a:r>
            <a:r>
              <a:rPr lang="en-US" sz="3000" dirty="0" err="1" smtClean="0"/>
              <a:t>Uzzah</a:t>
            </a:r>
            <a:r>
              <a:rPr lang="en-US" sz="3000" dirty="0" smtClean="0"/>
              <a:t>…</a:t>
            </a:r>
            <a:endParaRPr lang="en-US" sz="3000" dirty="0"/>
          </a:p>
        </p:txBody>
      </p:sp>
      <p:sp>
        <p:nvSpPr>
          <p:cNvPr id="4" name="TextBox 3"/>
          <p:cNvSpPr txBox="1"/>
          <p:nvPr/>
        </p:nvSpPr>
        <p:spPr>
          <a:xfrm>
            <a:off x="609600" y="1240711"/>
            <a:ext cx="7696200" cy="584775"/>
          </a:xfrm>
          <a:prstGeom prst="rect">
            <a:avLst/>
          </a:prstGeom>
          <a:solidFill>
            <a:schemeClr val="bg2"/>
          </a:solidFill>
        </p:spPr>
        <p:txBody>
          <a:bodyPr wrap="square" rtlCol="0">
            <a:spAutoFit/>
          </a:bodyPr>
          <a:lstStyle/>
          <a:p>
            <a:r>
              <a:rPr lang="en-US" sz="3200" dirty="0" smtClean="0"/>
              <a:t>Yet the Bible is all about truth – good or bad.</a:t>
            </a:r>
            <a:endParaRPr lang="en-US" sz="3200" dirty="0"/>
          </a:p>
        </p:txBody>
      </p:sp>
    </p:spTree>
    <p:extLst>
      <p:ext uri="{BB962C8B-B14F-4D97-AF65-F5344CB8AC3E}">
        <p14:creationId xmlns:p14="http://schemas.microsoft.com/office/powerpoint/2010/main" val="353717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Hebrews 13:8</a:t>
            </a:r>
            <a:endParaRPr lang="en-US" b="1" dirty="0"/>
          </a:p>
        </p:txBody>
      </p:sp>
      <p:sp>
        <p:nvSpPr>
          <p:cNvPr id="3" name="Content Placeholder 2"/>
          <p:cNvSpPr>
            <a:spLocks noGrp="1"/>
          </p:cNvSpPr>
          <p:nvPr>
            <p:ph idx="1"/>
          </p:nvPr>
        </p:nvSpPr>
        <p:spPr>
          <a:xfrm>
            <a:off x="457200" y="1600200"/>
            <a:ext cx="7620000" cy="1295400"/>
          </a:xfrm>
        </p:spPr>
        <p:txBody>
          <a:bodyPr>
            <a:normAutofit/>
          </a:bodyPr>
          <a:lstStyle/>
          <a:p>
            <a:pPr marL="114300" indent="0">
              <a:buNone/>
            </a:pPr>
            <a:r>
              <a:rPr lang="en-US" sz="3000" dirty="0"/>
              <a:t>Jesus Christ </a:t>
            </a:r>
            <a:r>
              <a:rPr lang="en-US" sz="3000" i="1" dirty="0"/>
              <a:t>is</a:t>
            </a:r>
            <a:r>
              <a:rPr lang="en-US" sz="3000" dirty="0"/>
              <a:t> the same yesterday, today, and forever.</a:t>
            </a:r>
            <a:endParaRPr lang="en-US" sz="3000" dirty="0"/>
          </a:p>
        </p:txBody>
      </p:sp>
      <p:sp>
        <p:nvSpPr>
          <p:cNvPr id="4" name="TextBox 3"/>
          <p:cNvSpPr txBox="1"/>
          <p:nvPr/>
        </p:nvSpPr>
        <p:spPr>
          <a:xfrm>
            <a:off x="493059" y="3124200"/>
            <a:ext cx="7696200" cy="1477328"/>
          </a:xfrm>
          <a:prstGeom prst="rect">
            <a:avLst/>
          </a:prstGeom>
          <a:solidFill>
            <a:schemeClr val="bg2"/>
          </a:solidFill>
        </p:spPr>
        <p:txBody>
          <a:bodyPr wrap="square" rtlCol="0">
            <a:spAutoFit/>
          </a:bodyPr>
          <a:lstStyle/>
          <a:p>
            <a:r>
              <a:rPr lang="en-US" sz="3000" dirty="0" smtClean="0"/>
              <a:t>God is truth, and will not change.  Why would we choose to place our confidence in man, who is constantly being deceptive?</a:t>
            </a:r>
            <a:endParaRPr lang="en-US" sz="3000" dirty="0"/>
          </a:p>
        </p:txBody>
      </p:sp>
    </p:spTree>
    <p:extLst>
      <p:ext uri="{BB962C8B-B14F-4D97-AF65-F5344CB8AC3E}">
        <p14:creationId xmlns:p14="http://schemas.microsoft.com/office/powerpoint/2010/main" val="3787242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Conclusion</a:t>
            </a:r>
            <a:endParaRPr lang="en-US" b="1" dirty="0"/>
          </a:p>
        </p:txBody>
      </p:sp>
      <p:sp>
        <p:nvSpPr>
          <p:cNvPr id="3" name="Content Placeholder 2"/>
          <p:cNvSpPr>
            <a:spLocks noGrp="1"/>
          </p:cNvSpPr>
          <p:nvPr>
            <p:ph idx="1"/>
          </p:nvPr>
        </p:nvSpPr>
        <p:spPr/>
        <p:txBody>
          <a:bodyPr>
            <a:normAutofit/>
          </a:bodyPr>
          <a:lstStyle/>
          <a:p>
            <a:r>
              <a:rPr lang="en-US" sz="3200" dirty="0" smtClean="0"/>
              <a:t>Social media can be very damaging to people, especially our youth </a:t>
            </a:r>
          </a:p>
          <a:p>
            <a:r>
              <a:rPr lang="en-US" sz="3200" dirty="0" smtClean="0"/>
              <a:t>As a society, we are wasting an inappropriate amount of time on FB</a:t>
            </a:r>
          </a:p>
          <a:p>
            <a:r>
              <a:rPr lang="en-US" sz="3200" dirty="0" smtClean="0"/>
              <a:t>God never represents himself falsely, but man does on a daily basis on FB!</a:t>
            </a:r>
          </a:p>
          <a:p>
            <a:r>
              <a:rPr lang="en-US" sz="3200" dirty="0" smtClean="0"/>
              <a:t>The Bible is truth – good or bad</a:t>
            </a:r>
          </a:p>
          <a:p>
            <a:endParaRPr lang="en-US" sz="3200" dirty="0"/>
          </a:p>
        </p:txBody>
      </p:sp>
    </p:spTree>
    <p:extLst>
      <p:ext uri="{BB962C8B-B14F-4D97-AF65-F5344CB8AC3E}">
        <p14:creationId xmlns:p14="http://schemas.microsoft.com/office/powerpoint/2010/main" val="1489403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Philippians 4:8</a:t>
            </a:r>
            <a:endParaRPr lang="en-US" b="1" dirty="0"/>
          </a:p>
        </p:txBody>
      </p:sp>
      <p:sp>
        <p:nvSpPr>
          <p:cNvPr id="3" name="Content Placeholder 2"/>
          <p:cNvSpPr>
            <a:spLocks noGrp="1"/>
          </p:cNvSpPr>
          <p:nvPr>
            <p:ph idx="1"/>
          </p:nvPr>
        </p:nvSpPr>
        <p:spPr>
          <a:xfrm>
            <a:off x="457200" y="1600200"/>
            <a:ext cx="7620000" cy="3657600"/>
          </a:xfrm>
        </p:spPr>
        <p:txBody>
          <a:bodyPr/>
          <a:lstStyle/>
          <a:p>
            <a:pPr marL="114300" indent="0">
              <a:buNone/>
            </a:pPr>
            <a:r>
              <a:rPr lang="en-US" sz="3000" dirty="0"/>
              <a:t>Finally, brethren, whatever things are true, whatever things </a:t>
            </a:r>
            <a:r>
              <a:rPr lang="en-US" sz="3000" i="1" dirty="0"/>
              <a:t>are</a:t>
            </a:r>
            <a:r>
              <a:rPr lang="en-US" sz="3000" dirty="0"/>
              <a:t> noble, whatever things </a:t>
            </a:r>
            <a:r>
              <a:rPr lang="en-US" sz="3000" i="1" dirty="0"/>
              <a:t>are</a:t>
            </a:r>
            <a:r>
              <a:rPr lang="en-US" sz="3000" dirty="0"/>
              <a:t> just, whatever things </a:t>
            </a:r>
            <a:r>
              <a:rPr lang="en-US" sz="3000" i="1" dirty="0"/>
              <a:t>are</a:t>
            </a:r>
            <a:r>
              <a:rPr lang="en-US" sz="3000" dirty="0"/>
              <a:t> pure, whatever things </a:t>
            </a:r>
            <a:r>
              <a:rPr lang="en-US" sz="3000" i="1" dirty="0" smtClean="0"/>
              <a:t>are </a:t>
            </a:r>
            <a:r>
              <a:rPr lang="en-US" sz="3000" dirty="0" smtClean="0"/>
              <a:t>lovely</a:t>
            </a:r>
            <a:r>
              <a:rPr lang="en-US" sz="3000" dirty="0"/>
              <a:t>, whatever things </a:t>
            </a:r>
            <a:r>
              <a:rPr lang="en-US" sz="3000" i="1" dirty="0"/>
              <a:t>are</a:t>
            </a:r>
            <a:r>
              <a:rPr lang="en-US" sz="3000" dirty="0"/>
              <a:t> of good report, if </a:t>
            </a:r>
            <a:r>
              <a:rPr lang="en-US" sz="3000" i="1" dirty="0"/>
              <a:t>there is</a:t>
            </a:r>
            <a:r>
              <a:rPr lang="en-US" sz="3000" dirty="0"/>
              <a:t> any virtue and if </a:t>
            </a:r>
            <a:r>
              <a:rPr lang="en-US" sz="3000" i="1" dirty="0"/>
              <a:t>there is</a:t>
            </a:r>
            <a:r>
              <a:rPr lang="en-US" sz="3000" dirty="0"/>
              <a:t> anything praiseworthy—meditate on these things</a:t>
            </a:r>
            <a:r>
              <a:rPr lang="en-US" dirty="0"/>
              <a:t>.</a:t>
            </a:r>
            <a:endParaRPr lang="en-US" dirty="0"/>
          </a:p>
        </p:txBody>
      </p:sp>
      <p:sp>
        <p:nvSpPr>
          <p:cNvPr id="4" name="TextBox 3"/>
          <p:cNvSpPr txBox="1"/>
          <p:nvPr/>
        </p:nvSpPr>
        <p:spPr>
          <a:xfrm>
            <a:off x="685800" y="5181600"/>
            <a:ext cx="7086600" cy="1015663"/>
          </a:xfrm>
          <a:prstGeom prst="rect">
            <a:avLst/>
          </a:prstGeom>
          <a:solidFill>
            <a:schemeClr val="bg1">
              <a:lumMod val="85000"/>
            </a:schemeClr>
          </a:solidFill>
        </p:spPr>
        <p:txBody>
          <a:bodyPr wrap="square" rtlCol="0">
            <a:spAutoFit/>
          </a:bodyPr>
          <a:lstStyle/>
          <a:p>
            <a:r>
              <a:rPr lang="en-US" sz="3000" dirty="0" smtClean="0"/>
              <a:t>Harvard Business Review (4/10/17) – The more you use Facebook, the worse you feel</a:t>
            </a:r>
            <a:endParaRPr lang="en-US" sz="3000" dirty="0"/>
          </a:p>
        </p:txBody>
      </p:sp>
    </p:spTree>
    <p:extLst>
      <p:ext uri="{BB962C8B-B14F-4D97-AF65-F5344CB8AC3E}">
        <p14:creationId xmlns:p14="http://schemas.microsoft.com/office/powerpoint/2010/main" val="4159573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Romans 12:2</a:t>
            </a:r>
            <a:endParaRPr lang="en-US" b="1" dirty="0"/>
          </a:p>
        </p:txBody>
      </p:sp>
      <p:sp>
        <p:nvSpPr>
          <p:cNvPr id="3" name="Content Placeholder 2"/>
          <p:cNvSpPr>
            <a:spLocks noGrp="1"/>
          </p:cNvSpPr>
          <p:nvPr>
            <p:ph idx="1"/>
          </p:nvPr>
        </p:nvSpPr>
        <p:spPr>
          <a:xfrm>
            <a:off x="457200" y="1600200"/>
            <a:ext cx="7620000" cy="2362200"/>
          </a:xfrm>
        </p:spPr>
        <p:txBody>
          <a:bodyPr>
            <a:normAutofit/>
          </a:bodyPr>
          <a:lstStyle/>
          <a:p>
            <a:pPr marL="114300" indent="0">
              <a:buNone/>
            </a:pPr>
            <a:r>
              <a:rPr lang="en-US" sz="3000" dirty="0"/>
              <a:t>And do not be conformed to this world, but be transformed by the renewing of your mind, that you may prove what </a:t>
            </a:r>
            <a:r>
              <a:rPr lang="en-US" sz="3000" i="1" dirty="0"/>
              <a:t>is</a:t>
            </a:r>
            <a:r>
              <a:rPr lang="en-US" sz="3000" dirty="0"/>
              <a:t> that good and acceptable and perfect will of God.</a:t>
            </a:r>
            <a:endParaRPr lang="en-US" sz="3000" dirty="0"/>
          </a:p>
        </p:txBody>
      </p:sp>
      <p:sp>
        <p:nvSpPr>
          <p:cNvPr id="4" name="TextBox 3"/>
          <p:cNvSpPr txBox="1"/>
          <p:nvPr/>
        </p:nvSpPr>
        <p:spPr>
          <a:xfrm>
            <a:off x="609600" y="3962400"/>
            <a:ext cx="7010400" cy="1938992"/>
          </a:xfrm>
          <a:prstGeom prst="rect">
            <a:avLst/>
          </a:prstGeom>
          <a:solidFill>
            <a:schemeClr val="bg1">
              <a:lumMod val="85000"/>
            </a:schemeClr>
          </a:solidFill>
        </p:spPr>
        <p:txBody>
          <a:bodyPr wrap="square" rtlCol="0">
            <a:spAutoFit/>
          </a:bodyPr>
          <a:lstStyle/>
          <a:p>
            <a:r>
              <a:rPr lang="en-US" sz="3000" dirty="0" smtClean="0"/>
              <a:t>It is difficult to transform our minds from this world if we spend 350 minutes engaged in the fictional, often harmful world of Facebook every week! </a:t>
            </a:r>
            <a:endParaRPr lang="en-US" sz="3000" dirty="0"/>
          </a:p>
        </p:txBody>
      </p:sp>
    </p:spTree>
    <p:extLst>
      <p:ext uri="{BB962C8B-B14F-4D97-AF65-F5344CB8AC3E}">
        <p14:creationId xmlns:p14="http://schemas.microsoft.com/office/powerpoint/2010/main" val="2603381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Image result for abraham lincoln with cell pho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599" y="609599"/>
            <a:ext cx="3748273" cy="500413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533400" y="76200"/>
            <a:ext cx="7467600" cy="553998"/>
          </a:xfrm>
          <a:prstGeom prst="rect">
            <a:avLst/>
          </a:prstGeom>
          <a:solidFill>
            <a:schemeClr val="bg2"/>
          </a:solidFill>
        </p:spPr>
        <p:txBody>
          <a:bodyPr wrap="square" rtlCol="0">
            <a:spAutoFit/>
          </a:bodyPr>
          <a:lstStyle/>
          <a:p>
            <a:r>
              <a:rPr lang="en-US" sz="3000" dirty="0" smtClean="0"/>
              <a:t>“Some people believe this was Photo </a:t>
            </a:r>
            <a:r>
              <a:rPr lang="en-US" sz="3000" dirty="0"/>
              <a:t>S</a:t>
            </a:r>
            <a:r>
              <a:rPr lang="en-US" sz="3000" dirty="0" smtClean="0"/>
              <a:t>hopped.  </a:t>
            </a:r>
            <a:endParaRPr lang="en-US" sz="3000" dirty="0"/>
          </a:p>
        </p:txBody>
      </p:sp>
      <p:sp>
        <p:nvSpPr>
          <p:cNvPr id="3" name="TextBox 2"/>
          <p:cNvSpPr txBox="1"/>
          <p:nvPr/>
        </p:nvSpPr>
        <p:spPr>
          <a:xfrm>
            <a:off x="457200" y="5613737"/>
            <a:ext cx="7620000" cy="1015663"/>
          </a:xfrm>
          <a:prstGeom prst="rect">
            <a:avLst/>
          </a:prstGeom>
          <a:solidFill>
            <a:schemeClr val="bg2"/>
          </a:solidFill>
        </p:spPr>
        <p:txBody>
          <a:bodyPr wrap="square" rtlCol="0">
            <a:spAutoFit/>
          </a:bodyPr>
          <a:lstStyle/>
          <a:p>
            <a:pPr algn="ctr"/>
            <a:r>
              <a:rPr lang="en-US" sz="3000" dirty="0"/>
              <a:t>Don’t be </a:t>
            </a:r>
            <a:r>
              <a:rPr lang="en-US" sz="3000" dirty="0" smtClean="0"/>
              <a:t>fooled…</a:t>
            </a:r>
          </a:p>
          <a:p>
            <a:pPr algn="ctr"/>
            <a:r>
              <a:rPr lang="en-US" sz="3000" dirty="0" smtClean="0"/>
              <a:t>Photo Shop </a:t>
            </a:r>
            <a:r>
              <a:rPr lang="en-US" sz="3000" dirty="0"/>
              <a:t>was not </a:t>
            </a:r>
            <a:r>
              <a:rPr lang="en-US" sz="3000" dirty="0" smtClean="0"/>
              <a:t>invented </a:t>
            </a:r>
            <a:r>
              <a:rPr lang="en-US" sz="3000" dirty="0"/>
              <a:t>in the 1800’s</a:t>
            </a:r>
            <a:r>
              <a:rPr lang="en-US" sz="3000" dirty="0" smtClean="0"/>
              <a:t>.</a:t>
            </a:r>
            <a:endParaRPr lang="en-US" dirty="0"/>
          </a:p>
        </p:txBody>
      </p:sp>
    </p:spTree>
    <p:extLst>
      <p:ext uri="{BB962C8B-B14F-4D97-AF65-F5344CB8AC3E}">
        <p14:creationId xmlns:p14="http://schemas.microsoft.com/office/powerpoint/2010/main" val="4229758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541176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Players</a:t>
            </a:r>
            <a:endParaRPr lang="en-US" b="1" dirty="0"/>
          </a:p>
        </p:txBody>
      </p:sp>
      <p:sp>
        <p:nvSpPr>
          <p:cNvPr id="3" name="Content Placeholder 2"/>
          <p:cNvSpPr>
            <a:spLocks noGrp="1"/>
          </p:cNvSpPr>
          <p:nvPr>
            <p:ph idx="1"/>
          </p:nvPr>
        </p:nvSpPr>
        <p:spPr>
          <a:xfrm>
            <a:off x="457200" y="1600200"/>
            <a:ext cx="7620000" cy="2895600"/>
          </a:xfrm>
        </p:spPr>
        <p:txBody>
          <a:bodyPr/>
          <a:lstStyle/>
          <a:p>
            <a:r>
              <a:rPr lang="en-US" sz="3200" b="1" i="1" dirty="0" smtClean="0"/>
              <a:t>Facebook</a:t>
            </a:r>
            <a:r>
              <a:rPr lang="en-US" sz="3200" dirty="0" smtClean="0"/>
              <a:t> will be used as representative of all social media. (Instagram, </a:t>
            </a:r>
            <a:r>
              <a:rPr lang="en-US" sz="3200" dirty="0" err="1" smtClean="0"/>
              <a:t>SnapChat</a:t>
            </a:r>
            <a:r>
              <a:rPr lang="en-US" sz="3200" dirty="0" smtClean="0"/>
              <a:t>, </a:t>
            </a:r>
            <a:r>
              <a:rPr lang="en-US" sz="3200" dirty="0" err="1" smtClean="0"/>
              <a:t>etc</a:t>
            </a:r>
            <a:r>
              <a:rPr lang="en-US" sz="3200" dirty="0" smtClean="0"/>
              <a:t>)</a:t>
            </a:r>
          </a:p>
          <a:p>
            <a:endParaRPr lang="en-US" sz="3200" dirty="0" smtClean="0"/>
          </a:p>
          <a:p>
            <a:r>
              <a:rPr lang="en-US" sz="3200" dirty="0" smtClean="0"/>
              <a:t>Social media is also representative of all society.</a:t>
            </a:r>
            <a:endParaRPr lang="en-US" sz="3200" dirty="0"/>
          </a:p>
        </p:txBody>
      </p:sp>
      <p:sp>
        <p:nvSpPr>
          <p:cNvPr id="4" name="TextBox 3"/>
          <p:cNvSpPr txBox="1"/>
          <p:nvPr/>
        </p:nvSpPr>
        <p:spPr>
          <a:xfrm>
            <a:off x="457200" y="4673025"/>
            <a:ext cx="7696200" cy="584775"/>
          </a:xfrm>
          <a:prstGeom prst="rect">
            <a:avLst/>
          </a:prstGeom>
          <a:solidFill>
            <a:schemeClr val="bg2"/>
          </a:solidFill>
        </p:spPr>
        <p:txBody>
          <a:bodyPr wrap="square" rtlCol="0">
            <a:spAutoFit/>
          </a:bodyPr>
          <a:lstStyle/>
          <a:p>
            <a:r>
              <a:rPr lang="en-US" sz="3200" dirty="0" smtClean="0"/>
              <a:t>First, let’s examine the danger of Facebook!</a:t>
            </a:r>
            <a:endParaRPr lang="en-US" sz="3200" dirty="0"/>
          </a:p>
        </p:txBody>
      </p:sp>
    </p:spTree>
    <p:extLst>
      <p:ext uri="{BB962C8B-B14F-4D97-AF65-F5344CB8AC3E}">
        <p14:creationId xmlns:p14="http://schemas.microsoft.com/office/powerpoint/2010/main" val="81299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Interesting Statistics - 2017</a:t>
            </a:r>
            <a:endParaRPr lang="en-US" b="1" dirty="0"/>
          </a:p>
        </p:txBody>
      </p:sp>
      <p:sp>
        <p:nvSpPr>
          <p:cNvPr id="3" name="Content Placeholder 2"/>
          <p:cNvSpPr>
            <a:spLocks noGrp="1"/>
          </p:cNvSpPr>
          <p:nvPr>
            <p:ph idx="1"/>
          </p:nvPr>
        </p:nvSpPr>
        <p:spPr>
          <a:xfrm>
            <a:off x="457200" y="1676400"/>
            <a:ext cx="7543800" cy="3581400"/>
          </a:xfrm>
        </p:spPr>
        <p:txBody>
          <a:bodyPr>
            <a:normAutofit/>
          </a:bodyPr>
          <a:lstStyle/>
          <a:p>
            <a:pPr marL="114300" indent="0" fontAlgn="base">
              <a:buNone/>
            </a:pPr>
            <a:r>
              <a:rPr lang="en-US" sz="3000" b="1" u="sng" dirty="0" smtClean="0"/>
              <a:t>Facebook Demographics – </a:t>
            </a:r>
            <a:r>
              <a:rPr lang="en-US" sz="3000" b="1" u="sng" dirty="0" err="1" smtClean="0"/>
              <a:t>Omnicore</a:t>
            </a:r>
            <a:r>
              <a:rPr lang="en-US" sz="3000" b="1" u="sng" dirty="0" smtClean="0"/>
              <a:t> Agency </a:t>
            </a:r>
          </a:p>
          <a:p>
            <a:pPr fontAlgn="base"/>
            <a:r>
              <a:rPr lang="en-US" sz="3000" dirty="0" smtClean="0"/>
              <a:t>Average FB user </a:t>
            </a:r>
            <a:r>
              <a:rPr lang="en-US" sz="3000" dirty="0"/>
              <a:t>has 155 “friends</a:t>
            </a:r>
            <a:r>
              <a:rPr lang="en-US" sz="3000" dirty="0" smtClean="0"/>
              <a:t>”</a:t>
            </a:r>
            <a:endParaRPr lang="en-US" sz="3000" dirty="0"/>
          </a:p>
          <a:p>
            <a:pPr fontAlgn="base"/>
            <a:r>
              <a:rPr lang="en-US" sz="3000" dirty="0"/>
              <a:t>87% of online users of age 18-29 are on FB</a:t>
            </a:r>
          </a:p>
          <a:p>
            <a:pPr fontAlgn="base"/>
            <a:r>
              <a:rPr lang="en-US" sz="3000" dirty="0"/>
              <a:t>74% </a:t>
            </a:r>
            <a:r>
              <a:rPr lang="en-US" sz="3000" dirty="0" smtClean="0"/>
              <a:t>of college </a:t>
            </a:r>
            <a:r>
              <a:rPr lang="en-US" sz="3000" dirty="0"/>
              <a:t>graduates are on FB</a:t>
            </a:r>
          </a:p>
          <a:p>
            <a:pPr fontAlgn="base"/>
            <a:r>
              <a:rPr lang="en-US" sz="3000" dirty="0"/>
              <a:t>79% of online users of age 30-49 </a:t>
            </a:r>
            <a:r>
              <a:rPr lang="en-US" sz="3000" dirty="0" smtClean="0"/>
              <a:t>use </a:t>
            </a:r>
            <a:r>
              <a:rPr lang="en-US" sz="3000" dirty="0"/>
              <a:t>FB</a:t>
            </a:r>
            <a:endParaRPr lang="en-US" sz="3200" dirty="0"/>
          </a:p>
          <a:p>
            <a:pPr fontAlgn="base"/>
            <a:r>
              <a:rPr lang="en-US" sz="3000" dirty="0" smtClean="0"/>
              <a:t>56</a:t>
            </a:r>
            <a:r>
              <a:rPr lang="en-US" sz="3000" dirty="0"/>
              <a:t>% of online </a:t>
            </a:r>
            <a:r>
              <a:rPr lang="en-US" sz="3000" dirty="0" smtClean="0"/>
              <a:t>seniors </a:t>
            </a:r>
            <a:r>
              <a:rPr lang="en-US" sz="3000" dirty="0"/>
              <a:t>aged 65+ are on </a:t>
            </a:r>
            <a:r>
              <a:rPr lang="en-US" sz="3000" dirty="0" smtClean="0"/>
              <a:t>FB</a:t>
            </a:r>
            <a:endParaRPr lang="en-US" sz="3000" dirty="0"/>
          </a:p>
        </p:txBody>
      </p:sp>
    </p:spTree>
    <p:extLst>
      <p:ext uri="{BB962C8B-B14F-4D97-AF65-F5344CB8AC3E}">
        <p14:creationId xmlns:p14="http://schemas.microsoft.com/office/powerpoint/2010/main" val="497073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Interesting Statistics - </a:t>
            </a:r>
            <a:r>
              <a:rPr lang="en-US" b="1" dirty="0" smtClean="0"/>
              <a:t>2017</a:t>
            </a:r>
            <a:endParaRPr lang="en-US" b="1" dirty="0"/>
          </a:p>
        </p:txBody>
      </p:sp>
      <p:sp>
        <p:nvSpPr>
          <p:cNvPr id="3" name="Content Placeholder 2"/>
          <p:cNvSpPr>
            <a:spLocks noGrp="1"/>
          </p:cNvSpPr>
          <p:nvPr>
            <p:ph idx="1"/>
          </p:nvPr>
        </p:nvSpPr>
        <p:spPr>
          <a:xfrm>
            <a:off x="457200" y="1752600"/>
            <a:ext cx="7620000" cy="3124200"/>
          </a:xfrm>
        </p:spPr>
        <p:txBody>
          <a:bodyPr>
            <a:normAutofit/>
          </a:bodyPr>
          <a:lstStyle/>
          <a:p>
            <a:pPr marL="114300" indent="0" fontAlgn="base">
              <a:buNone/>
            </a:pPr>
            <a:r>
              <a:rPr lang="en-US" sz="3000" b="1" u="sng" dirty="0"/>
              <a:t>Facebook Demographics – </a:t>
            </a:r>
            <a:r>
              <a:rPr lang="en-US" sz="3000" b="1" u="sng" dirty="0" err="1"/>
              <a:t>Omnicore</a:t>
            </a:r>
            <a:r>
              <a:rPr lang="en-US" sz="3000" b="1" u="sng" dirty="0"/>
              <a:t> Agency </a:t>
            </a:r>
          </a:p>
          <a:p>
            <a:pPr fontAlgn="base"/>
            <a:r>
              <a:rPr lang="en-US" sz="3000" dirty="0" smtClean="0"/>
              <a:t>48% of </a:t>
            </a:r>
            <a:r>
              <a:rPr lang="en-US" sz="3000" dirty="0"/>
              <a:t>18-34 year </a:t>
            </a:r>
            <a:r>
              <a:rPr lang="en-US" sz="3000" dirty="0" smtClean="0"/>
              <a:t>olds check FB </a:t>
            </a:r>
            <a:r>
              <a:rPr lang="en-US" sz="3000" dirty="0"/>
              <a:t>when they </a:t>
            </a:r>
            <a:r>
              <a:rPr lang="en-US" sz="3000" dirty="0" smtClean="0"/>
              <a:t>first wake </a:t>
            </a:r>
            <a:r>
              <a:rPr lang="en-US" sz="3000" dirty="0"/>
              <a:t>up </a:t>
            </a:r>
          </a:p>
          <a:p>
            <a:pPr fontAlgn="base"/>
            <a:r>
              <a:rPr lang="en-US" sz="3000" dirty="0" smtClean="0"/>
              <a:t>Every </a:t>
            </a:r>
            <a:r>
              <a:rPr lang="en-US" sz="3000" dirty="0"/>
              <a:t>20 </a:t>
            </a:r>
            <a:r>
              <a:rPr lang="en-US" sz="3000" dirty="0" smtClean="0"/>
              <a:t>minutes</a:t>
            </a:r>
            <a:r>
              <a:rPr lang="en-US" sz="3000" dirty="0"/>
              <a:t>, 1 million links are shared, 20 million friend requests are sent, and 3 million messages are </a:t>
            </a:r>
            <a:r>
              <a:rPr lang="en-US" sz="3000" dirty="0" smtClean="0"/>
              <a:t>sent</a:t>
            </a:r>
            <a:endParaRPr lang="en-US" sz="3000" dirty="0"/>
          </a:p>
        </p:txBody>
      </p:sp>
    </p:spTree>
    <p:extLst>
      <p:ext uri="{BB962C8B-B14F-4D97-AF65-F5344CB8AC3E}">
        <p14:creationId xmlns:p14="http://schemas.microsoft.com/office/powerpoint/2010/main" val="996766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Interesting Statistics - </a:t>
            </a:r>
            <a:r>
              <a:rPr lang="en-US" b="1" dirty="0" smtClean="0"/>
              <a:t>2017</a:t>
            </a:r>
            <a:endParaRPr lang="en-US" b="1" dirty="0"/>
          </a:p>
        </p:txBody>
      </p:sp>
      <p:sp>
        <p:nvSpPr>
          <p:cNvPr id="3" name="Content Placeholder 2"/>
          <p:cNvSpPr>
            <a:spLocks noGrp="1"/>
          </p:cNvSpPr>
          <p:nvPr>
            <p:ph idx="1"/>
          </p:nvPr>
        </p:nvSpPr>
        <p:spPr>
          <a:xfrm>
            <a:off x="457200" y="1600200"/>
            <a:ext cx="7620000" cy="4191000"/>
          </a:xfrm>
        </p:spPr>
        <p:txBody>
          <a:bodyPr>
            <a:normAutofit lnSpcReduction="10000"/>
          </a:bodyPr>
          <a:lstStyle/>
          <a:p>
            <a:pPr marL="114300" indent="0" fontAlgn="base">
              <a:buNone/>
            </a:pPr>
            <a:r>
              <a:rPr lang="en-US" sz="3200" b="1" u="sng" dirty="0" smtClean="0"/>
              <a:t>From Facebook </a:t>
            </a:r>
            <a:endParaRPr lang="en-US" sz="3200" b="1" u="sng" dirty="0"/>
          </a:p>
          <a:p>
            <a:pPr fontAlgn="base"/>
            <a:r>
              <a:rPr lang="en-US" sz="3000" dirty="0" smtClean="0"/>
              <a:t>Average adult checks their phone 30 times per day</a:t>
            </a:r>
          </a:p>
          <a:p>
            <a:pPr fontAlgn="base"/>
            <a:r>
              <a:rPr lang="en-US" sz="3000" dirty="0" smtClean="0"/>
              <a:t>Average millennial checks their phone 150 times per day</a:t>
            </a:r>
          </a:p>
          <a:p>
            <a:pPr marL="114300" indent="0" fontAlgn="base">
              <a:buNone/>
            </a:pPr>
            <a:r>
              <a:rPr lang="en-US" sz="3000" b="1" u="sng" dirty="0" smtClean="0"/>
              <a:t>From New York Times</a:t>
            </a:r>
          </a:p>
          <a:p>
            <a:pPr fontAlgn="base"/>
            <a:r>
              <a:rPr lang="en-US" sz="3000" dirty="0" smtClean="0"/>
              <a:t>The average person spends 50 minutes per day on FB  (1/16 on wake time)</a:t>
            </a:r>
            <a:endParaRPr lang="en-US" dirty="0"/>
          </a:p>
          <a:p>
            <a:pPr marL="114300" indent="0" fontAlgn="base">
              <a:buNone/>
            </a:pPr>
            <a:r>
              <a:rPr lang="en-US" dirty="0"/>
              <a:t> </a:t>
            </a:r>
          </a:p>
          <a:p>
            <a:pPr marL="114300" indent="0">
              <a:buNone/>
            </a:pPr>
            <a:endParaRPr lang="en-US" dirty="0"/>
          </a:p>
        </p:txBody>
      </p:sp>
    </p:spTree>
    <p:extLst>
      <p:ext uri="{BB962C8B-B14F-4D97-AF65-F5344CB8AC3E}">
        <p14:creationId xmlns:p14="http://schemas.microsoft.com/office/powerpoint/2010/main" val="1285835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48600" cy="1477962"/>
          </a:xfrm>
        </p:spPr>
        <p:txBody>
          <a:bodyPr/>
          <a:lstStyle/>
          <a:p>
            <a:r>
              <a:rPr lang="en-US" b="1" dirty="0" smtClean="0"/>
              <a:t>NYU Professor Adam Alter</a:t>
            </a:r>
            <a:r>
              <a:rPr lang="en-US" dirty="0" smtClean="0"/>
              <a:t/>
            </a:r>
            <a:br>
              <a:rPr lang="en-US" dirty="0" smtClean="0"/>
            </a:br>
            <a:r>
              <a:rPr lang="en-US" sz="3200" i="1" dirty="0" smtClean="0"/>
              <a:t>Irresistible:  The Rise of Addictive Technology</a:t>
            </a:r>
            <a:endParaRPr lang="en-US" sz="3200" i="1" dirty="0"/>
          </a:p>
        </p:txBody>
      </p:sp>
      <p:sp>
        <p:nvSpPr>
          <p:cNvPr id="5" name="TextBox 4"/>
          <p:cNvSpPr txBox="1"/>
          <p:nvPr/>
        </p:nvSpPr>
        <p:spPr>
          <a:xfrm>
            <a:off x="457200" y="2095143"/>
            <a:ext cx="7467600" cy="2400657"/>
          </a:xfrm>
          <a:prstGeom prst="rect">
            <a:avLst/>
          </a:prstGeom>
          <a:solidFill>
            <a:schemeClr val="bg2"/>
          </a:solidFill>
        </p:spPr>
        <p:txBody>
          <a:bodyPr wrap="square" rtlCol="0">
            <a:spAutoFit/>
          </a:bodyPr>
          <a:lstStyle/>
          <a:p>
            <a:r>
              <a:rPr lang="en-US" sz="3000" dirty="0" smtClean="0"/>
              <a:t>“The minute you take a drug, drink alcohol, smoke a cigarette if those are your poison, when you get a like on social media, all of those experiences produce </a:t>
            </a:r>
            <a:r>
              <a:rPr lang="en-US" sz="3000" b="1" u="sng" dirty="0" smtClean="0"/>
              <a:t>dopamine</a:t>
            </a:r>
            <a:r>
              <a:rPr lang="en-US" sz="3000" dirty="0" smtClean="0"/>
              <a:t>, which is a chemical that’s associate with pleasure.”</a:t>
            </a:r>
            <a:endParaRPr lang="en-US" sz="3000" dirty="0"/>
          </a:p>
        </p:txBody>
      </p:sp>
    </p:spTree>
    <p:extLst>
      <p:ext uri="{BB962C8B-B14F-4D97-AF65-F5344CB8AC3E}">
        <p14:creationId xmlns:p14="http://schemas.microsoft.com/office/powerpoint/2010/main" val="314524359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3758</TotalTime>
  <Words>981</Words>
  <Application>Microsoft Office PowerPoint</Application>
  <PresentationFormat>On-screen Show (4:3)</PresentationFormat>
  <Paragraphs>96</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Adjacency</vt:lpstr>
      <vt:lpstr> </vt:lpstr>
      <vt:lpstr>First Century Facebook</vt:lpstr>
      <vt:lpstr>PowerPoint Presentation</vt:lpstr>
      <vt:lpstr>PowerPoint Presentation</vt:lpstr>
      <vt:lpstr>The Players</vt:lpstr>
      <vt:lpstr>Interesting Statistics - 2017</vt:lpstr>
      <vt:lpstr>Interesting Statistics - 2017</vt:lpstr>
      <vt:lpstr>Interesting Statistics - 2017</vt:lpstr>
      <vt:lpstr>NYU Professor Adam Alter Irresistible:  The Rise of Addictive Technology</vt:lpstr>
      <vt:lpstr>NYU Professor Adam Alter Irresistible:  The Rise of Addictive Technology</vt:lpstr>
      <vt:lpstr>An attack on our youth</vt:lpstr>
      <vt:lpstr>NYU Professor Adam Alter Irresistible:  The Rise of Addictive Technology</vt:lpstr>
      <vt:lpstr>Biblical Parallels</vt:lpstr>
      <vt:lpstr>“Everyone is an expert”</vt:lpstr>
      <vt:lpstr>James 3:1</vt:lpstr>
      <vt:lpstr>Romans 2:21</vt:lpstr>
      <vt:lpstr>2 Timothy 2:23</vt:lpstr>
      <vt:lpstr>“Reward the narcissist”</vt:lpstr>
      <vt:lpstr>Luke 20:45-47</vt:lpstr>
      <vt:lpstr>1 Timothy 2:9-10</vt:lpstr>
      <vt:lpstr>“Everybody’s highlight reel”</vt:lpstr>
      <vt:lpstr>Matthew 23:25-28</vt:lpstr>
      <vt:lpstr>Matthew 23:25-28</vt:lpstr>
      <vt:lpstr>Luke 11:39</vt:lpstr>
      <vt:lpstr>2 Samuel 6:6-8</vt:lpstr>
      <vt:lpstr>Hebrews 13:8</vt:lpstr>
      <vt:lpstr>Conclusion</vt:lpstr>
      <vt:lpstr>Philippians 4:8</vt:lpstr>
      <vt:lpstr>Romans 12:2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 Morrison</dc:creator>
  <cp:lastModifiedBy>Bryan Morrison</cp:lastModifiedBy>
  <cp:revision>391</cp:revision>
  <cp:lastPrinted>2016-08-14T13:26:36Z</cp:lastPrinted>
  <dcterms:created xsi:type="dcterms:W3CDTF">2006-08-16T00:00:00Z</dcterms:created>
  <dcterms:modified xsi:type="dcterms:W3CDTF">2017-08-19T23:50:32Z</dcterms:modified>
</cp:coreProperties>
</file>