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0" r:id="rId3"/>
    <p:sldId id="331" r:id="rId4"/>
    <p:sldId id="328" r:id="rId5"/>
    <p:sldId id="329" r:id="rId6"/>
    <p:sldId id="332" r:id="rId7"/>
    <p:sldId id="315" r:id="rId8"/>
    <p:sldId id="334" r:id="rId9"/>
    <p:sldId id="317" r:id="rId10"/>
    <p:sldId id="338" r:id="rId11"/>
    <p:sldId id="318" r:id="rId12"/>
    <p:sldId id="340" r:id="rId13"/>
    <p:sldId id="339" r:id="rId14"/>
    <p:sldId id="341" r:id="rId15"/>
    <p:sldId id="342" r:id="rId16"/>
    <p:sldId id="343" r:id="rId17"/>
    <p:sldId id="319" r:id="rId18"/>
    <p:sldId id="344" r:id="rId19"/>
    <p:sldId id="320" r:id="rId20"/>
    <p:sldId id="345" r:id="rId21"/>
    <p:sldId id="321" r:id="rId22"/>
    <p:sldId id="323" r:id="rId23"/>
    <p:sldId id="346" r:id="rId24"/>
    <p:sldId id="336" r:id="rId25"/>
    <p:sldId id="347" r:id="rId26"/>
    <p:sldId id="348" r:id="rId2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E72F495E-403F-4F21-B909-8C4656019B0C}" type="datetimeFigureOut">
              <a:rPr lang="en-US" smtClean="0"/>
              <a:t>10/4/2020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9972441A-9F04-45B6-A6FB-5EF3D5E75391}" type="slidenum">
              <a:rPr lang="en-US" smtClean="0"/>
              <a:t>‹#›</a:t>
            </a:fld>
            <a:endParaRPr lang="en-US"/>
          </a:p>
        </p:txBody>
      </p:sp>
    </p:spTree>
    <p:extLst>
      <p:ext uri="{BB962C8B-B14F-4D97-AF65-F5344CB8AC3E}">
        <p14:creationId xmlns:p14="http://schemas.microsoft.com/office/powerpoint/2010/main" val="152500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153400" cy="1828800"/>
          </a:xfrm>
        </p:spPr>
        <p:txBody>
          <a:bodyPr>
            <a:normAutofit/>
          </a:bodyPr>
          <a:lstStyle/>
          <a:p>
            <a:r>
              <a:rPr lang="en-US" sz="6000" b="1" dirty="0"/>
              <a:t>Gifts for the Church</a:t>
            </a:r>
          </a:p>
        </p:txBody>
      </p:sp>
      <p:sp>
        <p:nvSpPr>
          <p:cNvPr id="3" name="Subtitle 2"/>
          <p:cNvSpPr>
            <a:spLocks noGrp="1"/>
          </p:cNvSpPr>
          <p:nvPr>
            <p:ph type="subTitle" idx="1"/>
          </p:nvPr>
        </p:nvSpPr>
        <p:spPr>
          <a:xfrm>
            <a:off x="1371600" y="3657600"/>
            <a:ext cx="6400800" cy="1219200"/>
          </a:xfrm>
          <a:solidFill>
            <a:schemeClr val="bg1">
              <a:lumMod val="75000"/>
            </a:schemeClr>
          </a:solidFill>
        </p:spPr>
        <p:txBody>
          <a:bodyPr/>
          <a:lstStyle/>
          <a:p>
            <a:r>
              <a:rPr lang="en-US" dirty="0">
                <a:solidFill>
                  <a:schemeClr val="tx1"/>
                </a:solidFill>
              </a:rPr>
              <a:t>October 4, 2020</a:t>
            </a:r>
          </a:p>
          <a:p>
            <a:r>
              <a:rPr lang="en-US" dirty="0">
                <a:solidFill>
                  <a:schemeClr val="tx1"/>
                </a:solidFill>
              </a:rPr>
              <a:t>San Angelo, </a:t>
            </a:r>
            <a:r>
              <a:rPr lang="en-US" dirty="0" err="1">
                <a:solidFill>
                  <a:schemeClr val="tx1"/>
                </a:solidFill>
              </a:rPr>
              <a:t>Tx</a:t>
            </a:r>
            <a:endParaRPr lang="en-US" dirty="0">
              <a:solidFill>
                <a:schemeClr val="tx1"/>
              </a:solidFill>
            </a:endParaRPr>
          </a:p>
        </p:txBody>
      </p:sp>
    </p:spTree>
    <p:extLst>
      <p:ext uri="{BB962C8B-B14F-4D97-AF65-F5344CB8AC3E}">
        <p14:creationId xmlns:p14="http://schemas.microsoft.com/office/powerpoint/2010/main" val="267073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2133599"/>
          </a:xfrm>
          <a:solidFill>
            <a:schemeClr val="accent3">
              <a:lumMod val="40000"/>
              <a:lumOff val="60000"/>
            </a:schemeClr>
          </a:solidFill>
        </p:spPr>
        <p:txBody>
          <a:bodyPr>
            <a:normAutofit lnSpcReduction="10000"/>
          </a:bodyPr>
          <a:lstStyle/>
          <a:p>
            <a:pPr marL="0" indent="0">
              <a:buNone/>
            </a:pPr>
            <a:r>
              <a:rPr lang="en-US" dirty="0"/>
              <a:t>(1 Corinthians 9:1)</a:t>
            </a:r>
          </a:p>
          <a:p>
            <a:pPr marL="0" indent="0">
              <a:buNone/>
            </a:pPr>
            <a:r>
              <a:rPr lang="en-US" dirty="0"/>
              <a:t>Am I not an apostle? Am I not free? </a:t>
            </a:r>
            <a:r>
              <a:rPr lang="en-US" b="1" u="sng" dirty="0"/>
              <a:t>Have I not seen Jesus Christ our Lord</a:t>
            </a:r>
            <a:r>
              <a:rPr lang="en-US" dirty="0"/>
              <a:t>? Are you not my work in the Lord?</a:t>
            </a:r>
          </a:p>
        </p:txBody>
      </p:sp>
      <p:sp>
        <p:nvSpPr>
          <p:cNvPr id="4" name="Title 3"/>
          <p:cNvSpPr>
            <a:spLocks noGrp="1"/>
          </p:cNvSpPr>
          <p:nvPr>
            <p:ph type="title"/>
          </p:nvPr>
        </p:nvSpPr>
        <p:spPr/>
        <p:txBody>
          <a:bodyPr/>
          <a:lstStyle/>
          <a:p>
            <a:r>
              <a:rPr lang="en-US" b="1" dirty="0"/>
              <a:t>More than 12 Apostles?</a:t>
            </a:r>
          </a:p>
        </p:txBody>
      </p:sp>
      <p:sp>
        <p:nvSpPr>
          <p:cNvPr id="5" name="TextBox 4"/>
          <p:cNvSpPr txBox="1"/>
          <p:nvPr/>
        </p:nvSpPr>
        <p:spPr>
          <a:xfrm>
            <a:off x="609600" y="1219200"/>
            <a:ext cx="7924800" cy="1938992"/>
          </a:xfrm>
          <a:prstGeom prst="rect">
            <a:avLst/>
          </a:prstGeom>
          <a:noFill/>
        </p:spPr>
        <p:txBody>
          <a:bodyPr wrap="square" rtlCol="0">
            <a:spAutoFit/>
          </a:bodyPr>
          <a:lstStyle/>
          <a:p>
            <a:r>
              <a:rPr lang="en-US" sz="3000" dirty="0"/>
              <a:t>While it is true that the word “Apostle” could be used in a more general sense, I believe this is meant to represent the Original 12 Apostles (plus Matthias and Paul).</a:t>
            </a:r>
          </a:p>
        </p:txBody>
      </p:sp>
      <p:sp>
        <p:nvSpPr>
          <p:cNvPr id="2" name="TextBox 1"/>
          <p:cNvSpPr txBox="1"/>
          <p:nvPr/>
        </p:nvSpPr>
        <p:spPr>
          <a:xfrm>
            <a:off x="457200" y="5715000"/>
            <a:ext cx="8305800" cy="553998"/>
          </a:xfrm>
          <a:prstGeom prst="rect">
            <a:avLst/>
          </a:prstGeom>
          <a:solidFill>
            <a:schemeClr val="accent6">
              <a:lumMod val="60000"/>
              <a:lumOff val="40000"/>
            </a:schemeClr>
          </a:solidFill>
        </p:spPr>
        <p:txBody>
          <a:bodyPr wrap="square" rtlCol="0">
            <a:spAutoFit/>
          </a:bodyPr>
          <a:lstStyle/>
          <a:p>
            <a:pPr algn="ctr"/>
            <a:r>
              <a:rPr lang="en-US" sz="3000" dirty="0"/>
              <a:t>Everything began with the Apostles!</a:t>
            </a:r>
          </a:p>
        </p:txBody>
      </p:sp>
    </p:spTree>
    <p:extLst>
      <p:ext uri="{BB962C8B-B14F-4D97-AF65-F5344CB8AC3E}">
        <p14:creationId xmlns:p14="http://schemas.microsoft.com/office/powerpoint/2010/main" val="331319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Prophets (#4396)</a:t>
            </a:r>
          </a:p>
        </p:txBody>
      </p:sp>
      <p:sp>
        <p:nvSpPr>
          <p:cNvPr id="3" name="Content Placeholder 2"/>
          <p:cNvSpPr>
            <a:spLocks noGrp="1"/>
          </p:cNvSpPr>
          <p:nvPr>
            <p:ph idx="1"/>
          </p:nvPr>
        </p:nvSpPr>
        <p:spPr/>
        <p:txBody>
          <a:bodyPr>
            <a:normAutofit/>
          </a:bodyPr>
          <a:lstStyle/>
          <a:p>
            <a:r>
              <a:rPr lang="en-US" b="1" i="1" dirty="0" err="1"/>
              <a:t>Prophétés</a:t>
            </a:r>
            <a:endParaRPr lang="en-US" b="1" i="1" dirty="0"/>
          </a:p>
          <a:p>
            <a:r>
              <a:rPr lang="en-US" b="1" dirty="0"/>
              <a:t>Definition: </a:t>
            </a:r>
            <a:r>
              <a:rPr lang="en-US" dirty="0"/>
              <a:t>a prophet (an interpreter or forth-teller of the divine will)</a:t>
            </a:r>
          </a:p>
          <a:p>
            <a:r>
              <a:rPr lang="en-US" b="1" dirty="0"/>
              <a:t>Usage: </a:t>
            </a:r>
            <a:r>
              <a:rPr lang="en-US" dirty="0"/>
              <a:t>a prophet, poet; a person gifted at expositing divine truth.</a:t>
            </a:r>
          </a:p>
        </p:txBody>
      </p:sp>
    </p:spTree>
    <p:extLst>
      <p:ext uri="{BB962C8B-B14F-4D97-AF65-F5344CB8AC3E}">
        <p14:creationId xmlns:p14="http://schemas.microsoft.com/office/powerpoint/2010/main" val="374990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Divine Will</a:t>
            </a:r>
          </a:p>
        </p:txBody>
      </p:sp>
      <p:sp>
        <p:nvSpPr>
          <p:cNvPr id="3" name="Content Placeholder 2"/>
          <p:cNvSpPr>
            <a:spLocks noGrp="1"/>
          </p:cNvSpPr>
          <p:nvPr>
            <p:ph idx="1"/>
          </p:nvPr>
        </p:nvSpPr>
        <p:spPr/>
        <p:txBody>
          <a:bodyPr/>
          <a:lstStyle/>
          <a:p>
            <a:r>
              <a:rPr lang="en-US" dirty="0"/>
              <a:t>The important part about the role of a prophet is that they received </a:t>
            </a:r>
            <a:r>
              <a:rPr lang="en-US" b="1" dirty="0"/>
              <a:t>DIRECT REVELATION</a:t>
            </a:r>
            <a:r>
              <a:rPr lang="en-US" dirty="0"/>
              <a:t> from God.</a:t>
            </a:r>
          </a:p>
          <a:p>
            <a:pPr marL="0" indent="0">
              <a:buNone/>
            </a:pPr>
            <a:endParaRPr lang="en-US" dirty="0"/>
          </a:p>
          <a:p>
            <a:pPr marL="514350" indent="-514350">
              <a:buAutoNum type="arabicParenR"/>
            </a:pPr>
            <a:r>
              <a:rPr lang="en-US" dirty="0"/>
              <a:t>Foretell coming events  </a:t>
            </a:r>
          </a:p>
          <a:p>
            <a:pPr marL="514350" indent="-514350">
              <a:buAutoNum type="arabicParenR"/>
            </a:pPr>
            <a:r>
              <a:rPr lang="en-US" dirty="0"/>
              <a:t>Explain the mystery of the Gospel </a:t>
            </a:r>
          </a:p>
        </p:txBody>
      </p:sp>
    </p:spTree>
    <p:extLst>
      <p:ext uri="{BB962C8B-B14F-4D97-AF65-F5344CB8AC3E}">
        <p14:creationId xmlns:p14="http://schemas.microsoft.com/office/powerpoint/2010/main" val="130600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3:1-5</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For this reason I, Paul, the prisoner of Christ Jesus for you Gentiles— </a:t>
            </a:r>
            <a:r>
              <a:rPr lang="en-US" b="1" baseline="30000" dirty="0"/>
              <a:t>2 </a:t>
            </a:r>
            <a:r>
              <a:rPr lang="en-US" dirty="0"/>
              <a:t>if indeed you have heard of the dispensation of the grace of God which was given to me for you, </a:t>
            </a:r>
            <a:r>
              <a:rPr lang="en-US" b="1" baseline="30000" dirty="0"/>
              <a:t>3 </a:t>
            </a:r>
            <a:r>
              <a:rPr lang="en-US" dirty="0"/>
              <a:t>how that by revelation He made known to me the mystery (as I have briefly written already, </a:t>
            </a:r>
            <a:r>
              <a:rPr lang="en-US" b="1" baseline="30000" dirty="0"/>
              <a:t>4 </a:t>
            </a:r>
            <a:r>
              <a:rPr lang="en-US" dirty="0"/>
              <a:t>by which, when you read, you may understand my knowledge in the mystery of Christ), </a:t>
            </a:r>
            <a:r>
              <a:rPr lang="en-US" b="1" baseline="30000" dirty="0"/>
              <a:t>5 </a:t>
            </a:r>
            <a:r>
              <a:rPr lang="en-US" dirty="0"/>
              <a:t>which in other ages was not made known to the sons of men, as it has now been revealed by the Spirit to His holy </a:t>
            </a:r>
            <a:r>
              <a:rPr lang="en-US" b="1" u="sng" dirty="0"/>
              <a:t>apostles</a:t>
            </a:r>
            <a:r>
              <a:rPr lang="en-US" dirty="0"/>
              <a:t> and </a:t>
            </a:r>
            <a:r>
              <a:rPr lang="en-US" b="1" u="sng" dirty="0"/>
              <a:t>prophets</a:t>
            </a:r>
            <a:r>
              <a:rPr lang="en-US" dirty="0"/>
              <a:t>:</a:t>
            </a:r>
          </a:p>
        </p:txBody>
      </p:sp>
    </p:spTree>
    <p:extLst>
      <p:ext uri="{BB962C8B-B14F-4D97-AF65-F5344CB8AC3E}">
        <p14:creationId xmlns:p14="http://schemas.microsoft.com/office/powerpoint/2010/main" val="379739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 These Gifts Still Exist?</a:t>
            </a:r>
          </a:p>
        </p:txBody>
      </p:sp>
      <p:sp>
        <p:nvSpPr>
          <p:cNvPr id="3" name="Content Placeholder 2"/>
          <p:cNvSpPr>
            <a:spLocks noGrp="1"/>
          </p:cNvSpPr>
          <p:nvPr>
            <p:ph idx="1"/>
          </p:nvPr>
        </p:nvSpPr>
        <p:spPr>
          <a:xfrm>
            <a:off x="457200" y="1600201"/>
            <a:ext cx="8229600" cy="2362200"/>
          </a:xfrm>
        </p:spPr>
        <p:txBody>
          <a:bodyPr/>
          <a:lstStyle/>
          <a:p>
            <a:r>
              <a:rPr lang="en-US" dirty="0"/>
              <a:t>An </a:t>
            </a:r>
            <a:r>
              <a:rPr lang="en-US" b="1" i="1" u="sng" dirty="0"/>
              <a:t>Apostle</a:t>
            </a:r>
            <a:r>
              <a:rPr lang="en-US" dirty="0"/>
              <a:t> was one that had seen Jesus as an eyewitness.</a:t>
            </a:r>
          </a:p>
          <a:p>
            <a:r>
              <a:rPr lang="en-US" dirty="0"/>
              <a:t>A </a:t>
            </a:r>
            <a:r>
              <a:rPr lang="en-US" b="1" i="1" u="sng" dirty="0"/>
              <a:t>Prophet</a:t>
            </a:r>
            <a:r>
              <a:rPr lang="en-US" dirty="0"/>
              <a:t> was one that received direct revelation from God.</a:t>
            </a:r>
          </a:p>
        </p:txBody>
      </p:sp>
      <p:sp>
        <p:nvSpPr>
          <p:cNvPr id="4" name="TextBox 3"/>
          <p:cNvSpPr txBox="1"/>
          <p:nvPr/>
        </p:nvSpPr>
        <p:spPr>
          <a:xfrm>
            <a:off x="533400" y="4419600"/>
            <a:ext cx="8305800" cy="1015663"/>
          </a:xfrm>
          <a:prstGeom prst="rect">
            <a:avLst/>
          </a:prstGeom>
          <a:solidFill>
            <a:schemeClr val="accent3">
              <a:lumMod val="40000"/>
              <a:lumOff val="60000"/>
            </a:schemeClr>
          </a:solidFill>
        </p:spPr>
        <p:txBody>
          <a:bodyPr wrap="square" rtlCol="0">
            <a:spAutoFit/>
          </a:bodyPr>
          <a:lstStyle/>
          <a:p>
            <a:pPr algn="ctr"/>
            <a:r>
              <a:rPr lang="en-US" sz="3000" dirty="0"/>
              <a:t>Due to these definitions, I believe that both of these gifts fulfilled their purpose and no longer exist</a:t>
            </a:r>
            <a:r>
              <a:rPr lang="en-US" dirty="0"/>
              <a:t>.</a:t>
            </a:r>
          </a:p>
        </p:txBody>
      </p:sp>
    </p:spTree>
    <p:extLst>
      <p:ext uri="{BB962C8B-B14F-4D97-AF65-F5344CB8AC3E}">
        <p14:creationId xmlns:p14="http://schemas.microsoft.com/office/powerpoint/2010/main" val="4002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13:8-10</a:t>
            </a:r>
          </a:p>
        </p:txBody>
      </p:sp>
      <p:sp>
        <p:nvSpPr>
          <p:cNvPr id="3" name="Content Placeholder 2"/>
          <p:cNvSpPr>
            <a:spLocks noGrp="1"/>
          </p:cNvSpPr>
          <p:nvPr>
            <p:ph idx="1"/>
          </p:nvPr>
        </p:nvSpPr>
        <p:spPr>
          <a:xfrm>
            <a:off x="457200" y="1600201"/>
            <a:ext cx="8229600" cy="3810000"/>
          </a:xfrm>
        </p:spPr>
        <p:txBody>
          <a:bodyPr/>
          <a:lstStyle/>
          <a:p>
            <a:pPr marL="0" indent="0">
              <a:buNone/>
            </a:pPr>
            <a:r>
              <a:rPr lang="en-US" dirty="0"/>
              <a:t>Love never fails. But whether </a:t>
            </a:r>
            <a:r>
              <a:rPr lang="en-US" i="1" dirty="0"/>
              <a:t>there are</a:t>
            </a:r>
            <a:r>
              <a:rPr lang="en-US" dirty="0"/>
              <a:t> prophecies, they will fail; whether </a:t>
            </a:r>
            <a:r>
              <a:rPr lang="en-US" i="1" dirty="0"/>
              <a:t>there are</a:t>
            </a:r>
            <a:r>
              <a:rPr lang="en-US" dirty="0"/>
              <a:t> tongues, they will cease; whether </a:t>
            </a:r>
            <a:r>
              <a:rPr lang="en-US" i="1" dirty="0"/>
              <a:t>there is</a:t>
            </a:r>
            <a:r>
              <a:rPr lang="en-US" dirty="0"/>
              <a:t> knowledge, it will vanish away. </a:t>
            </a:r>
            <a:r>
              <a:rPr lang="en-US" b="1" baseline="30000" dirty="0"/>
              <a:t>9 </a:t>
            </a:r>
            <a:r>
              <a:rPr lang="en-US" dirty="0"/>
              <a:t>For we know in part and we prophesy in part.  </a:t>
            </a:r>
            <a:r>
              <a:rPr lang="en-US" b="1" baseline="30000" dirty="0"/>
              <a:t>10 </a:t>
            </a:r>
            <a:r>
              <a:rPr lang="en-US" dirty="0"/>
              <a:t>But when that which is </a:t>
            </a:r>
            <a:r>
              <a:rPr lang="en-US" b="1" u="sng" dirty="0"/>
              <a:t>perfect</a:t>
            </a:r>
            <a:r>
              <a:rPr lang="en-US" dirty="0"/>
              <a:t> has come, then that which is in part will be done away.</a:t>
            </a:r>
          </a:p>
        </p:txBody>
      </p:sp>
      <p:sp>
        <p:nvSpPr>
          <p:cNvPr id="4" name="TextBox 3"/>
          <p:cNvSpPr txBox="1"/>
          <p:nvPr/>
        </p:nvSpPr>
        <p:spPr>
          <a:xfrm>
            <a:off x="457200" y="5414211"/>
            <a:ext cx="8305800" cy="553998"/>
          </a:xfrm>
          <a:prstGeom prst="rect">
            <a:avLst/>
          </a:prstGeom>
          <a:solidFill>
            <a:schemeClr val="accent3">
              <a:lumMod val="40000"/>
              <a:lumOff val="60000"/>
            </a:schemeClr>
          </a:solidFill>
        </p:spPr>
        <p:txBody>
          <a:bodyPr wrap="square" rtlCol="0">
            <a:spAutoFit/>
          </a:bodyPr>
          <a:lstStyle/>
          <a:p>
            <a:r>
              <a:rPr lang="en-US" sz="3000" dirty="0"/>
              <a:t>Perfect = the completion of the written Scriptures</a:t>
            </a:r>
          </a:p>
        </p:txBody>
      </p:sp>
    </p:spTree>
    <p:extLst>
      <p:ext uri="{BB962C8B-B14F-4D97-AF65-F5344CB8AC3E}">
        <p14:creationId xmlns:p14="http://schemas.microsoft.com/office/powerpoint/2010/main" val="78793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Legacy of the Apostles and Prophets</a:t>
            </a:r>
            <a:endParaRPr lang="en-US" dirty="0"/>
          </a:p>
        </p:txBody>
      </p:sp>
      <p:sp>
        <p:nvSpPr>
          <p:cNvPr id="3" name="Content Placeholder 2"/>
          <p:cNvSpPr>
            <a:spLocks noGrp="1"/>
          </p:cNvSpPr>
          <p:nvPr>
            <p:ph idx="1"/>
          </p:nvPr>
        </p:nvSpPr>
        <p:spPr>
          <a:xfrm>
            <a:off x="457200" y="1524000"/>
            <a:ext cx="8229600" cy="2133600"/>
          </a:xfrm>
        </p:spPr>
        <p:txBody>
          <a:bodyPr/>
          <a:lstStyle/>
          <a:p>
            <a:r>
              <a:rPr lang="en-US" dirty="0"/>
              <a:t>While the original Apostles and Prophets no longer exist today, the New Testament gives us a written account of their teachings to lead us today!</a:t>
            </a:r>
          </a:p>
        </p:txBody>
      </p:sp>
      <p:sp>
        <p:nvSpPr>
          <p:cNvPr id="4" name="TextBox 3"/>
          <p:cNvSpPr txBox="1"/>
          <p:nvPr/>
        </p:nvSpPr>
        <p:spPr>
          <a:xfrm>
            <a:off x="762000" y="3923943"/>
            <a:ext cx="7620000" cy="2400657"/>
          </a:xfrm>
          <a:prstGeom prst="rect">
            <a:avLst/>
          </a:prstGeom>
          <a:solidFill>
            <a:schemeClr val="accent3">
              <a:lumMod val="40000"/>
              <a:lumOff val="60000"/>
            </a:schemeClr>
          </a:solidFill>
        </p:spPr>
        <p:txBody>
          <a:bodyPr wrap="square" rtlCol="0">
            <a:spAutoFit/>
          </a:bodyPr>
          <a:lstStyle/>
          <a:p>
            <a:r>
              <a:rPr lang="en-US" sz="3000" dirty="0"/>
              <a:t>(</a:t>
            </a:r>
            <a:r>
              <a:rPr lang="en-US" sz="3000" b="1" dirty="0"/>
              <a:t>Matthew 16:19</a:t>
            </a:r>
            <a:r>
              <a:rPr lang="en-US" sz="3000" dirty="0"/>
              <a:t>)</a:t>
            </a:r>
          </a:p>
          <a:p>
            <a:r>
              <a:rPr lang="en-US" sz="3000" dirty="0"/>
              <a:t>And I will give you the keys of the kingdom of heaven, and whatever you bind on earth will be bound in heaven, and whatever you loose on earth will be loosed in heaven.”</a:t>
            </a:r>
          </a:p>
        </p:txBody>
      </p:sp>
    </p:spTree>
    <p:extLst>
      <p:ext uri="{BB962C8B-B14F-4D97-AF65-F5344CB8AC3E}">
        <p14:creationId xmlns:p14="http://schemas.microsoft.com/office/powerpoint/2010/main" val="61456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Evangelists (#2099)</a:t>
            </a:r>
          </a:p>
        </p:txBody>
      </p:sp>
      <p:sp>
        <p:nvSpPr>
          <p:cNvPr id="3" name="Content Placeholder 2"/>
          <p:cNvSpPr>
            <a:spLocks noGrp="1"/>
          </p:cNvSpPr>
          <p:nvPr>
            <p:ph idx="1"/>
          </p:nvPr>
        </p:nvSpPr>
        <p:spPr/>
        <p:txBody>
          <a:bodyPr>
            <a:normAutofit/>
          </a:bodyPr>
          <a:lstStyle/>
          <a:p>
            <a:r>
              <a:rPr lang="en-US" b="1" i="1" dirty="0" err="1"/>
              <a:t>Euaggelistés</a:t>
            </a:r>
            <a:endParaRPr lang="en-US" b="1" i="1" dirty="0"/>
          </a:p>
          <a:p>
            <a:r>
              <a:rPr lang="en-US" b="1" dirty="0"/>
              <a:t>Definition: </a:t>
            </a:r>
            <a:r>
              <a:rPr lang="en-US" dirty="0"/>
              <a:t>an evangelist, a bringer of good news</a:t>
            </a:r>
          </a:p>
          <a:p>
            <a:r>
              <a:rPr lang="en-US" b="1" dirty="0"/>
              <a:t>Usage: </a:t>
            </a:r>
            <a:r>
              <a:rPr lang="en-US" dirty="0"/>
              <a:t>an evangelist, a missionary, bearer of good tidings.</a:t>
            </a:r>
          </a:p>
        </p:txBody>
      </p:sp>
    </p:spTree>
    <p:extLst>
      <p:ext uri="{BB962C8B-B14F-4D97-AF65-F5344CB8AC3E}">
        <p14:creationId xmlns:p14="http://schemas.microsoft.com/office/powerpoint/2010/main" val="24127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Romans 10:15</a:t>
            </a:r>
          </a:p>
        </p:txBody>
      </p:sp>
      <p:sp>
        <p:nvSpPr>
          <p:cNvPr id="3" name="Content Placeholder 2"/>
          <p:cNvSpPr>
            <a:spLocks noGrp="1"/>
          </p:cNvSpPr>
          <p:nvPr>
            <p:ph idx="1"/>
          </p:nvPr>
        </p:nvSpPr>
        <p:spPr/>
        <p:txBody>
          <a:bodyPr/>
          <a:lstStyle/>
          <a:p>
            <a:pPr marL="0" indent="0">
              <a:buNone/>
            </a:pPr>
            <a:r>
              <a:rPr lang="en-US" dirty="0"/>
              <a:t>And how shall they preach unless they are sent? As it is written: “How beautiful are the feet of those who preach the gospel of peace, Who bring glad tidings of good things!”</a:t>
            </a:r>
          </a:p>
        </p:txBody>
      </p:sp>
    </p:spTree>
    <p:extLst>
      <p:ext uri="{BB962C8B-B14F-4D97-AF65-F5344CB8AC3E}">
        <p14:creationId xmlns:p14="http://schemas.microsoft.com/office/powerpoint/2010/main" val="3274905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Pastors (#4166)</a:t>
            </a:r>
          </a:p>
        </p:txBody>
      </p:sp>
      <p:sp>
        <p:nvSpPr>
          <p:cNvPr id="3" name="Content Placeholder 2"/>
          <p:cNvSpPr>
            <a:spLocks noGrp="1"/>
          </p:cNvSpPr>
          <p:nvPr>
            <p:ph idx="1"/>
          </p:nvPr>
        </p:nvSpPr>
        <p:spPr/>
        <p:txBody>
          <a:bodyPr/>
          <a:lstStyle/>
          <a:p>
            <a:r>
              <a:rPr lang="en-US" b="1" i="1" dirty="0" err="1"/>
              <a:t>Poimén</a:t>
            </a:r>
            <a:endParaRPr lang="en-US" i="1" dirty="0"/>
          </a:p>
          <a:p>
            <a:r>
              <a:rPr lang="en-US" b="1" dirty="0"/>
              <a:t>Definition: </a:t>
            </a:r>
            <a:r>
              <a:rPr lang="en-US" dirty="0"/>
              <a:t>a shepherd</a:t>
            </a:r>
          </a:p>
          <a:p>
            <a:r>
              <a:rPr lang="en-US" b="1" dirty="0"/>
              <a:t>Usage: </a:t>
            </a:r>
            <a:r>
              <a:rPr lang="en-US" dirty="0"/>
              <a:t>a shepherd; hence met: of the feeder, protector, and ruler of a flock of men.</a:t>
            </a:r>
          </a:p>
        </p:txBody>
      </p:sp>
    </p:spTree>
    <p:extLst>
      <p:ext uri="{BB962C8B-B14F-4D97-AF65-F5344CB8AC3E}">
        <p14:creationId xmlns:p14="http://schemas.microsoft.com/office/powerpoint/2010/main" val="324258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 68:18-19</a:t>
            </a:r>
          </a:p>
        </p:txBody>
      </p:sp>
      <p:sp>
        <p:nvSpPr>
          <p:cNvPr id="3" name="Content Placeholder 2"/>
          <p:cNvSpPr>
            <a:spLocks noGrp="1"/>
          </p:cNvSpPr>
          <p:nvPr>
            <p:ph idx="1"/>
          </p:nvPr>
        </p:nvSpPr>
        <p:spPr/>
        <p:txBody>
          <a:bodyPr/>
          <a:lstStyle/>
          <a:p>
            <a:pPr marL="0" indent="0">
              <a:buNone/>
            </a:pPr>
            <a:r>
              <a:rPr lang="en-US" dirty="0"/>
              <a:t>You have ascended on high,</a:t>
            </a:r>
            <a:br>
              <a:rPr lang="en-US" dirty="0"/>
            </a:br>
            <a:r>
              <a:rPr lang="en-US" dirty="0"/>
              <a:t>You have led captivity captive;</a:t>
            </a:r>
            <a:br>
              <a:rPr lang="en-US" dirty="0"/>
            </a:br>
            <a:r>
              <a:rPr lang="en-US" dirty="0"/>
              <a:t>You have received gifts among men,</a:t>
            </a:r>
            <a:br>
              <a:rPr lang="en-US" dirty="0"/>
            </a:br>
            <a:r>
              <a:rPr lang="en-US" dirty="0"/>
              <a:t>Even </a:t>
            </a:r>
            <a:r>
              <a:rPr lang="en-US" i="1" dirty="0"/>
              <a:t>from</a:t>
            </a:r>
            <a:r>
              <a:rPr lang="en-US" dirty="0"/>
              <a:t> the rebellious,</a:t>
            </a:r>
            <a:br>
              <a:rPr lang="en-US" dirty="0"/>
            </a:br>
            <a:r>
              <a:rPr lang="en-US" dirty="0"/>
              <a:t>That the </a:t>
            </a:r>
            <a:r>
              <a:rPr lang="en-US" cap="small" dirty="0"/>
              <a:t>Lord</a:t>
            </a:r>
            <a:r>
              <a:rPr lang="en-US" dirty="0"/>
              <a:t> God might dwell </a:t>
            </a:r>
            <a:r>
              <a:rPr lang="en-US" i="1" dirty="0"/>
              <a:t>there.</a:t>
            </a:r>
            <a:endParaRPr lang="en-US" dirty="0"/>
          </a:p>
          <a:p>
            <a:pPr marL="0" indent="0">
              <a:buNone/>
            </a:pPr>
            <a:r>
              <a:rPr lang="en-US" b="1" baseline="30000" dirty="0"/>
              <a:t>19 </a:t>
            </a:r>
            <a:r>
              <a:rPr lang="en-US" dirty="0"/>
              <a:t>Blessed </a:t>
            </a:r>
            <a:r>
              <a:rPr lang="en-US" i="1" dirty="0"/>
              <a:t>be</a:t>
            </a:r>
            <a:r>
              <a:rPr lang="en-US" dirty="0"/>
              <a:t> the Lord,</a:t>
            </a:r>
            <a:br>
              <a:rPr lang="en-US" dirty="0"/>
            </a:br>
            <a:r>
              <a:rPr lang="en-US" i="1" dirty="0"/>
              <a:t>Who</a:t>
            </a:r>
            <a:r>
              <a:rPr lang="en-US" dirty="0"/>
              <a:t> daily loads us </a:t>
            </a:r>
            <a:r>
              <a:rPr lang="en-US" i="1" dirty="0"/>
              <a:t>with benefits,</a:t>
            </a:r>
            <a:br>
              <a:rPr lang="en-US" dirty="0"/>
            </a:br>
            <a:r>
              <a:rPr lang="en-US" dirty="0"/>
              <a:t>The God of our salvation! </a:t>
            </a:r>
            <a:r>
              <a:rPr lang="en-US" i="1" dirty="0"/>
              <a:t>Selah</a:t>
            </a:r>
            <a:endParaRPr lang="en-US" dirty="0"/>
          </a:p>
          <a:p>
            <a:pPr marL="0" indent="0">
              <a:buNone/>
            </a:pPr>
            <a:endParaRPr lang="en-US" dirty="0"/>
          </a:p>
        </p:txBody>
      </p:sp>
    </p:spTree>
    <p:extLst>
      <p:ext uri="{BB962C8B-B14F-4D97-AF65-F5344CB8AC3E}">
        <p14:creationId xmlns:p14="http://schemas.microsoft.com/office/powerpoint/2010/main" val="222466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Titus 1:5</a:t>
            </a:r>
          </a:p>
        </p:txBody>
      </p:sp>
      <p:sp>
        <p:nvSpPr>
          <p:cNvPr id="3" name="Content Placeholder 2"/>
          <p:cNvSpPr>
            <a:spLocks noGrp="1"/>
          </p:cNvSpPr>
          <p:nvPr>
            <p:ph idx="1"/>
          </p:nvPr>
        </p:nvSpPr>
        <p:spPr>
          <a:xfrm>
            <a:off x="457200" y="1600201"/>
            <a:ext cx="8229600" cy="2209800"/>
          </a:xfrm>
        </p:spPr>
        <p:txBody>
          <a:bodyPr/>
          <a:lstStyle/>
          <a:p>
            <a:pPr marL="0" indent="0">
              <a:buNone/>
            </a:pPr>
            <a:r>
              <a:rPr lang="en-US" dirty="0"/>
              <a:t>For this reason I left you in Crete, that you should set in order the things that are lacking, and appoint </a:t>
            </a:r>
            <a:r>
              <a:rPr lang="en-US" b="1" u="sng" dirty="0"/>
              <a:t>elders</a:t>
            </a:r>
            <a:r>
              <a:rPr lang="en-US" dirty="0"/>
              <a:t> in every city as I commanded you.</a:t>
            </a:r>
          </a:p>
        </p:txBody>
      </p:sp>
      <p:sp>
        <p:nvSpPr>
          <p:cNvPr id="4" name="TextBox 3"/>
          <p:cNvSpPr txBox="1"/>
          <p:nvPr/>
        </p:nvSpPr>
        <p:spPr>
          <a:xfrm>
            <a:off x="533400" y="4038600"/>
            <a:ext cx="7696200" cy="1569660"/>
          </a:xfrm>
          <a:prstGeom prst="rect">
            <a:avLst/>
          </a:prstGeom>
          <a:solidFill>
            <a:schemeClr val="accent3">
              <a:lumMod val="40000"/>
              <a:lumOff val="60000"/>
            </a:schemeClr>
          </a:solidFill>
        </p:spPr>
        <p:txBody>
          <a:bodyPr wrap="square" rtlCol="0">
            <a:spAutoFit/>
          </a:bodyPr>
          <a:lstStyle/>
          <a:p>
            <a:pPr algn="ctr"/>
            <a:r>
              <a:rPr lang="en-US" sz="3200" dirty="0"/>
              <a:t>Elder, Pastor, Shepherd, Bishop, Overseer all refer to the same position in local Church Government.</a:t>
            </a:r>
          </a:p>
        </p:txBody>
      </p:sp>
    </p:spTree>
    <p:extLst>
      <p:ext uri="{BB962C8B-B14F-4D97-AF65-F5344CB8AC3E}">
        <p14:creationId xmlns:p14="http://schemas.microsoft.com/office/powerpoint/2010/main" val="276542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Teachers (#1320)</a:t>
            </a:r>
          </a:p>
        </p:txBody>
      </p:sp>
      <p:sp>
        <p:nvSpPr>
          <p:cNvPr id="3" name="Content Placeholder 2"/>
          <p:cNvSpPr>
            <a:spLocks noGrp="1"/>
          </p:cNvSpPr>
          <p:nvPr>
            <p:ph idx="1"/>
          </p:nvPr>
        </p:nvSpPr>
        <p:spPr/>
        <p:txBody>
          <a:bodyPr/>
          <a:lstStyle/>
          <a:p>
            <a:r>
              <a:rPr lang="en-US" b="1" i="1" dirty="0" err="1"/>
              <a:t>Didaskalos</a:t>
            </a:r>
            <a:endParaRPr lang="en-US" b="1" i="1" dirty="0"/>
          </a:p>
          <a:p>
            <a:r>
              <a:rPr lang="en-US" b="1" dirty="0"/>
              <a:t>Definition: </a:t>
            </a:r>
            <a:r>
              <a:rPr lang="en-US" dirty="0"/>
              <a:t>an instructor</a:t>
            </a:r>
          </a:p>
          <a:p>
            <a:r>
              <a:rPr lang="en-US" b="1" dirty="0"/>
              <a:t>Usage: </a:t>
            </a:r>
            <a:r>
              <a:rPr lang="en-US" dirty="0"/>
              <a:t>a teacher, master.</a:t>
            </a:r>
          </a:p>
        </p:txBody>
      </p:sp>
    </p:spTree>
    <p:extLst>
      <p:ext uri="{BB962C8B-B14F-4D97-AF65-F5344CB8AC3E}">
        <p14:creationId xmlns:p14="http://schemas.microsoft.com/office/powerpoint/2010/main" val="339374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Timothy 2:2</a:t>
            </a:r>
          </a:p>
        </p:txBody>
      </p:sp>
      <p:sp>
        <p:nvSpPr>
          <p:cNvPr id="3" name="Content Placeholder 2"/>
          <p:cNvSpPr>
            <a:spLocks noGrp="1"/>
          </p:cNvSpPr>
          <p:nvPr>
            <p:ph idx="1"/>
          </p:nvPr>
        </p:nvSpPr>
        <p:spPr/>
        <p:txBody>
          <a:bodyPr/>
          <a:lstStyle/>
          <a:p>
            <a:pPr marL="0" indent="0">
              <a:buNone/>
            </a:pPr>
            <a:r>
              <a:rPr lang="en-US" dirty="0"/>
              <a:t>And the things that you have heard from me among many witnesses, commit these to faithful men who will be able to teach others also.</a:t>
            </a:r>
          </a:p>
        </p:txBody>
      </p:sp>
      <p:sp>
        <p:nvSpPr>
          <p:cNvPr id="4" name="TextBox 3"/>
          <p:cNvSpPr txBox="1"/>
          <p:nvPr/>
        </p:nvSpPr>
        <p:spPr>
          <a:xfrm>
            <a:off x="609600" y="3429000"/>
            <a:ext cx="7543800" cy="1077218"/>
          </a:xfrm>
          <a:prstGeom prst="rect">
            <a:avLst/>
          </a:prstGeom>
          <a:solidFill>
            <a:schemeClr val="accent3">
              <a:lumMod val="40000"/>
              <a:lumOff val="60000"/>
            </a:schemeClr>
          </a:solidFill>
        </p:spPr>
        <p:txBody>
          <a:bodyPr wrap="square" rtlCol="0">
            <a:spAutoFit/>
          </a:bodyPr>
          <a:lstStyle/>
          <a:p>
            <a:pPr algn="ctr"/>
            <a:r>
              <a:rPr lang="en-US" sz="3200" dirty="0"/>
              <a:t>The positions of Pastor and Teacher are closely related, but are separate.</a:t>
            </a:r>
          </a:p>
        </p:txBody>
      </p:sp>
    </p:spTree>
    <p:extLst>
      <p:ext uri="{BB962C8B-B14F-4D97-AF65-F5344CB8AC3E}">
        <p14:creationId xmlns:p14="http://schemas.microsoft.com/office/powerpoint/2010/main" val="365288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From Alan Bonifay</a:t>
            </a:r>
          </a:p>
        </p:txBody>
      </p:sp>
      <p:sp>
        <p:nvSpPr>
          <p:cNvPr id="3" name="Content Placeholder 2"/>
          <p:cNvSpPr>
            <a:spLocks noGrp="1"/>
          </p:cNvSpPr>
          <p:nvPr>
            <p:ph idx="1"/>
          </p:nvPr>
        </p:nvSpPr>
        <p:spPr>
          <a:xfrm>
            <a:off x="457200" y="1600201"/>
            <a:ext cx="8229600" cy="2209800"/>
          </a:xfrm>
          <a:solidFill>
            <a:schemeClr val="accent3">
              <a:lumMod val="40000"/>
              <a:lumOff val="60000"/>
            </a:schemeClr>
          </a:solidFill>
        </p:spPr>
        <p:txBody>
          <a:bodyPr>
            <a:normAutofit fontScale="92500"/>
          </a:bodyPr>
          <a:lstStyle/>
          <a:p>
            <a:pPr marL="0" indent="0">
              <a:buNone/>
            </a:pPr>
            <a:r>
              <a:rPr lang="en-US" dirty="0"/>
              <a:t>The church at Jerusalem had </a:t>
            </a:r>
            <a:r>
              <a:rPr lang="en-US" b="1" u="sng" dirty="0"/>
              <a:t>apostles</a:t>
            </a:r>
            <a:r>
              <a:rPr lang="en-US" dirty="0"/>
              <a:t> (Acts 11:1; 15:6); </a:t>
            </a:r>
            <a:r>
              <a:rPr lang="en-US" b="1" u="sng" dirty="0"/>
              <a:t>prophets</a:t>
            </a:r>
            <a:r>
              <a:rPr lang="en-US" dirty="0"/>
              <a:t> (Acts 11:27); </a:t>
            </a:r>
            <a:r>
              <a:rPr lang="en-US" b="1" u="sng" dirty="0"/>
              <a:t>evangelists</a:t>
            </a:r>
            <a:r>
              <a:rPr lang="en-US" dirty="0"/>
              <a:t> (Acts 6:5; 8:5; 21:8); </a:t>
            </a:r>
            <a:r>
              <a:rPr lang="en-US" b="1" u="sng" dirty="0"/>
              <a:t>elders</a:t>
            </a:r>
            <a:r>
              <a:rPr lang="en-US" dirty="0"/>
              <a:t> (Acts 11:30); </a:t>
            </a:r>
            <a:r>
              <a:rPr lang="en-US" b="1" u="sng" dirty="0"/>
              <a:t>teachers</a:t>
            </a:r>
            <a:r>
              <a:rPr lang="en-US" dirty="0"/>
              <a:t> (Acts 5:42) and </a:t>
            </a:r>
            <a:r>
              <a:rPr lang="en-US" b="1" u="sng" dirty="0"/>
              <a:t>leading men </a:t>
            </a:r>
            <a:r>
              <a:rPr lang="en-US" dirty="0"/>
              <a:t>(Acts 15:22).</a:t>
            </a:r>
          </a:p>
        </p:txBody>
      </p:sp>
      <p:sp>
        <p:nvSpPr>
          <p:cNvPr id="4" name="TextBox 3"/>
          <p:cNvSpPr txBox="1"/>
          <p:nvPr/>
        </p:nvSpPr>
        <p:spPr>
          <a:xfrm>
            <a:off x="381000" y="4542472"/>
            <a:ext cx="8305800" cy="1477328"/>
          </a:xfrm>
          <a:prstGeom prst="rect">
            <a:avLst/>
          </a:prstGeom>
          <a:solidFill>
            <a:schemeClr val="accent6">
              <a:lumMod val="60000"/>
              <a:lumOff val="40000"/>
            </a:schemeClr>
          </a:solidFill>
        </p:spPr>
        <p:txBody>
          <a:bodyPr wrap="square" rtlCol="0">
            <a:spAutoFit/>
          </a:bodyPr>
          <a:lstStyle/>
          <a:p>
            <a:r>
              <a:rPr lang="en-US" sz="3000" b="1" dirty="0"/>
              <a:t>(Acts 13:1) </a:t>
            </a:r>
          </a:p>
          <a:p>
            <a:r>
              <a:rPr lang="en-US" sz="3000" dirty="0"/>
              <a:t>Now in the church that was at Antioch there were certain </a:t>
            </a:r>
            <a:r>
              <a:rPr lang="en-US" sz="3000" b="1" u="sng" dirty="0"/>
              <a:t>prophets</a:t>
            </a:r>
            <a:r>
              <a:rPr lang="en-US" sz="3000" dirty="0"/>
              <a:t> and </a:t>
            </a:r>
            <a:r>
              <a:rPr lang="en-US" sz="3000" b="1" u="sng" dirty="0"/>
              <a:t>teachers</a:t>
            </a:r>
            <a:r>
              <a:rPr lang="en-US" sz="3000" dirty="0"/>
              <a:t>:</a:t>
            </a:r>
          </a:p>
        </p:txBody>
      </p:sp>
    </p:spTree>
    <p:extLst>
      <p:ext uri="{BB962C8B-B14F-4D97-AF65-F5344CB8AC3E}">
        <p14:creationId xmlns:p14="http://schemas.microsoft.com/office/powerpoint/2010/main" val="23740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 These Gifts Still Exist?</a:t>
            </a:r>
          </a:p>
        </p:txBody>
      </p:sp>
      <p:sp>
        <p:nvSpPr>
          <p:cNvPr id="4" name="Content Placeholder 2"/>
          <p:cNvSpPr txBox="1">
            <a:spLocks/>
          </p:cNvSpPr>
          <p:nvPr/>
        </p:nvSpPr>
        <p:spPr>
          <a:xfrm>
            <a:off x="457200" y="1600201"/>
            <a:ext cx="8229600" cy="3352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trike="sngStrike" dirty="0"/>
              <a:t>Apostles</a:t>
            </a:r>
          </a:p>
          <a:p>
            <a:r>
              <a:rPr lang="en-US" strike="sngStrike" dirty="0"/>
              <a:t>Prophets</a:t>
            </a:r>
          </a:p>
          <a:p>
            <a:r>
              <a:rPr lang="en-US" dirty="0"/>
              <a:t>Evangelists</a:t>
            </a:r>
          </a:p>
          <a:p>
            <a:r>
              <a:rPr lang="en-US" dirty="0"/>
              <a:t>Pastors</a:t>
            </a:r>
          </a:p>
          <a:p>
            <a:r>
              <a:rPr lang="en-US" dirty="0"/>
              <a:t>Teachers</a:t>
            </a:r>
          </a:p>
        </p:txBody>
      </p:sp>
    </p:spTree>
    <p:extLst>
      <p:ext uri="{BB962C8B-B14F-4D97-AF65-F5344CB8AC3E}">
        <p14:creationId xmlns:p14="http://schemas.microsoft.com/office/powerpoint/2010/main" val="177088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From Alan Bonifay</a:t>
            </a:r>
          </a:p>
        </p:txBody>
      </p:sp>
      <p:sp>
        <p:nvSpPr>
          <p:cNvPr id="3" name="Content Placeholder 2"/>
          <p:cNvSpPr>
            <a:spLocks noGrp="1"/>
          </p:cNvSpPr>
          <p:nvPr>
            <p:ph idx="1"/>
          </p:nvPr>
        </p:nvSpPr>
        <p:spPr/>
        <p:txBody>
          <a:bodyPr/>
          <a:lstStyle/>
          <a:p>
            <a:pPr marL="0" indent="0">
              <a:buNone/>
            </a:pPr>
            <a:r>
              <a:rPr lang="en-US" dirty="0"/>
              <a:t>The roles of apostles and prophets have ceased because they are by nature miraculous ministries; but evangelists, pastors, and teachers continue to equip the saints, by using the completed revelation as their basis for instruction.</a:t>
            </a:r>
          </a:p>
        </p:txBody>
      </p:sp>
    </p:spTree>
    <p:extLst>
      <p:ext uri="{BB962C8B-B14F-4D97-AF65-F5344CB8AC3E}">
        <p14:creationId xmlns:p14="http://schemas.microsoft.com/office/powerpoint/2010/main" val="683790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a:xfrm>
            <a:off x="457200" y="1600200"/>
            <a:ext cx="8458200" cy="4953000"/>
          </a:xfrm>
        </p:spPr>
        <p:txBody>
          <a:bodyPr>
            <a:normAutofit/>
          </a:bodyPr>
          <a:lstStyle/>
          <a:p>
            <a:r>
              <a:rPr lang="en-US" dirty="0"/>
              <a:t>These positions in the Church are gifts from Jesus Christ!</a:t>
            </a:r>
          </a:p>
          <a:p>
            <a:pPr marL="0" indent="0">
              <a:buNone/>
            </a:pPr>
            <a:r>
              <a:rPr lang="en-US" sz="2800" b="1" dirty="0">
                <a:solidFill>
                  <a:srgbClr val="C00000"/>
                </a:solidFill>
              </a:rPr>
              <a:t>APOSTLES-PROPHETS-EVANGELISTS-PASTORS-TEACHERS</a:t>
            </a:r>
          </a:p>
          <a:p>
            <a:r>
              <a:rPr lang="en-US" dirty="0"/>
              <a:t>We should have the utmost respect for those that satisfy the duty of evangelist, pastor or teacher – they are the current fulfillment of the gifts of Christ.</a:t>
            </a:r>
          </a:p>
          <a:p>
            <a:r>
              <a:rPr lang="en-US" dirty="0"/>
              <a:t>If you fulfill one of these roles, be proud! </a:t>
            </a:r>
          </a:p>
        </p:txBody>
      </p:sp>
    </p:spTree>
    <p:extLst>
      <p:ext uri="{BB962C8B-B14F-4D97-AF65-F5344CB8AC3E}">
        <p14:creationId xmlns:p14="http://schemas.microsoft.com/office/powerpoint/2010/main" val="188174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4:4-6</a:t>
            </a:r>
          </a:p>
        </p:txBody>
      </p:sp>
      <p:sp>
        <p:nvSpPr>
          <p:cNvPr id="3" name="Content Placeholder 2"/>
          <p:cNvSpPr>
            <a:spLocks noGrp="1"/>
          </p:cNvSpPr>
          <p:nvPr>
            <p:ph idx="1"/>
          </p:nvPr>
        </p:nvSpPr>
        <p:spPr>
          <a:xfrm>
            <a:off x="457200" y="1600201"/>
            <a:ext cx="8229600" cy="2895600"/>
          </a:xfrm>
        </p:spPr>
        <p:txBody>
          <a:bodyPr/>
          <a:lstStyle/>
          <a:p>
            <a:pPr marL="0" indent="0">
              <a:buNone/>
            </a:pPr>
            <a:r>
              <a:rPr lang="en-US" i="1" dirty="0"/>
              <a:t>There is</a:t>
            </a:r>
            <a:r>
              <a:rPr lang="en-US" dirty="0"/>
              <a:t> one body and one Spirit, just as you were called in one hope of your calling; </a:t>
            </a:r>
            <a:r>
              <a:rPr lang="en-US" b="1" baseline="30000" dirty="0"/>
              <a:t>5 </a:t>
            </a:r>
            <a:r>
              <a:rPr lang="en-US" dirty="0"/>
              <a:t>one Lord, one faith, one baptism; </a:t>
            </a:r>
            <a:r>
              <a:rPr lang="en-US" b="1" baseline="30000" dirty="0"/>
              <a:t>6 </a:t>
            </a:r>
            <a:r>
              <a:rPr lang="en-US" dirty="0"/>
              <a:t>one God and Father of all, who </a:t>
            </a:r>
            <a:r>
              <a:rPr lang="en-US" i="1" dirty="0"/>
              <a:t>is</a:t>
            </a:r>
            <a:r>
              <a:rPr lang="en-US" dirty="0"/>
              <a:t> above all, and through all, and in you all.</a:t>
            </a:r>
          </a:p>
        </p:txBody>
      </p:sp>
    </p:spTree>
    <p:extLst>
      <p:ext uri="{BB962C8B-B14F-4D97-AF65-F5344CB8AC3E}">
        <p14:creationId xmlns:p14="http://schemas.microsoft.com/office/powerpoint/2010/main" val="3840715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4:7</a:t>
            </a:r>
          </a:p>
        </p:txBody>
      </p:sp>
      <p:sp>
        <p:nvSpPr>
          <p:cNvPr id="3" name="Content Placeholder 2"/>
          <p:cNvSpPr>
            <a:spLocks noGrp="1"/>
          </p:cNvSpPr>
          <p:nvPr>
            <p:ph idx="1"/>
          </p:nvPr>
        </p:nvSpPr>
        <p:spPr/>
        <p:txBody>
          <a:bodyPr/>
          <a:lstStyle/>
          <a:p>
            <a:pPr marL="0" indent="0">
              <a:buNone/>
            </a:pPr>
            <a:r>
              <a:rPr lang="en-US" dirty="0"/>
              <a:t>But to each one of us grace was given according to the measure of Christ’s gift.</a:t>
            </a:r>
          </a:p>
        </p:txBody>
      </p:sp>
      <p:sp>
        <p:nvSpPr>
          <p:cNvPr id="4" name="TextBox 3"/>
          <p:cNvSpPr txBox="1"/>
          <p:nvPr/>
        </p:nvSpPr>
        <p:spPr>
          <a:xfrm>
            <a:off x="1371600" y="3276600"/>
            <a:ext cx="6019800" cy="1477328"/>
          </a:xfrm>
          <a:prstGeom prst="rect">
            <a:avLst/>
          </a:prstGeom>
          <a:solidFill>
            <a:schemeClr val="bg1">
              <a:lumMod val="85000"/>
            </a:schemeClr>
          </a:solidFill>
        </p:spPr>
        <p:txBody>
          <a:bodyPr wrap="square" rtlCol="0">
            <a:spAutoFit/>
          </a:bodyPr>
          <a:lstStyle/>
          <a:p>
            <a:pPr algn="ctr"/>
            <a:r>
              <a:rPr lang="en-US" sz="3000" dirty="0"/>
              <a:t>Christ gave the Church gifts!!  These are sometimes referred to as “Ascension Gifts”.</a:t>
            </a:r>
          </a:p>
        </p:txBody>
      </p:sp>
    </p:spTree>
    <p:extLst>
      <p:ext uri="{BB962C8B-B14F-4D97-AF65-F5344CB8AC3E}">
        <p14:creationId xmlns:p14="http://schemas.microsoft.com/office/powerpoint/2010/main" val="337064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4:8</a:t>
            </a:r>
          </a:p>
        </p:txBody>
      </p:sp>
      <p:sp>
        <p:nvSpPr>
          <p:cNvPr id="3" name="Content Placeholder 2"/>
          <p:cNvSpPr>
            <a:spLocks noGrp="1"/>
          </p:cNvSpPr>
          <p:nvPr>
            <p:ph idx="1"/>
          </p:nvPr>
        </p:nvSpPr>
        <p:spPr>
          <a:xfrm>
            <a:off x="457200" y="1600201"/>
            <a:ext cx="8229600" cy="2438400"/>
          </a:xfrm>
        </p:spPr>
        <p:txBody>
          <a:bodyPr/>
          <a:lstStyle/>
          <a:p>
            <a:pPr marL="0" indent="0">
              <a:buNone/>
            </a:pPr>
            <a:r>
              <a:rPr lang="en-US" dirty="0"/>
              <a:t>Therefore He says:</a:t>
            </a:r>
          </a:p>
          <a:p>
            <a:pPr marL="0" indent="0">
              <a:buNone/>
            </a:pPr>
            <a:r>
              <a:rPr lang="en-US" dirty="0"/>
              <a:t>“When He </a:t>
            </a:r>
            <a:r>
              <a:rPr lang="en-US" b="1" u="sng" dirty="0"/>
              <a:t>ascended</a:t>
            </a:r>
            <a:r>
              <a:rPr lang="en-US" dirty="0"/>
              <a:t> on high,</a:t>
            </a:r>
            <a:br>
              <a:rPr lang="en-US" dirty="0"/>
            </a:br>
            <a:r>
              <a:rPr lang="en-US" dirty="0"/>
              <a:t>He led captivity captive,</a:t>
            </a:r>
            <a:br>
              <a:rPr lang="en-US" dirty="0"/>
            </a:br>
            <a:r>
              <a:rPr lang="en-US" dirty="0"/>
              <a:t>And gave gifts to men.”</a:t>
            </a:r>
          </a:p>
          <a:p>
            <a:endParaRPr lang="en-US" dirty="0"/>
          </a:p>
        </p:txBody>
      </p:sp>
    </p:spTree>
    <p:extLst>
      <p:ext uri="{BB962C8B-B14F-4D97-AF65-F5344CB8AC3E}">
        <p14:creationId xmlns:p14="http://schemas.microsoft.com/office/powerpoint/2010/main" val="2323315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 68:18-19</a:t>
            </a:r>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dirty="0"/>
              <a:t>You have ascended on high,</a:t>
            </a:r>
            <a:br>
              <a:rPr lang="en-US" dirty="0"/>
            </a:br>
            <a:r>
              <a:rPr lang="en-US" dirty="0"/>
              <a:t>You have led captivity captive;</a:t>
            </a:r>
            <a:br>
              <a:rPr lang="en-US" dirty="0"/>
            </a:br>
            <a:r>
              <a:rPr lang="en-US" dirty="0"/>
              <a:t>You have received gifts among men,</a:t>
            </a:r>
            <a:br>
              <a:rPr lang="en-US" dirty="0"/>
            </a:br>
            <a:r>
              <a:rPr lang="en-US" dirty="0"/>
              <a:t>Even </a:t>
            </a:r>
            <a:r>
              <a:rPr lang="en-US" i="1" dirty="0"/>
              <a:t>from</a:t>
            </a:r>
            <a:r>
              <a:rPr lang="en-US" dirty="0"/>
              <a:t> the rebellious,</a:t>
            </a:r>
            <a:br>
              <a:rPr lang="en-US" dirty="0"/>
            </a:br>
            <a:r>
              <a:rPr lang="en-US" dirty="0"/>
              <a:t>That the </a:t>
            </a:r>
            <a:r>
              <a:rPr lang="en-US" cap="small" dirty="0"/>
              <a:t>Lord</a:t>
            </a:r>
            <a:r>
              <a:rPr lang="en-US" dirty="0"/>
              <a:t> God might dwell </a:t>
            </a:r>
            <a:r>
              <a:rPr lang="en-US" i="1" dirty="0"/>
              <a:t>there.</a:t>
            </a:r>
          </a:p>
          <a:p>
            <a:pPr marL="0" indent="0">
              <a:buNone/>
            </a:pPr>
            <a:endParaRPr lang="en-US" dirty="0"/>
          </a:p>
          <a:p>
            <a:pPr marL="0" indent="0">
              <a:buNone/>
            </a:pPr>
            <a:r>
              <a:rPr lang="en-US" b="1" baseline="30000" dirty="0"/>
              <a:t>19 </a:t>
            </a:r>
            <a:r>
              <a:rPr lang="en-US" dirty="0"/>
              <a:t>Blessed </a:t>
            </a:r>
            <a:r>
              <a:rPr lang="en-US" i="1" dirty="0"/>
              <a:t>be</a:t>
            </a:r>
            <a:r>
              <a:rPr lang="en-US" dirty="0"/>
              <a:t> the Lord,</a:t>
            </a:r>
            <a:br>
              <a:rPr lang="en-US" dirty="0"/>
            </a:br>
            <a:r>
              <a:rPr lang="en-US" b="1" i="1" u="sng" dirty="0"/>
              <a:t>Who</a:t>
            </a:r>
            <a:r>
              <a:rPr lang="en-US" b="1" u="sng" dirty="0"/>
              <a:t> daily loads us </a:t>
            </a:r>
            <a:r>
              <a:rPr lang="en-US" b="1" i="1" u="sng" dirty="0"/>
              <a:t>with benefits</a:t>
            </a:r>
            <a:r>
              <a:rPr lang="en-US" i="1" dirty="0"/>
              <a:t>,</a:t>
            </a:r>
            <a:br>
              <a:rPr lang="en-US" dirty="0"/>
            </a:br>
            <a:r>
              <a:rPr lang="en-US" dirty="0"/>
              <a:t>The God of our salvation! </a:t>
            </a:r>
            <a:r>
              <a:rPr lang="en-US" i="1" dirty="0"/>
              <a:t>Selah</a:t>
            </a:r>
            <a:endParaRPr lang="en-US" dirty="0"/>
          </a:p>
          <a:p>
            <a:pPr marL="0" indent="0">
              <a:buNone/>
            </a:pPr>
            <a:endParaRPr lang="en-US" dirty="0"/>
          </a:p>
        </p:txBody>
      </p:sp>
    </p:spTree>
    <p:extLst>
      <p:ext uri="{BB962C8B-B14F-4D97-AF65-F5344CB8AC3E}">
        <p14:creationId xmlns:p14="http://schemas.microsoft.com/office/powerpoint/2010/main" val="301101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4:11-13</a:t>
            </a:r>
          </a:p>
        </p:txBody>
      </p:sp>
      <p:sp>
        <p:nvSpPr>
          <p:cNvPr id="3" name="Content Placeholder 2"/>
          <p:cNvSpPr>
            <a:spLocks noGrp="1"/>
          </p:cNvSpPr>
          <p:nvPr>
            <p:ph idx="1"/>
          </p:nvPr>
        </p:nvSpPr>
        <p:spPr/>
        <p:txBody>
          <a:bodyPr/>
          <a:lstStyle/>
          <a:p>
            <a:pPr marL="0" indent="0">
              <a:buNone/>
            </a:pPr>
            <a:r>
              <a:rPr lang="en-US" b="1" baseline="30000" dirty="0"/>
              <a:t> </a:t>
            </a:r>
            <a:r>
              <a:rPr lang="en-US" dirty="0"/>
              <a:t>And He Himself gave some </a:t>
            </a:r>
            <a:r>
              <a:rPr lang="en-US" i="1" dirty="0"/>
              <a:t>to be</a:t>
            </a:r>
            <a:r>
              <a:rPr lang="en-US" dirty="0"/>
              <a:t> </a:t>
            </a:r>
            <a:r>
              <a:rPr lang="en-US" b="1" u="sng" dirty="0"/>
              <a:t>apostles</a:t>
            </a:r>
            <a:r>
              <a:rPr lang="en-US" dirty="0"/>
              <a:t>, some </a:t>
            </a:r>
            <a:r>
              <a:rPr lang="en-US" b="1" u="sng" dirty="0"/>
              <a:t>prophets</a:t>
            </a:r>
            <a:r>
              <a:rPr lang="en-US" dirty="0"/>
              <a:t>, some </a:t>
            </a:r>
            <a:r>
              <a:rPr lang="en-US" b="1" u="sng" dirty="0"/>
              <a:t>evangelists</a:t>
            </a:r>
            <a:r>
              <a:rPr lang="en-US" dirty="0"/>
              <a:t>, and some </a:t>
            </a:r>
            <a:r>
              <a:rPr lang="en-US" b="1" u="sng" dirty="0"/>
              <a:t>pastors</a:t>
            </a:r>
            <a:r>
              <a:rPr lang="en-US" dirty="0"/>
              <a:t> and </a:t>
            </a:r>
            <a:r>
              <a:rPr lang="en-US" b="1" u="sng" dirty="0"/>
              <a:t>teachers</a:t>
            </a:r>
            <a:r>
              <a:rPr lang="en-US" dirty="0"/>
              <a:t>, </a:t>
            </a:r>
            <a:r>
              <a:rPr lang="en-US" b="1" baseline="30000" dirty="0"/>
              <a:t>12 </a:t>
            </a:r>
            <a:r>
              <a:rPr lang="en-US" dirty="0"/>
              <a:t>for the equipping of the saints for the work of ministry, for the edifying of the body of Christ, </a:t>
            </a:r>
            <a:r>
              <a:rPr lang="en-US" b="1" baseline="30000" dirty="0"/>
              <a:t>13 </a:t>
            </a:r>
            <a:r>
              <a:rPr lang="en-US" dirty="0"/>
              <a:t>till we all come to the unity of the faith and of the knowledge of the Son of God, to a perfect man, to the measure of the stature of the fullness of Christ</a:t>
            </a:r>
          </a:p>
        </p:txBody>
      </p:sp>
    </p:spTree>
    <p:extLst>
      <p:ext uri="{BB962C8B-B14F-4D97-AF65-F5344CB8AC3E}">
        <p14:creationId xmlns:p14="http://schemas.microsoft.com/office/powerpoint/2010/main" val="180421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Gifts for the Church</a:t>
            </a:r>
          </a:p>
        </p:txBody>
      </p:sp>
      <p:sp>
        <p:nvSpPr>
          <p:cNvPr id="3" name="Content Placeholder 2"/>
          <p:cNvSpPr>
            <a:spLocks noGrp="1"/>
          </p:cNvSpPr>
          <p:nvPr>
            <p:ph idx="1"/>
          </p:nvPr>
        </p:nvSpPr>
        <p:spPr>
          <a:xfrm>
            <a:off x="457200" y="1600201"/>
            <a:ext cx="8229600" cy="3352800"/>
          </a:xfrm>
        </p:spPr>
        <p:txBody>
          <a:bodyPr/>
          <a:lstStyle/>
          <a:p>
            <a:r>
              <a:rPr lang="en-US" dirty="0"/>
              <a:t>Apostles</a:t>
            </a:r>
          </a:p>
          <a:p>
            <a:r>
              <a:rPr lang="en-US" dirty="0"/>
              <a:t>Prophets</a:t>
            </a:r>
          </a:p>
          <a:p>
            <a:r>
              <a:rPr lang="en-US" dirty="0"/>
              <a:t>Evangelists</a:t>
            </a:r>
          </a:p>
          <a:p>
            <a:r>
              <a:rPr lang="en-US" dirty="0"/>
              <a:t>Pastors</a:t>
            </a:r>
          </a:p>
          <a:p>
            <a:r>
              <a:rPr lang="en-US" dirty="0"/>
              <a:t>Teachers</a:t>
            </a:r>
          </a:p>
        </p:txBody>
      </p:sp>
      <p:sp>
        <p:nvSpPr>
          <p:cNvPr id="4" name="TextBox 3"/>
          <p:cNvSpPr txBox="1"/>
          <p:nvPr/>
        </p:nvSpPr>
        <p:spPr>
          <a:xfrm>
            <a:off x="3581400" y="2209800"/>
            <a:ext cx="4800600" cy="1661993"/>
          </a:xfrm>
          <a:prstGeom prst="rect">
            <a:avLst/>
          </a:prstGeom>
          <a:solidFill>
            <a:schemeClr val="accent6"/>
          </a:solidFill>
        </p:spPr>
        <p:txBody>
          <a:bodyPr wrap="square" rtlCol="0">
            <a:spAutoFit/>
          </a:bodyPr>
          <a:lstStyle/>
          <a:p>
            <a:pPr algn="ctr"/>
            <a:r>
              <a:rPr lang="en-US" sz="3400" dirty="0"/>
              <a:t>Remember, “He Himself” gave these gifts to the Church!</a:t>
            </a:r>
          </a:p>
        </p:txBody>
      </p:sp>
      <p:sp>
        <p:nvSpPr>
          <p:cNvPr id="5" name="TextBox 4"/>
          <p:cNvSpPr txBox="1"/>
          <p:nvPr/>
        </p:nvSpPr>
        <p:spPr>
          <a:xfrm>
            <a:off x="304800" y="5110138"/>
            <a:ext cx="8534400" cy="954107"/>
          </a:xfrm>
          <a:prstGeom prst="rect">
            <a:avLst/>
          </a:prstGeom>
          <a:solidFill>
            <a:schemeClr val="accent3">
              <a:lumMod val="40000"/>
              <a:lumOff val="60000"/>
            </a:schemeClr>
          </a:solidFill>
        </p:spPr>
        <p:txBody>
          <a:bodyPr wrap="square" rtlCol="0">
            <a:spAutoFit/>
          </a:bodyPr>
          <a:lstStyle/>
          <a:p>
            <a:pPr algn="ctr"/>
            <a:r>
              <a:rPr lang="en-US" sz="2800" dirty="0"/>
              <a:t>I do not believe that these gifts are specific people, but rather positions in the Church.</a:t>
            </a:r>
          </a:p>
        </p:txBody>
      </p:sp>
    </p:spTree>
    <p:extLst>
      <p:ext uri="{BB962C8B-B14F-4D97-AF65-F5344CB8AC3E}">
        <p14:creationId xmlns:p14="http://schemas.microsoft.com/office/powerpoint/2010/main" val="1292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Apostles (#652)</a:t>
            </a:r>
          </a:p>
        </p:txBody>
      </p:sp>
      <p:sp>
        <p:nvSpPr>
          <p:cNvPr id="3" name="Content Placeholder 2"/>
          <p:cNvSpPr>
            <a:spLocks noGrp="1"/>
          </p:cNvSpPr>
          <p:nvPr>
            <p:ph idx="1"/>
          </p:nvPr>
        </p:nvSpPr>
        <p:spPr/>
        <p:txBody>
          <a:bodyPr>
            <a:normAutofit/>
          </a:bodyPr>
          <a:lstStyle/>
          <a:p>
            <a:r>
              <a:rPr lang="en-US" b="1" i="1" dirty="0" err="1"/>
              <a:t>Apostolos</a:t>
            </a:r>
            <a:endParaRPr lang="en-US" b="1" i="1" dirty="0"/>
          </a:p>
          <a:p>
            <a:r>
              <a:rPr lang="en-US" b="1" dirty="0"/>
              <a:t>Definition: </a:t>
            </a:r>
            <a:r>
              <a:rPr lang="en-US" dirty="0"/>
              <a:t>a messenger, one sent on a mission, an apostle</a:t>
            </a:r>
          </a:p>
          <a:p>
            <a:r>
              <a:rPr lang="en-US" b="1" dirty="0"/>
              <a:t>Usage: </a:t>
            </a:r>
            <a:r>
              <a:rPr lang="en-US" dirty="0"/>
              <a:t>a messenger, envoy, delegate, one commissioned by another to represent him in some way, especially a man sent out by Jesus Christ Himself to preach the Gospel; an apostle.</a:t>
            </a:r>
          </a:p>
        </p:txBody>
      </p:sp>
    </p:spTree>
    <p:extLst>
      <p:ext uri="{BB962C8B-B14F-4D97-AF65-F5344CB8AC3E}">
        <p14:creationId xmlns:p14="http://schemas.microsoft.com/office/powerpoint/2010/main" val="3814386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2977</TotalTime>
  <Words>1265</Words>
  <Application>Microsoft Office PowerPoint</Application>
  <PresentationFormat>On-screen Show (4:3)</PresentationFormat>
  <Paragraphs>96</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Gifts for the Church</vt:lpstr>
      <vt:lpstr>Psalm 68:18-19</vt:lpstr>
      <vt:lpstr>Ephesians 4:4-6</vt:lpstr>
      <vt:lpstr>Ephesians 4:7</vt:lpstr>
      <vt:lpstr>Ephesians 4:8</vt:lpstr>
      <vt:lpstr>Psalm 68:18-19</vt:lpstr>
      <vt:lpstr>Ephesians 4:11-13</vt:lpstr>
      <vt:lpstr>Gifts for the Church</vt:lpstr>
      <vt:lpstr>Apostles (#652)</vt:lpstr>
      <vt:lpstr>More than 12 Apostles?</vt:lpstr>
      <vt:lpstr>Prophets (#4396)</vt:lpstr>
      <vt:lpstr>Divine Will</vt:lpstr>
      <vt:lpstr>Ephesians 3:1-5</vt:lpstr>
      <vt:lpstr>Do These Gifts Still Exist?</vt:lpstr>
      <vt:lpstr>1 Corinthians 13:8-10</vt:lpstr>
      <vt:lpstr>Legacy of the Apostles and Prophets</vt:lpstr>
      <vt:lpstr>Evangelists (#2099)</vt:lpstr>
      <vt:lpstr>Romans 10:15</vt:lpstr>
      <vt:lpstr>Pastors (#4166)</vt:lpstr>
      <vt:lpstr>Titus 1:5</vt:lpstr>
      <vt:lpstr>Teachers (#1320)</vt:lpstr>
      <vt:lpstr>2 Timothy 2:2</vt:lpstr>
      <vt:lpstr>From Alan Bonifay</vt:lpstr>
      <vt:lpstr>Do These Gifts Still Exist?</vt:lpstr>
      <vt:lpstr>From Alan Bonifay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Tabernacle</dc:title>
  <dc:creator>Bryan Morrison</dc:creator>
  <cp:lastModifiedBy>Megan Morrison</cp:lastModifiedBy>
  <cp:revision>103</cp:revision>
  <cp:lastPrinted>2020-10-04T14:33:55Z</cp:lastPrinted>
  <dcterms:created xsi:type="dcterms:W3CDTF">2006-08-16T00:00:00Z</dcterms:created>
  <dcterms:modified xsi:type="dcterms:W3CDTF">2020-10-06T02:52:20Z</dcterms:modified>
</cp:coreProperties>
</file>