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handoutMasterIdLst>
    <p:handoutMasterId r:id="rId26"/>
  </p:handoutMasterIdLst>
  <p:sldIdLst>
    <p:sldId id="338" r:id="rId2"/>
    <p:sldId id="279" r:id="rId3"/>
    <p:sldId id="343" r:id="rId4"/>
    <p:sldId id="289" r:id="rId5"/>
    <p:sldId id="344" r:id="rId6"/>
    <p:sldId id="345" r:id="rId7"/>
    <p:sldId id="346" r:id="rId8"/>
    <p:sldId id="320" r:id="rId9"/>
    <p:sldId id="332" r:id="rId10"/>
    <p:sldId id="348" r:id="rId11"/>
    <p:sldId id="349" r:id="rId12"/>
    <p:sldId id="350" r:id="rId13"/>
    <p:sldId id="347" r:id="rId14"/>
    <p:sldId id="351" r:id="rId15"/>
    <p:sldId id="353" r:id="rId16"/>
    <p:sldId id="352" r:id="rId17"/>
    <p:sldId id="354" r:id="rId18"/>
    <p:sldId id="355" r:id="rId19"/>
    <p:sldId id="356" r:id="rId20"/>
    <p:sldId id="357" r:id="rId21"/>
    <p:sldId id="359" r:id="rId22"/>
    <p:sldId id="360" r:id="rId23"/>
    <p:sldId id="361" r:id="rId24"/>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A527E90-FFE5-4B71-AD8B-EAAB80A8CF4C}">
          <p14:sldIdLst>
            <p14:sldId id="338"/>
            <p14:sldId id="279"/>
            <p14:sldId id="343"/>
            <p14:sldId id="289"/>
            <p14:sldId id="344"/>
            <p14:sldId id="345"/>
            <p14:sldId id="346"/>
            <p14:sldId id="320"/>
            <p14:sldId id="332"/>
            <p14:sldId id="348"/>
            <p14:sldId id="349"/>
            <p14:sldId id="350"/>
            <p14:sldId id="347"/>
            <p14:sldId id="351"/>
            <p14:sldId id="353"/>
            <p14:sldId id="352"/>
            <p14:sldId id="354"/>
            <p14:sldId id="355"/>
            <p14:sldId id="356"/>
            <p14:sldId id="357"/>
            <p14:sldId id="359"/>
            <p14:sldId id="360"/>
            <p14:sldId id="361"/>
          </p14:sldIdLst>
        </p14:section>
        <p14:section name="Untitled Section" id="{2B0DECD1-BFD4-49EE-8915-87225E409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9/20/2022</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27DB69A4-78F4-490B-87E8-8DFABD334AD8}" type="datetimeFigureOut">
              <a:rPr lang="en-US" smtClean="0"/>
              <a:t>9/20/2022</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a:defRPr sz="1200"/>
            </a:lvl1pPr>
          </a:lstStyle>
          <a:p>
            <a:fld id="{2A500DCC-E3AA-4593-A246-85B6A903335A}" type="slidenum">
              <a:rPr lang="en-US" smtClean="0"/>
              <a:t>‹#›</a:t>
            </a:fld>
            <a:endParaRPr lang="en-US"/>
          </a:p>
        </p:txBody>
      </p:sp>
    </p:spTree>
    <p:extLst>
      <p:ext uri="{BB962C8B-B14F-4D97-AF65-F5344CB8AC3E}">
        <p14:creationId xmlns:p14="http://schemas.microsoft.com/office/powerpoint/2010/main" val="4146208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9/20/2022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040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3B970-23B3-50D9-787C-25C28E9B7643}"/>
              </a:ext>
            </a:extLst>
          </p:cNvPr>
          <p:cNvSpPr>
            <a:spLocks noGrp="1"/>
          </p:cNvSpPr>
          <p:nvPr>
            <p:ph type="title"/>
          </p:nvPr>
        </p:nvSpPr>
        <p:spPr/>
        <p:txBody>
          <a:bodyPr/>
          <a:lstStyle/>
          <a:p>
            <a:r>
              <a:rPr lang="en-US" b="1" dirty="0"/>
              <a:t>Zephaniah 1:7-8</a:t>
            </a:r>
          </a:p>
        </p:txBody>
      </p:sp>
      <p:sp>
        <p:nvSpPr>
          <p:cNvPr id="3" name="Content Placeholder 2">
            <a:extLst>
              <a:ext uri="{FF2B5EF4-FFF2-40B4-BE49-F238E27FC236}">
                <a16:creationId xmlns:a16="http://schemas.microsoft.com/office/drawing/2014/main" id="{3D2A7728-4E1F-6127-819D-7E5620F2EA0E}"/>
              </a:ext>
            </a:extLst>
          </p:cNvPr>
          <p:cNvSpPr>
            <a:spLocks noGrp="1"/>
          </p:cNvSpPr>
          <p:nvPr>
            <p:ph idx="1"/>
          </p:nvPr>
        </p:nvSpPr>
        <p:spPr>
          <a:xfrm>
            <a:off x="457200" y="1600200"/>
            <a:ext cx="8229600" cy="3505200"/>
          </a:xfrm>
        </p:spPr>
        <p:txBody>
          <a:bodyPr>
            <a:normAutofit/>
          </a:bodyPr>
          <a:lstStyle/>
          <a:p>
            <a:pPr marL="0" indent="0" algn="l">
              <a:buNone/>
            </a:pPr>
            <a:r>
              <a:rPr lang="en-US" b="0" i="0" dirty="0">
                <a:solidFill>
                  <a:srgbClr val="000000"/>
                </a:solidFill>
                <a:effectLst/>
              </a:rPr>
              <a:t>Be silent in the presence of the Lord </a:t>
            </a:r>
            <a:r>
              <a:rPr lang="en-US" b="0" i="0" cap="small" dirty="0">
                <a:solidFill>
                  <a:srgbClr val="000000"/>
                </a:solidFill>
                <a:effectLst/>
              </a:rPr>
              <a:t>God</a:t>
            </a:r>
            <a:r>
              <a:rPr lang="en-US" b="0" i="0" dirty="0">
                <a:solidFill>
                  <a:srgbClr val="000000"/>
                </a:solidFill>
                <a:effectLst/>
              </a:rPr>
              <a:t>;</a:t>
            </a:r>
            <a:br>
              <a:rPr lang="en-US" b="0" i="0" dirty="0">
                <a:solidFill>
                  <a:srgbClr val="000000"/>
                </a:solidFill>
                <a:effectLst/>
              </a:rPr>
            </a:br>
            <a:r>
              <a:rPr lang="en-US" b="0" i="0" dirty="0">
                <a:solidFill>
                  <a:srgbClr val="000000"/>
                </a:solidFill>
                <a:effectLst/>
              </a:rPr>
              <a:t>For the day of the </a:t>
            </a:r>
            <a:r>
              <a:rPr lang="en-US" b="0" i="0" cap="small" dirty="0">
                <a:solidFill>
                  <a:srgbClr val="000000"/>
                </a:solidFill>
                <a:effectLst/>
              </a:rPr>
              <a:t>Lord</a:t>
            </a:r>
            <a:r>
              <a:rPr lang="en-US" b="0" i="0" dirty="0">
                <a:solidFill>
                  <a:srgbClr val="000000"/>
                </a:solidFill>
                <a:effectLst/>
              </a:rPr>
              <a:t> </a:t>
            </a:r>
            <a:r>
              <a:rPr lang="en-US" b="0" i="1" dirty="0">
                <a:solidFill>
                  <a:srgbClr val="000000"/>
                </a:solidFill>
                <a:effectLst/>
              </a:rPr>
              <a:t>is</a:t>
            </a:r>
            <a:r>
              <a:rPr lang="en-US" b="0" i="0" dirty="0">
                <a:solidFill>
                  <a:srgbClr val="000000"/>
                </a:solidFill>
                <a:effectLst/>
              </a:rPr>
              <a:t> at hand,</a:t>
            </a:r>
            <a:br>
              <a:rPr lang="en-US" b="0" i="0" dirty="0">
                <a:solidFill>
                  <a:srgbClr val="000000"/>
                </a:solidFill>
                <a:effectLst/>
              </a:rPr>
            </a:br>
            <a:r>
              <a:rPr lang="en-US" b="0" i="0" dirty="0">
                <a:solidFill>
                  <a:srgbClr val="000000"/>
                </a:solidFill>
                <a:effectLst/>
              </a:rPr>
              <a:t>For the </a:t>
            </a:r>
            <a:r>
              <a:rPr lang="en-US" b="0" i="0" cap="small" dirty="0">
                <a:solidFill>
                  <a:srgbClr val="000000"/>
                </a:solidFill>
                <a:effectLst/>
              </a:rPr>
              <a:t>Lord</a:t>
            </a:r>
            <a:r>
              <a:rPr lang="en-US" b="0" i="0" dirty="0">
                <a:solidFill>
                  <a:srgbClr val="000000"/>
                </a:solidFill>
                <a:effectLst/>
              </a:rPr>
              <a:t> has prepared a sacrifice;</a:t>
            </a:r>
            <a:br>
              <a:rPr lang="en-US" b="0" i="0" dirty="0">
                <a:solidFill>
                  <a:srgbClr val="000000"/>
                </a:solidFill>
                <a:effectLst/>
              </a:rPr>
            </a:br>
            <a:r>
              <a:rPr lang="en-US" b="0" i="0" dirty="0">
                <a:solidFill>
                  <a:srgbClr val="000000"/>
                </a:solidFill>
                <a:effectLst/>
              </a:rPr>
              <a:t>He has invited His guests.</a:t>
            </a:r>
          </a:p>
          <a:p>
            <a:pPr marL="0" indent="0" algn="l">
              <a:buNone/>
            </a:pPr>
            <a:r>
              <a:rPr lang="en-US" b="1" i="0" baseline="30000" dirty="0">
                <a:solidFill>
                  <a:srgbClr val="000000"/>
                </a:solidFill>
                <a:effectLst/>
              </a:rPr>
              <a:t>8 </a:t>
            </a:r>
            <a:r>
              <a:rPr lang="en-US" b="0" i="0" dirty="0">
                <a:solidFill>
                  <a:srgbClr val="000000"/>
                </a:solidFill>
                <a:effectLst/>
              </a:rPr>
              <a:t>“And it shall be,</a:t>
            </a:r>
            <a:br>
              <a:rPr lang="en-US" b="0" i="0" dirty="0">
                <a:solidFill>
                  <a:srgbClr val="000000"/>
                </a:solidFill>
                <a:effectLst/>
              </a:rPr>
            </a:br>
            <a:r>
              <a:rPr lang="en-US" b="0" i="0" dirty="0">
                <a:solidFill>
                  <a:srgbClr val="000000"/>
                </a:solidFill>
                <a:effectLst/>
              </a:rPr>
              <a:t>In the day of the </a:t>
            </a:r>
            <a:r>
              <a:rPr lang="en-US" b="0" i="0" cap="small" dirty="0">
                <a:solidFill>
                  <a:srgbClr val="000000"/>
                </a:solidFill>
                <a:effectLst/>
              </a:rPr>
              <a:t>Lord</a:t>
            </a:r>
            <a:r>
              <a:rPr lang="en-US" b="0" i="0" dirty="0">
                <a:solidFill>
                  <a:srgbClr val="000000"/>
                </a:solidFill>
                <a:effectLst/>
              </a:rPr>
              <a:t>’s sacrifice,</a:t>
            </a:r>
            <a:br>
              <a:rPr lang="en-US" b="0" i="0" dirty="0">
                <a:solidFill>
                  <a:srgbClr val="000000"/>
                </a:solidFill>
                <a:effectLst/>
              </a:rPr>
            </a:br>
            <a:r>
              <a:rPr lang="en-US" b="0" i="0" dirty="0">
                <a:solidFill>
                  <a:srgbClr val="000000"/>
                </a:solidFill>
                <a:effectLst/>
              </a:rPr>
              <a:t>That I will punish the princes and the king’s children,</a:t>
            </a:r>
            <a:br>
              <a:rPr lang="en-US" b="0" i="0" dirty="0">
                <a:solidFill>
                  <a:srgbClr val="000000"/>
                </a:solidFill>
                <a:effectLst/>
              </a:rPr>
            </a:br>
            <a:r>
              <a:rPr lang="en-US" b="0" i="0" dirty="0">
                <a:solidFill>
                  <a:srgbClr val="000000"/>
                </a:solidFill>
                <a:effectLst/>
              </a:rPr>
              <a:t>And all such as are clothed with foreign apparel.</a:t>
            </a:r>
            <a:br>
              <a:rPr lang="en-US" b="0" i="0" dirty="0">
                <a:solidFill>
                  <a:srgbClr val="000000"/>
                </a:solidFill>
                <a:effectLst/>
              </a:rPr>
            </a:br>
            <a:endParaRPr lang="en-US" dirty="0"/>
          </a:p>
        </p:txBody>
      </p:sp>
    </p:spTree>
    <p:extLst>
      <p:ext uri="{BB962C8B-B14F-4D97-AF65-F5344CB8AC3E}">
        <p14:creationId xmlns:p14="http://schemas.microsoft.com/office/powerpoint/2010/main" val="256657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95119-200A-C948-D43D-77AD1D5D7742}"/>
              </a:ext>
            </a:extLst>
          </p:cNvPr>
          <p:cNvSpPr>
            <a:spLocks noGrp="1"/>
          </p:cNvSpPr>
          <p:nvPr>
            <p:ph type="title"/>
          </p:nvPr>
        </p:nvSpPr>
        <p:spPr/>
        <p:txBody>
          <a:bodyPr/>
          <a:lstStyle/>
          <a:p>
            <a:r>
              <a:rPr lang="en-US" b="1" dirty="0"/>
              <a:t>What is the Sacrifice?</a:t>
            </a:r>
          </a:p>
        </p:txBody>
      </p:sp>
      <p:sp>
        <p:nvSpPr>
          <p:cNvPr id="3" name="Content Placeholder 2">
            <a:extLst>
              <a:ext uri="{FF2B5EF4-FFF2-40B4-BE49-F238E27FC236}">
                <a16:creationId xmlns:a16="http://schemas.microsoft.com/office/drawing/2014/main" id="{F1C1D603-8C72-F601-BCC0-18736E6CA9F9}"/>
              </a:ext>
            </a:extLst>
          </p:cNvPr>
          <p:cNvSpPr>
            <a:spLocks noGrp="1"/>
          </p:cNvSpPr>
          <p:nvPr>
            <p:ph idx="1"/>
          </p:nvPr>
        </p:nvSpPr>
        <p:spPr>
          <a:xfrm>
            <a:off x="1143000" y="1752600"/>
            <a:ext cx="6248400" cy="762000"/>
          </a:xfrm>
        </p:spPr>
        <p:txBody>
          <a:bodyPr>
            <a:normAutofit/>
          </a:bodyPr>
          <a:lstStyle/>
          <a:p>
            <a:pPr marL="0" indent="0" algn="ctr">
              <a:buNone/>
            </a:pPr>
            <a:r>
              <a:rPr lang="en-US" sz="2800" dirty="0"/>
              <a:t>The sacrifice is the nation of Judah!</a:t>
            </a:r>
          </a:p>
        </p:txBody>
      </p:sp>
      <p:sp>
        <p:nvSpPr>
          <p:cNvPr id="4" name="TextBox 3">
            <a:extLst>
              <a:ext uri="{FF2B5EF4-FFF2-40B4-BE49-F238E27FC236}">
                <a16:creationId xmlns:a16="http://schemas.microsoft.com/office/drawing/2014/main" id="{7B0DD7D3-C920-C547-4AA2-FDC53143FC47}"/>
              </a:ext>
            </a:extLst>
          </p:cNvPr>
          <p:cNvSpPr txBox="1"/>
          <p:nvPr/>
        </p:nvSpPr>
        <p:spPr>
          <a:xfrm>
            <a:off x="609600" y="2895600"/>
            <a:ext cx="7620000" cy="1815882"/>
          </a:xfrm>
          <a:prstGeom prst="rect">
            <a:avLst/>
          </a:prstGeom>
          <a:solidFill>
            <a:schemeClr val="accent4">
              <a:lumMod val="20000"/>
              <a:lumOff val="80000"/>
            </a:schemeClr>
          </a:solidFill>
        </p:spPr>
        <p:txBody>
          <a:bodyPr wrap="square" rtlCol="0">
            <a:spAutoFit/>
          </a:bodyPr>
          <a:lstStyle/>
          <a:p>
            <a:pPr algn="ctr"/>
            <a:r>
              <a:rPr lang="en-US" sz="2800" dirty="0"/>
              <a:t>God’s people were supposed to offer sacrifices unto Him, but in a twist of irony, God is now preparing to sacrifice the unholy nation of Judah.</a:t>
            </a:r>
          </a:p>
        </p:txBody>
      </p:sp>
    </p:spTree>
    <p:extLst>
      <p:ext uri="{BB962C8B-B14F-4D97-AF65-F5344CB8AC3E}">
        <p14:creationId xmlns:p14="http://schemas.microsoft.com/office/powerpoint/2010/main" val="242642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31085-C573-371C-CAD4-EDAF20C4E294}"/>
              </a:ext>
            </a:extLst>
          </p:cNvPr>
          <p:cNvSpPr>
            <a:spLocks noGrp="1"/>
          </p:cNvSpPr>
          <p:nvPr>
            <p:ph type="title"/>
          </p:nvPr>
        </p:nvSpPr>
        <p:spPr/>
        <p:txBody>
          <a:bodyPr/>
          <a:lstStyle/>
          <a:p>
            <a:r>
              <a:rPr lang="en-US" b="1" dirty="0"/>
              <a:t>Jeremiah 46:10</a:t>
            </a:r>
          </a:p>
        </p:txBody>
      </p:sp>
      <p:sp>
        <p:nvSpPr>
          <p:cNvPr id="3" name="Content Placeholder 2">
            <a:extLst>
              <a:ext uri="{FF2B5EF4-FFF2-40B4-BE49-F238E27FC236}">
                <a16:creationId xmlns:a16="http://schemas.microsoft.com/office/drawing/2014/main" id="{BB1F1256-F823-49C9-2203-6B1994BCB8E3}"/>
              </a:ext>
            </a:extLst>
          </p:cNvPr>
          <p:cNvSpPr>
            <a:spLocks noGrp="1"/>
          </p:cNvSpPr>
          <p:nvPr>
            <p:ph idx="1"/>
          </p:nvPr>
        </p:nvSpPr>
        <p:spPr>
          <a:xfrm>
            <a:off x="457200" y="1600200"/>
            <a:ext cx="8229600" cy="3810000"/>
          </a:xfrm>
        </p:spPr>
        <p:txBody>
          <a:bodyPr>
            <a:normAutofit/>
          </a:bodyPr>
          <a:lstStyle/>
          <a:p>
            <a:pPr marL="0" indent="0">
              <a:buNone/>
            </a:pPr>
            <a:r>
              <a:rPr lang="en-US" sz="2800" b="0" i="1" dirty="0">
                <a:solidFill>
                  <a:srgbClr val="000000"/>
                </a:solidFill>
                <a:effectLst/>
              </a:rPr>
              <a:t>Judgment on Egypt</a:t>
            </a:r>
          </a:p>
          <a:p>
            <a:pPr marL="0" indent="0">
              <a:buNone/>
            </a:pPr>
            <a:r>
              <a:rPr lang="en-US" sz="2800" b="0" i="0" dirty="0">
                <a:solidFill>
                  <a:srgbClr val="000000"/>
                </a:solidFill>
                <a:effectLst/>
              </a:rPr>
              <a:t>For this </a:t>
            </a:r>
            <a:r>
              <a:rPr lang="en-US" sz="2800" b="0" i="1" dirty="0">
                <a:solidFill>
                  <a:srgbClr val="000000"/>
                </a:solidFill>
                <a:effectLst/>
              </a:rPr>
              <a:t>is</a:t>
            </a:r>
            <a:r>
              <a:rPr lang="en-US" sz="2800" b="0" i="0" dirty="0">
                <a:solidFill>
                  <a:srgbClr val="000000"/>
                </a:solidFill>
                <a:effectLst/>
              </a:rPr>
              <a:t> the day of the Lord </a:t>
            </a:r>
            <a:r>
              <a:rPr lang="en-US" sz="2800" b="0" i="0" cap="small" dirty="0">
                <a:solidFill>
                  <a:srgbClr val="000000"/>
                </a:solidFill>
                <a:effectLst/>
              </a:rPr>
              <a:t>God</a:t>
            </a:r>
            <a:r>
              <a:rPr lang="en-US" sz="2800" b="0" i="0" dirty="0">
                <a:solidFill>
                  <a:srgbClr val="000000"/>
                </a:solidFill>
                <a:effectLst/>
              </a:rPr>
              <a:t> of hosts,</a:t>
            </a:r>
            <a:br>
              <a:rPr lang="en-US" sz="2800" dirty="0"/>
            </a:br>
            <a:r>
              <a:rPr lang="en-US" sz="2800" b="0" i="0" dirty="0">
                <a:solidFill>
                  <a:srgbClr val="000000"/>
                </a:solidFill>
                <a:effectLst/>
              </a:rPr>
              <a:t>A day of vengeance,</a:t>
            </a:r>
            <a:br>
              <a:rPr lang="en-US" sz="2800" dirty="0"/>
            </a:br>
            <a:r>
              <a:rPr lang="en-US" sz="2800" b="0" i="0" dirty="0">
                <a:solidFill>
                  <a:srgbClr val="000000"/>
                </a:solidFill>
                <a:effectLst/>
              </a:rPr>
              <a:t>That He may avenge Himself on His adversaries.</a:t>
            </a:r>
            <a:br>
              <a:rPr lang="en-US" sz="2800" dirty="0"/>
            </a:br>
            <a:r>
              <a:rPr lang="en-US" sz="2800" b="0" i="0" dirty="0">
                <a:solidFill>
                  <a:srgbClr val="000000"/>
                </a:solidFill>
                <a:effectLst/>
              </a:rPr>
              <a:t>The sword shall devour;</a:t>
            </a:r>
            <a:br>
              <a:rPr lang="en-US" sz="2800" dirty="0"/>
            </a:br>
            <a:r>
              <a:rPr lang="en-US" sz="2800" b="0" i="0" dirty="0">
                <a:solidFill>
                  <a:srgbClr val="000000"/>
                </a:solidFill>
                <a:effectLst/>
              </a:rPr>
              <a:t>It shall be satiated and made drunk with their blood; For the Lord </a:t>
            </a:r>
            <a:r>
              <a:rPr lang="en-US" sz="2800" b="0" i="0" cap="small" dirty="0">
                <a:solidFill>
                  <a:srgbClr val="000000"/>
                </a:solidFill>
                <a:effectLst/>
              </a:rPr>
              <a:t>God</a:t>
            </a:r>
            <a:r>
              <a:rPr lang="en-US" sz="2800" b="0" i="0" dirty="0">
                <a:solidFill>
                  <a:srgbClr val="000000"/>
                </a:solidFill>
                <a:effectLst/>
              </a:rPr>
              <a:t> of hosts has a sacrifice</a:t>
            </a:r>
            <a:br>
              <a:rPr lang="en-US" sz="2800" dirty="0"/>
            </a:br>
            <a:r>
              <a:rPr lang="en-US" sz="2800" b="0" i="0" dirty="0">
                <a:solidFill>
                  <a:srgbClr val="000000"/>
                </a:solidFill>
                <a:effectLst/>
              </a:rPr>
              <a:t>In the north country by the River Euphrates.</a:t>
            </a:r>
            <a:endParaRPr lang="en-US" sz="2800" dirty="0"/>
          </a:p>
        </p:txBody>
      </p:sp>
    </p:spTree>
    <p:extLst>
      <p:ext uri="{BB962C8B-B14F-4D97-AF65-F5344CB8AC3E}">
        <p14:creationId xmlns:p14="http://schemas.microsoft.com/office/powerpoint/2010/main" val="3325363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3A96B-98F9-6FF8-090D-72E73188B2A0}"/>
              </a:ext>
            </a:extLst>
          </p:cNvPr>
          <p:cNvSpPr>
            <a:spLocks noGrp="1"/>
          </p:cNvSpPr>
          <p:nvPr>
            <p:ph type="title"/>
          </p:nvPr>
        </p:nvSpPr>
        <p:spPr/>
        <p:txBody>
          <a:bodyPr/>
          <a:lstStyle/>
          <a:p>
            <a:r>
              <a:rPr lang="en-US" b="1" dirty="0"/>
              <a:t>Invitation to Guests</a:t>
            </a:r>
          </a:p>
        </p:txBody>
      </p:sp>
      <p:sp>
        <p:nvSpPr>
          <p:cNvPr id="3" name="Content Placeholder 2">
            <a:extLst>
              <a:ext uri="{FF2B5EF4-FFF2-40B4-BE49-F238E27FC236}">
                <a16:creationId xmlns:a16="http://schemas.microsoft.com/office/drawing/2014/main" id="{49BB168F-AB7C-66C4-264B-E5BD1A42C81D}"/>
              </a:ext>
            </a:extLst>
          </p:cNvPr>
          <p:cNvSpPr>
            <a:spLocks noGrp="1"/>
          </p:cNvSpPr>
          <p:nvPr>
            <p:ph idx="1"/>
          </p:nvPr>
        </p:nvSpPr>
        <p:spPr>
          <a:xfrm>
            <a:off x="457200" y="1600200"/>
            <a:ext cx="8229600" cy="990600"/>
          </a:xfrm>
        </p:spPr>
        <p:txBody>
          <a:bodyPr/>
          <a:lstStyle/>
          <a:p>
            <a:pPr marL="0" indent="0">
              <a:buNone/>
            </a:pPr>
            <a:r>
              <a:rPr lang="en-US" dirty="0"/>
              <a:t>I cannot help but think of the Lord’s parable of the great supper in Luke 14.</a:t>
            </a:r>
          </a:p>
        </p:txBody>
      </p:sp>
    </p:spTree>
    <p:extLst>
      <p:ext uri="{BB962C8B-B14F-4D97-AF65-F5344CB8AC3E}">
        <p14:creationId xmlns:p14="http://schemas.microsoft.com/office/powerpoint/2010/main" val="3796030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06E1A-1268-B3F0-B4E6-87187AB096E5}"/>
              </a:ext>
            </a:extLst>
          </p:cNvPr>
          <p:cNvSpPr>
            <a:spLocks noGrp="1"/>
          </p:cNvSpPr>
          <p:nvPr>
            <p:ph type="title"/>
          </p:nvPr>
        </p:nvSpPr>
        <p:spPr/>
        <p:txBody>
          <a:bodyPr/>
          <a:lstStyle/>
          <a:p>
            <a:r>
              <a:rPr lang="en-US" b="1" dirty="0"/>
              <a:t>Luke 14:16-17</a:t>
            </a:r>
          </a:p>
        </p:txBody>
      </p:sp>
      <p:sp>
        <p:nvSpPr>
          <p:cNvPr id="3" name="Content Placeholder 2">
            <a:extLst>
              <a:ext uri="{FF2B5EF4-FFF2-40B4-BE49-F238E27FC236}">
                <a16:creationId xmlns:a16="http://schemas.microsoft.com/office/drawing/2014/main" id="{C01C74BE-B36C-422D-001C-C5EB17E3FEA5}"/>
              </a:ext>
            </a:extLst>
          </p:cNvPr>
          <p:cNvSpPr>
            <a:spLocks noGrp="1"/>
          </p:cNvSpPr>
          <p:nvPr>
            <p:ph idx="1"/>
          </p:nvPr>
        </p:nvSpPr>
        <p:spPr>
          <a:xfrm>
            <a:off x="457200" y="1600200"/>
            <a:ext cx="8229600" cy="1981200"/>
          </a:xfrm>
        </p:spPr>
        <p:txBody>
          <a:bodyPr>
            <a:normAutofit/>
          </a:bodyPr>
          <a:lstStyle/>
          <a:p>
            <a:pPr marL="0" indent="0">
              <a:buNone/>
            </a:pPr>
            <a:r>
              <a:rPr lang="en-US" sz="2800" b="0" i="0" dirty="0">
                <a:solidFill>
                  <a:srgbClr val="000000"/>
                </a:solidFill>
                <a:effectLst/>
              </a:rPr>
              <a:t>Then He said to him, “A certain man gave a great supper and invited many, </a:t>
            </a:r>
            <a:r>
              <a:rPr lang="en-US" sz="2800" b="1" i="0" baseline="30000" dirty="0">
                <a:solidFill>
                  <a:srgbClr val="000000"/>
                </a:solidFill>
                <a:effectLst/>
              </a:rPr>
              <a:t>17 </a:t>
            </a:r>
            <a:r>
              <a:rPr lang="en-US" sz="2800" b="0" i="0" dirty="0">
                <a:solidFill>
                  <a:srgbClr val="000000"/>
                </a:solidFill>
                <a:effectLst/>
              </a:rPr>
              <a:t>and sent his servant at supper time to say to those who were invited, ‘Come, for all things are now ready.’</a:t>
            </a:r>
            <a:endParaRPr lang="en-US" sz="2800" dirty="0"/>
          </a:p>
        </p:txBody>
      </p:sp>
    </p:spTree>
    <p:extLst>
      <p:ext uri="{BB962C8B-B14F-4D97-AF65-F5344CB8AC3E}">
        <p14:creationId xmlns:p14="http://schemas.microsoft.com/office/powerpoint/2010/main" val="1081415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8B97F-0084-A5EC-1570-BC9B56E1517A}"/>
              </a:ext>
            </a:extLst>
          </p:cNvPr>
          <p:cNvSpPr>
            <a:spLocks noGrp="1"/>
          </p:cNvSpPr>
          <p:nvPr>
            <p:ph type="title"/>
          </p:nvPr>
        </p:nvSpPr>
        <p:spPr/>
        <p:txBody>
          <a:bodyPr/>
          <a:lstStyle/>
          <a:p>
            <a:r>
              <a:rPr lang="en-US" b="1" dirty="0"/>
              <a:t>Luke 14:18-20</a:t>
            </a:r>
          </a:p>
        </p:txBody>
      </p:sp>
      <p:sp>
        <p:nvSpPr>
          <p:cNvPr id="3" name="Content Placeholder 2">
            <a:extLst>
              <a:ext uri="{FF2B5EF4-FFF2-40B4-BE49-F238E27FC236}">
                <a16:creationId xmlns:a16="http://schemas.microsoft.com/office/drawing/2014/main" id="{A444B76E-C98A-92D3-1FAB-5043BB67E945}"/>
              </a:ext>
            </a:extLst>
          </p:cNvPr>
          <p:cNvSpPr>
            <a:spLocks noGrp="1"/>
          </p:cNvSpPr>
          <p:nvPr>
            <p:ph idx="1"/>
          </p:nvPr>
        </p:nvSpPr>
        <p:spPr/>
        <p:txBody>
          <a:bodyPr>
            <a:normAutofit/>
          </a:bodyPr>
          <a:lstStyle/>
          <a:p>
            <a:pPr marL="0" indent="0">
              <a:buNone/>
            </a:pPr>
            <a:r>
              <a:rPr lang="en-US" sz="2800" b="1" i="0" baseline="30000" dirty="0">
                <a:solidFill>
                  <a:srgbClr val="000000"/>
                </a:solidFill>
                <a:effectLst/>
                <a:latin typeface="Arial" panose="020B0604020202020204" pitchFamily="34" charset="0"/>
                <a:cs typeface="Arial" panose="020B0604020202020204" pitchFamily="34" charset="0"/>
              </a:rPr>
              <a:t>18 </a:t>
            </a:r>
            <a:r>
              <a:rPr lang="en-US" sz="2800" b="0" i="0" dirty="0">
                <a:solidFill>
                  <a:srgbClr val="000000"/>
                </a:solidFill>
                <a:effectLst/>
                <a:latin typeface="Arial" panose="020B0604020202020204" pitchFamily="34" charset="0"/>
                <a:cs typeface="Arial" panose="020B0604020202020204" pitchFamily="34" charset="0"/>
              </a:rPr>
              <a:t>But they all with one </a:t>
            </a:r>
            <a:r>
              <a:rPr lang="en-US" sz="2800" b="0" i="1" dirty="0">
                <a:solidFill>
                  <a:srgbClr val="000000"/>
                </a:solidFill>
                <a:effectLst/>
                <a:latin typeface="Arial" panose="020B0604020202020204" pitchFamily="34" charset="0"/>
                <a:cs typeface="Arial" panose="020B0604020202020204" pitchFamily="34" charset="0"/>
              </a:rPr>
              <a:t>accord</a:t>
            </a:r>
            <a:r>
              <a:rPr lang="en-US" sz="2800" b="0" i="0" dirty="0">
                <a:solidFill>
                  <a:srgbClr val="000000"/>
                </a:solidFill>
                <a:effectLst/>
                <a:latin typeface="Arial" panose="020B0604020202020204" pitchFamily="34" charset="0"/>
                <a:cs typeface="Arial" panose="020B0604020202020204" pitchFamily="34" charset="0"/>
              </a:rPr>
              <a:t> began to make excuses. The first said to him, ‘I have bought a piece of ground, and I must go and see it. I ask you to have me excused.’ </a:t>
            </a:r>
            <a:r>
              <a:rPr lang="en-US" sz="2800" b="1" i="0" baseline="30000" dirty="0">
                <a:solidFill>
                  <a:srgbClr val="000000"/>
                </a:solidFill>
                <a:effectLst/>
                <a:latin typeface="Arial" panose="020B0604020202020204" pitchFamily="34" charset="0"/>
                <a:cs typeface="Arial" panose="020B0604020202020204" pitchFamily="34" charset="0"/>
              </a:rPr>
              <a:t>19 </a:t>
            </a:r>
            <a:r>
              <a:rPr lang="en-US" sz="2800" b="0" i="0" dirty="0">
                <a:solidFill>
                  <a:srgbClr val="000000"/>
                </a:solidFill>
                <a:effectLst/>
                <a:latin typeface="Arial" panose="020B0604020202020204" pitchFamily="34" charset="0"/>
                <a:cs typeface="Arial" panose="020B0604020202020204" pitchFamily="34" charset="0"/>
              </a:rPr>
              <a:t>And another said, ‘I have bought five yoke of oxen, and I am going to test them. I ask you to have me excused.’ </a:t>
            </a:r>
            <a:r>
              <a:rPr lang="en-US" sz="2800" b="1" i="0" baseline="30000" dirty="0">
                <a:solidFill>
                  <a:srgbClr val="000000"/>
                </a:solidFill>
                <a:effectLst/>
                <a:latin typeface="Arial" panose="020B0604020202020204" pitchFamily="34" charset="0"/>
                <a:cs typeface="Arial" panose="020B0604020202020204" pitchFamily="34" charset="0"/>
              </a:rPr>
              <a:t>20 </a:t>
            </a:r>
            <a:r>
              <a:rPr lang="en-US" sz="2800" b="0" i="0" dirty="0">
                <a:solidFill>
                  <a:srgbClr val="000000"/>
                </a:solidFill>
                <a:effectLst/>
                <a:latin typeface="Arial" panose="020B0604020202020204" pitchFamily="34" charset="0"/>
                <a:cs typeface="Arial" panose="020B0604020202020204" pitchFamily="34" charset="0"/>
              </a:rPr>
              <a:t>Still another said, ‘I have married a wife, and therefore I cannot come.’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0148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8B97F-0084-A5EC-1570-BC9B56E1517A}"/>
              </a:ext>
            </a:extLst>
          </p:cNvPr>
          <p:cNvSpPr>
            <a:spLocks noGrp="1"/>
          </p:cNvSpPr>
          <p:nvPr>
            <p:ph type="title"/>
          </p:nvPr>
        </p:nvSpPr>
        <p:spPr/>
        <p:txBody>
          <a:bodyPr/>
          <a:lstStyle/>
          <a:p>
            <a:r>
              <a:rPr lang="en-US" b="1" dirty="0"/>
              <a:t>Luke 14:21</a:t>
            </a:r>
          </a:p>
        </p:txBody>
      </p:sp>
      <p:sp>
        <p:nvSpPr>
          <p:cNvPr id="3" name="Content Placeholder 2">
            <a:extLst>
              <a:ext uri="{FF2B5EF4-FFF2-40B4-BE49-F238E27FC236}">
                <a16:creationId xmlns:a16="http://schemas.microsoft.com/office/drawing/2014/main" id="{A444B76E-C98A-92D3-1FAB-5043BB67E945}"/>
              </a:ext>
            </a:extLst>
          </p:cNvPr>
          <p:cNvSpPr>
            <a:spLocks noGrp="1"/>
          </p:cNvSpPr>
          <p:nvPr>
            <p:ph idx="1"/>
          </p:nvPr>
        </p:nvSpPr>
        <p:spPr/>
        <p:txBody>
          <a:bodyPr>
            <a:normAutofit/>
          </a:bodyPr>
          <a:lstStyle/>
          <a:p>
            <a:pPr marL="0" indent="0">
              <a:buNone/>
            </a:pPr>
            <a:r>
              <a:rPr lang="en-US" b="1" i="0" baseline="30000" dirty="0">
                <a:solidFill>
                  <a:srgbClr val="000000"/>
                </a:solidFill>
                <a:effectLst/>
                <a:latin typeface="Arial" panose="020B0604020202020204" pitchFamily="34" charset="0"/>
                <a:cs typeface="Arial" panose="020B0604020202020204" pitchFamily="34" charset="0"/>
              </a:rPr>
              <a:t>21 </a:t>
            </a:r>
            <a:r>
              <a:rPr lang="en-US" b="0" i="0" dirty="0">
                <a:solidFill>
                  <a:srgbClr val="000000"/>
                </a:solidFill>
                <a:effectLst/>
                <a:latin typeface="Arial" panose="020B0604020202020204" pitchFamily="34" charset="0"/>
                <a:cs typeface="Arial" panose="020B0604020202020204" pitchFamily="34" charset="0"/>
              </a:rPr>
              <a:t>So that servant came and reported these things to his master. Then the master of the house, being angry, said to his servant, ‘Go out quickly into the streets and lanes of the city, and bring in here </a:t>
            </a:r>
            <a:r>
              <a:rPr lang="en-US" b="0" i="1" dirty="0">
                <a:solidFill>
                  <a:srgbClr val="000000"/>
                </a:solidFill>
                <a:effectLst/>
                <a:latin typeface="Arial" panose="020B0604020202020204" pitchFamily="34" charset="0"/>
                <a:cs typeface="Arial" panose="020B0604020202020204" pitchFamily="34" charset="0"/>
              </a:rPr>
              <a:t>the</a:t>
            </a:r>
            <a:r>
              <a:rPr lang="en-US" b="0" i="0" dirty="0">
                <a:solidFill>
                  <a:srgbClr val="000000"/>
                </a:solidFill>
                <a:effectLst/>
                <a:latin typeface="Arial" panose="020B0604020202020204" pitchFamily="34" charset="0"/>
                <a:cs typeface="Arial" panose="020B0604020202020204" pitchFamily="34" charset="0"/>
              </a:rPr>
              <a:t> poor and </a:t>
            </a:r>
            <a:r>
              <a:rPr lang="en-US" b="0" i="1" dirty="0">
                <a:solidFill>
                  <a:srgbClr val="000000"/>
                </a:solidFill>
                <a:effectLst/>
                <a:latin typeface="Arial" panose="020B0604020202020204" pitchFamily="34" charset="0"/>
                <a:cs typeface="Arial" panose="020B0604020202020204" pitchFamily="34" charset="0"/>
              </a:rPr>
              <a:t>the</a:t>
            </a:r>
            <a:r>
              <a:rPr lang="en-US" b="0" i="0" dirty="0">
                <a:solidFill>
                  <a:srgbClr val="000000"/>
                </a:solidFill>
                <a:effectLst/>
                <a:latin typeface="Arial" panose="020B0604020202020204" pitchFamily="34" charset="0"/>
                <a:cs typeface="Arial" panose="020B0604020202020204" pitchFamily="34" charset="0"/>
              </a:rPr>
              <a:t> maimed and </a:t>
            </a:r>
            <a:r>
              <a:rPr lang="en-US" b="0" i="1" dirty="0">
                <a:solidFill>
                  <a:srgbClr val="000000"/>
                </a:solidFill>
                <a:effectLst/>
                <a:latin typeface="Arial" panose="020B0604020202020204" pitchFamily="34" charset="0"/>
                <a:cs typeface="Arial" panose="020B0604020202020204" pitchFamily="34" charset="0"/>
              </a:rPr>
              <a:t>the</a:t>
            </a:r>
            <a:r>
              <a:rPr lang="en-US" b="0" i="0" dirty="0">
                <a:solidFill>
                  <a:srgbClr val="000000"/>
                </a:solidFill>
                <a:effectLst/>
                <a:latin typeface="Arial" panose="020B0604020202020204" pitchFamily="34" charset="0"/>
                <a:cs typeface="Arial" panose="020B0604020202020204" pitchFamily="34" charset="0"/>
              </a:rPr>
              <a:t> lame and </a:t>
            </a:r>
            <a:r>
              <a:rPr lang="en-US" b="0" i="1" dirty="0">
                <a:solidFill>
                  <a:srgbClr val="000000"/>
                </a:solidFill>
                <a:effectLst/>
                <a:latin typeface="Arial" panose="020B0604020202020204" pitchFamily="34" charset="0"/>
                <a:cs typeface="Arial" panose="020B0604020202020204" pitchFamily="34" charset="0"/>
              </a:rPr>
              <a:t>the</a:t>
            </a:r>
            <a:r>
              <a:rPr lang="en-US" b="0" i="0" dirty="0">
                <a:solidFill>
                  <a:srgbClr val="000000"/>
                </a:solidFill>
                <a:effectLst/>
                <a:latin typeface="Arial" panose="020B0604020202020204" pitchFamily="34" charset="0"/>
                <a:cs typeface="Arial" panose="020B0604020202020204" pitchFamily="34" charset="0"/>
              </a:rPr>
              <a:t> blind.’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0868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8B97F-0084-A5EC-1570-BC9B56E1517A}"/>
              </a:ext>
            </a:extLst>
          </p:cNvPr>
          <p:cNvSpPr>
            <a:spLocks noGrp="1"/>
          </p:cNvSpPr>
          <p:nvPr>
            <p:ph type="title"/>
          </p:nvPr>
        </p:nvSpPr>
        <p:spPr/>
        <p:txBody>
          <a:bodyPr/>
          <a:lstStyle/>
          <a:p>
            <a:r>
              <a:rPr lang="en-US" b="1" dirty="0"/>
              <a:t>Luke 14:22-24</a:t>
            </a:r>
          </a:p>
        </p:txBody>
      </p:sp>
      <p:sp>
        <p:nvSpPr>
          <p:cNvPr id="3" name="Content Placeholder 2">
            <a:extLst>
              <a:ext uri="{FF2B5EF4-FFF2-40B4-BE49-F238E27FC236}">
                <a16:creationId xmlns:a16="http://schemas.microsoft.com/office/drawing/2014/main" id="{A444B76E-C98A-92D3-1FAB-5043BB67E945}"/>
              </a:ext>
            </a:extLst>
          </p:cNvPr>
          <p:cNvSpPr>
            <a:spLocks noGrp="1"/>
          </p:cNvSpPr>
          <p:nvPr>
            <p:ph idx="1"/>
          </p:nvPr>
        </p:nvSpPr>
        <p:spPr>
          <a:xfrm>
            <a:off x="609600" y="1752600"/>
            <a:ext cx="8229600" cy="2438400"/>
          </a:xfrm>
        </p:spPr>
        <p:txBody>
          <a:bodyPr>
            <a:normAutofit/>
          </a:bodyPr>
          <a:lstStyle/>
          <a:p>
            <a:pPr marL="0" indent="0">
              <a:buNone/>
            </a:pPr>
            <a:r>
              <a:rPr lang="en-US" b="1" i="0" baseline="30000" dirty="0">
                <a:solidFill>
                  <a:srgbClr val="000000"/>
                </a:solidFill>
                <a:effectLst/>
                <a:latin typeface="Arial" panose="020B0604020202020204" pitchFamily="34" charset="0"/>
                <a:cs typeface="Arial" panose="020B0604020202020204" pitchFamily="34" charset="0"/>
              </a:rPr>
              <a:t>22 </a:t>
            </a:r>
            <a:r>
              <a:rPr lang="en-US" b="0" i="0" dirty="0">
                <a:solidFill>
                  <a:srgbClr val="000000"/>
                </a:solidFill>
                <a:effectLst/>
                <a:latin typeface="Arial" panose="020B0604020202020204" pitchFamily="34" charset="0"/>
                <a:cs typeface="Arial" panose="020B0604020202020204" pitchFamily="34" charset="0"/>
              </a:rPr>
              <a:t>And the servant said, ‘Master, it is done as you commanded, and still there is room.’ </a:t>
            </a:r>
            <a:r>
              <a:rPr lang="en-US" b="1" i="0" baseline="30000" dirty="0">
                <a:solidFill>
                  <a:srgbClr val="000000"/>
                </a:solidFill>
                <a:effectLst/>
                <a:latin typeface="Arial" panose="020B0604020202020204" pitchFamily="34" charset="0"/>
                <a:cs typeface="Arial" panose="020B0604020202020204" pitchFamily="34" charset="0"/>
              </a:rPr>
              <a:t>23 </a:t>
            </a:r>
            <a:r>
              <a:rPr lang="en-US" b="0" i="0" dirty="0">
                <a:solidFill>
                  <a:srgbClr val="000000"/>
                </a:solidFill>
                <a:effectLst/>
                <a:latin typeface="Arial" panose="020B0604020202020204" pitchFamily="34" charset="0"/>
                <a:cs typeface="Arial" panose="020B0604020202020204" pitchFamily="34" charset="0"/>
              </a:rPr>
              <a:t>Then the master said to the servant, ‘Go out into the highways and hedges, and compel </a:t>
            </a:r>
            <a:r>
              <a:rPr lang="en-US" b="0" i="1" dirty="0">
                <a:solidFill>
                  <a:srgbClr val="000000"/>
                </a:solidFill>
                <a:effectLst/>
                <a:latin typeface="Arial" panose="020B0604020202020204" pitchFamily="34" charset="0"/>
                <a:cs typeface="Arial" panose="020B0604020202020204" pitchFamily="34" charset="0"/>
              </a:rPr>
              <a:t>them</a:t>
            </a:r>
            <a:r>
              <a:rPr lang="en-US" b="0" i="0" dirty="0">
                <a:solidFill>
                  <a:srgbClr val="000000"/>
                </a:solidFill>
                <a:effectLst/>
                <a:latin typeface="Arial" panose="020B0604020202020204" pitchFamily="34" charset="0"/>
                <a:cs typeface="Arial" panose="020B0604020202020204" pitchFamily="34" charset="0"/>
              </a:rPr>
              <a:t> to come in, that my house may be filled. </a:t>
            </a:r>
            <a:r>
              <a:rPr lang="en-US" b="1" i="0" baseline="30000" dirty="0">
                <a:solidFill>
                  <a:srgbClr val="000000"/>
                </a:solidFill>
                <a:effectLst/>
                <a:latin typeface="Arial" panose="020B0604020202020204" pitchFamily="34" charset="0"/>
                <a:cs typeface="Arial" panose="020B0604020202020204" pitchFamily="34" charset="0"/>
              </a:rPr>
              <a:t>24 </a:t>
            </a:r>
            <a:r>
              <a:rPr lang="en-US" b="0" i="0" dirty="0">
                <a:solidFill>
                  <a:srgbClr val="000000"/>
                </a:solidFill>
                <a:effectLst/>
                <a:latin typeface="Arial" panose="020B0604020202020204" pitchFamily="34" charset="0"/>
                <a:cs typeface="Arial" panose="020B0604020202020204" pitchFamily="34" charset="0"/>
              </a:rPr>
              <a:t>For I say to you that none of those men who were invited shall taste my supper.’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2287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46DDC-D1FF-5572-C7F6-38F16BC313B6}"/>
              </a:ext>
            </a:extLst>
          </p:cNvPr>
          <p:cNvSpPr>
            <a:spLocks noGrp="1"/>
          </p:cNvSpPr>
          <p:nvPr>
            <p:ph type="title"/>
          </p:nvPr>
        </p:nvSpPr>
        <p:spPr/>
        <p:txBody>
          <a:bodyPr/>
          <a:lstStyle/>
          <a:p>
            <a:r>
              <a:rPr lang="en-US" b="1" dirty="0"/>
              <a:t>Who are the guests?</a:t>
            </a:r>
          </a:p>
        </p:txBody>
      </p:sp>
      <p:sp>
        <p:nvSpPr>
          <p:cNvPr id="3" name="Content Placeholder 2">
            <a:extLst>
              <a:ext uri="{FF2B5EF4-FFF2-40B4-BE49-F238E27FC236}">
                <a16:creationId xmlns:a16="http://schemas.microsoft.com/office/drawing/2014/main" id="{ED895790-8A0F-346A-DB35-AC17002BE18C}"/>
              </a:ext>
            </a:extLst>
          </p:cNvPr>
          <p:cNvSpPr>
            <a:spLocks noGrp="1"/>
          </p:cNvSpPr>
          <p:nvPr>
            <p:ph idx="1"/>
          </p:nvPr>
        </p:nvSpPr>
        <p:spPr>
          <a:xfrm>
            <a:off x="457200" y="1600200"/>
            <a:ext cx="8229600" cy="2362200"/>
          </a:xfrm>
        </p:spPr>
        <p:txBody>
          <a:bodyPr/>
          <a:lstStyle/>
          <a:p>
            <a:pPr marL="0" indent="0">
              <a:buNone/>
            </a:pPr>
            <a:r>
              <a:rPr lang="en-US" dirty="0"/>
              <a:t>Basically two schools of thought, and neither is very appealing.</a:t>
            </a:r>
          </a:p>
          <a:p>
            <a:pPr marL="0" indent="0">
              <a:buNone/>
            </a:pPr>
            <a:endParaRPr lang="en-US" dirty="0"/>
          </a:p>
          <a:p>
            <a:pPr marL="457200" indent="-457200">
              <a:buAutoNum type="arabicPeriod"/>
            </a:pPr>
            <a:r>
              <a:rPr lang="en-US" dirty="0"/>
              <a:t>Animals that feed on the carrion</a:t>
            </a:r>
          </a:p>
          <a:p>
            <a:pPr marL="457200" indent="-457200">
              <a:buAutoNum type="arabicPeriod"/>
            </a:pPr>
            <a:r>
              <a:rPr lang="en-US" dirty="0"/>
              <a:t>Nations that will destroy Judah</a:t>
            </a:r>
          </a:p>
        </p:txBody>
      </p:sp>
    </p:spTree>
    <p:extLst>
      <p:ext uri="{BB962C8B-B14F-4D97-AF65-F5344CB8AC3E}">
        <p14:creationId xmlns:p14="http://schemas.microsoft.com/office/powerpoint/2010/main" val="1591310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10137-3D52-F990-8ECA-03C32ED4A105}"/>
              </a:ext>
            </a:extLst>
          </p:cNvPr>
          <p:cNvSpPr>
            <a:spLocks noGrp="1"/>
          </p:cNvSpPr>
          <p:nvPr>
            <p:ph type="title"/>
          </p:nvPr>
        </p:nvSpPr>
        <p:spPr/>
        <p:txBody>
          <a:bodyPr/>
          <a:lstStyle/>
          <a:p>
            <a:r>
              <a:rPr lang="en-US" b="1" dirty="0"/>
              <a:t>Animals</a:t>
            </a:r>
          </a:p>
        </p:txBody>
      </p:sp>
      <p:sp>
        <p:nvSpPr>
          <p:cNvPr id="3" name="Content Placeholder 2">
            <a:extLst>
              <a:ext uri="{FF2B5EF4-FFF2-40B4-BE49-F238E27FC236}">
                <a16:creationId xmlns:a16="http://schemas.microsoft.com/office/drawing/2014/main" id="{F3D95FC4-7E50-9D5E-BE2A-622DED2D3EE8}"/>
              </a:ext>
            </a:extLst>
          </p:cNvPr>
          <p:cNvSpPr>
            <a:spLocks noGrp="1"/>
          </p:cNvSpPr>
          <p:nvPr>
            <p:ph idx="1"/>
          </p:nvPr>
        </p:nvSpPr>
        <p:spPr>
          <a:xfrm>
            <a:off x="457200" y="1600200"/>
            <a:ext cx="8229600" cy="990600"/>
          </a:xfrm>
        </p:spPr>
        <p:txBody>
          <a:bodyPr/>
          <a:lstStyle/>
          <a:p>
            <a:r>
              <a:rPr lang="en-US" dirty="0"/>
              <a:t>Ezekiel 39:17-20</a:t>
            </a:r>
          </a:p>
          <a:p>
            <a:r>
              <a:rPr lang="en-US" dirty="0"/>
              <a:t>Revelation 19:17-18</a:t>
            </a:r>
          </a:p>
        </p:txBody>
      </p:sp>
      <p:sp>
        <p:nvSpPr>
          <p:cNvPr id="4" name="TextBox 3">
            <a:extLst>
              <a:ext uri="{FF2B5EF4-FFF2-40B4-BE49-F238E27FC236}">
                <a16:creationId xmlns:a16="http://schemas.microsoft.com/office/drawing/2014/main" id="{18CC155D-D04C-9F7D-25EE-4CC153C058DF}"/>
              </a:ext>
            </a:extLst>
          </p:cNvPr>
          <p:cNvSpPr txBox="1"/>
          <p:nvPr/>
        </p:nvSpPr>
        <p:spPr>
          <a:xfrm>
            <a:off x="457200" y="2743200"/>
            <a:ext cx="8305800" cy="3046988"/>
          </a:xfrm>
          <a:prstGeom prst="rect">
            <a:avLst/>
          </a:prstGeom>
          <a:solidFill>
            <a:schemeClr val="accent5">
              <a:lumMod val="20000"/>
              <a:lumOff val="80000"/>
            </a:schemeClr>
          </a:solidFill>
        </p:spPr>
        <p:txBody>
          <a:bodyPr wrap="square" rtlCol="0">
            <a:spAutoFit/>
          </a:bodyPr>
          <a:lstStyle/>
          <a:p>
            <a:r>
              <a:rPr lang="en-US" sz="2400" b="1" i="0" dirty="0">
                <a:solidFill>
                  <a:srgbClr val="000000"/>
                </a:solidFill>
                <a:effectLst/>
                <a:latin typeface="system-ui"/>
              </a:rPr>
              <a:t>(Revelation 19:17-18)</a:t>
            </a:r>
          </a:p>
          <a:p>
            <a:r>
              <a:rPr lang="en-US" sz="2400" b="0" i="0" dirty="0">
                <a:solidFill>
                  <a:srgbClr val="000000"/>
                </a:solidFill>
                <a:effectLst/>
                <a:latin typeface="system-ui"/>
              </a:rPr>
              <a:t>Then I saw an angel standing in the sun; and he cried with a loud voice, saying to all the birds that fly in the midst of heaven, “Come and gather together for the upper of the great God, </a:t>
            </a:r>
            <a:r>
              <a:rPr lang="en-US" sz="2400" b="1" i="0" baseline="30000" dirty="0">
                <a:solidFill>
                  <a:srgbClr val="000000"/>
                </a:solidFill>
                <a:effectLst/>
                <a:latin typeface="system-ui"/>
              </a:rPr>
              <a:t>18 </a:t>
            </a:r>
            <a:r>
              <a:rPr lang="en-US" sz="2400" b="0" i="0" dirty="0">
                <a:solidFill>
                  <a:srgbClr val="000000"/>
                </a:solidFill>
                <a:effectLst/>
                <a:latin typeface="system-ui"/>
              </a:rPr>
              <a:t>that you may eat the flesh of kings, the flesh of captains, the flesh of mighty men, the flesh of horses and of those who sit on them, and the flesh of all </a:t>
            </a:r>
            <a:r>
              <a:rPr lang="en-US" sz="2400" b="0" i="1" dirty="0">
                <a:solidFill>
                  <a:srgbClr val="000000"/>
                </a:solidFill>
                <a:effectLst/>
                <a:latin typeface="system-ui"/>
              </a:rPr>
              <a:t>people,</a:t>
            </a:r>
            <a:r>
              <a:rPr lang="en-US" sz="2400" b="0" i="0" dirty="0">
                <a:solidFill>
                  <a:srgbClr val="000000"/>
                </a:solidFill>
                <a:effectLst/>
                <a:latin typeface="system-ui"/>
              </a:rPr>
              <a:t> free and slave, both small and great.”</a:t>
            </a:r>
            <a:endParaRPr lang="en-US" sz="2400" dirty="0"/>
          </a:p>
        </p:txBody>
      </p:sp>
    </p:spTree>
    <p:extLst>
      <p:ext uri="{BB962C8B-B14F-4D97-AF65-F5344CB8AC3E}">
        <p14:creationId xmlns:p14="http://schemas.microsoft.com/office/powerpoint/2010/main" val="224834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828800"/>
            <a:ext cx="8153400" cy="1676400"/>
          </a:xfrm>
        </p:spPr>
        <p:txBody>
          <a:bodyPr/>
          <a:lstStyle/>
          <a:p>
            <a:pPr algn="ctr"/>
            <a:r>
              <a:rPr lang="en-US" sz="4500" b="1" i="0" dirty="0">
                <a:solidFill>
                  <a:srgbClr val="000000"/>
                </a:solidFill>
                <a:effectLst/>
              </a:rPr>
              <a:t>Zephaniah</a:t>
            </a:r>
            <a:br>
              <a:rPr lang="en-US" sz="3500" b="1" i="0" dirty="0">
                <a:solidFill>
                  <a:srgbClr val="000000"/>
                </a:solidFill>
                <a:effectLst/>
              </a:rPr>
            </a:br>
            <a:r>
              <a:rPr lang="en-US" sz="2800" b="1" i="1" dirty="0">
                <a:solidFill>
                  <a:srgbClr val="000000"/>
                </a:solidFill>
                <a:effectLst/>
              </a:rPr>
              <a:t>God’s sacrifice</a:t>
            </a:r>
            <a:br>
              <a:rPr lang="en-US" sz="3500" b="1" i="0" dirty="0">
                <a:solidFill>
                  <a:srgbClr val="000000"/>
                </a:solidFill>
                <a:effectLst/>
              </a:rPr>
            </a:br>
            <a:endParaRPr lang="en-US" sz="3200" dirty="0">
              <a:solidFill>
                <a:schemeClr val="tx1"/>
              </a:solidFill>
            </a:endParaRPr>
          </a:p>
        </p:txBody>
      </p:sp>
      <p:sp>
        <p:nvSpPr>
          <p:cNvPr id="3" name="Subtitle 2"/>
          <p:cNvSpPr>
            <a:spLocks noGrp="1"/>
          </p:cNvSpPr>
          <p:nvPr>
            <p:ph type="subTitle" idx="1"/>
          </p:nvPr>
        </p:nvSpPr>
        <p:spPr>
          <a:xfrm>
            <a:off x="1219200" y="3733800"/>
            <a:ext cx="6400800" cy="1143000"/>
          </a:xfrm>
        </p:spPr>
        <p:txBody>
          <a:bodyPr>
            <a:normAutofit/>
          </a:bodyPr>
          <a:lstStyle/>
          <a:p>
            <a:pPr algn="ctr"/>
            <a:r>
              <a:rPr lang="en-US" dirty="0"/>
              <a:t>September 21, 2022</a:t>
            </a:r>
          </a:p>
          <a:p>
            <a:pPr algn="ctr"/>
            <a:r>
              <a:rPr lang="en-US" dirty="0"/>
              <a:t>San Angelo, TX</a:t>
            </a:r>
          </a:p>
        </p:txBody>
      </p:sp>
    </p:spTree>
    <p:extLst>
      <p:ext uri="{BB962C8B-B14F-4D97-AF65-F5344CB8AC3E}">
        <p14:creationId xmlns:p14="http://schemas.microsoft.com/office/powerpoint/2010/main" val="3805350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2A916-ACDD-E7D9-ED3B-F3306774817A}"/>
              </a:ext>
            </a:extLst>
          </p:cNvPr>
          <p:cNvSpPr>
            <a:spLocks noGrp="1"/>
          </p:cNvSpPr>
          <p:nvPr>
            <p:ph type="title"/>
          </p:nvPr>
        </p:nvSpPr>
        <p:spPr/>
        <p:txBody>
          <a:bodyPr/>
          <a:lstStyle/>
          <a:p>
            <a:r>
              <a:rPr lang="en-US" b="1" dirty="0"/>
              <a:t>Nations (namely Babylon)</a:t>
            </a:r>
          </a:p>
        </p:txBody>
      </p:sp>
      <p:sp>
        <p:nvSpPr>
          <p:cNvPr id="3" name="Content Placeholder 2">
            <a:extLst>
              <a:ext uri="{FF2B5EF4-FFF2-40B4-BE49-F238E27FC236}">
                <a16:creationId xmlns:a16="http://schemas.microsoft.com/office/drawing/2014/main" id="{1340B32D-0AB2-46E2-7945-A241534AF2D1}"/>
              </a:ext>
            </a:extLst>
          </p:cNvPr>
          <p:cNvSpPr>
            <a:spLocks noGrp="1"/>
          </p:cNvSpPr>
          <p:nvPr>
            <p:ph idx="1"/>
          </p:nvPr>
        </p:nvSpPr>
        <p:spPr>
          <a:xfrm>
            <a:off x="457200" y="1600200"/>
            <a:ext cx="8229600" cy="1066800"/>
          </a:xfrm>
        </p:spPr>
        <p:txBody>
          <a:bodyPr/>
          <a:lstStyle/>
          <a:p>
            <a:r>
              <a:rPr lang="en-US" dirty="0"/>
              <a:t>Jeremiah 10:25</a:t>
            </a:r>
          </a:p>
          <a:p>
            <a:r>
              <a:rPr lang="en-US" dirty="0"/>
              <a:t>Habakkuk 1:6</a:t>
            </a:r>
          </a:p>
        </p:txBody>
      </p:sp>
      <p:sp>
        <p:nvSpPr>
          <p:cNvPr id="5" name="TextBox 4">
            <a:extLst>
              <a:ext uri="{FF2B5EF4-FFF2-40B4-BE49-F238E27FC236}">
                <a16:creationId xmlns:a16="http://schemas.microsoft.com/office/drawing/2014/main" id="{EBDF2E97-FF67-7C47-AA29-B758791A5507}"/>
              </a:ext>
            </a:extLst>
          </p:cNvPr>
          <p:cNvSpPr txBox="1"/>
          <p:nvPr/>
        </p:nvSpPr>
        <p:spPr>
          <a:xfrm>
            <a:off x="609600" y="2819400"/>
            <a:ext cx="7696200" cy="114300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6020AB7F-B09B-FAF9-9087-AA406248702C}"/>
              </a:ext>
            </a:extLst>
          </p:cNvPr>
          <p:cNvSpPr txBox="1"/>
          <p:nvPr/>
        </p:nvSpPr>
        <p:spPr>
          <a:xfrm>
            <a:off x="723900" y="2936319"/>
            <a:ext cx="7696200" cy="2092881"/>
          </a:xfrm>
          <a:prstGeom prst="rect">
            <a:avLst/>
          </a:prstGeom>
          <a:solidFill>
            <a:schemeClr val="accent5">
              <a:lumMod val="20000"/>
              <a:lumOff val="80000"/>
            </a:schemeClr>
          </a:solidFill>
        </p:spPr>
        <p:txBody>
          <a:bodyPr wrap="square">
            <a:spAutoFit/>
          </a:bodyPr>
          <a:lstStyle/>
          <a:p>
            <a:r>
              <a:rPr lang="en-US" sz="2600" b="1" i="0" dirty="0">
                <a:solidFill>
                  <a:srgbClr val="000000"/>
                </a:solidFill>
                <a:effectLst/>
                <a:latin typeface="system-ui"/>
              </a:rPr>
              <a:t>(Habakkuk 1:5-6)</a:t>
            </a:r>
          </a:p>
          <a:p>
            <a:r>
              <a:rPr lang="en-US" sz="2600" b="1" i="0" baseline="30000" dirty="0">
                <a:solidFill>
                  <a:srgbClr val="000000"/>
                </a:solidFill>
                <a:effectLst/>
                <a:latin typeface="system-ui"/>
              </a:rPr>
              <a:t>6 </a:t>
            </a:r>
            <a:r>
              <a:rPr lang="en-US" sz="2600" b="0" i="0" dirty="0">
                <a:solidFill>
                  <a:srgbClr val="000000"/>
                </a:solidFill>
                <a:effectLst/>
                <a:latin typeface="system-ui"/>
              </a:rPr>
              <a:t>For indeed I am raising up the Chaldeans,</a:t>
            </a:r>
            <a:br>
              <a:rPr lang="en-US" sz="2600" dirty="0"/>
            </a:br>
            <a:r>
              <a:rPr lang="en-US" sz="2600" b="0" i="0" dirty="0">
                <a:solidFill>
                  <a:srgbClr val="000000"/>
                </a:solidFill>
                <a:effectLst/>
                <a:latin typeface="system-ui"/>
              </a:rPr>
              <a:t>A bitter and hasty nation</a:t>
            </a:r>
            <a:br>
              <a:rPr lang="en-US" sz="2600" dirty="0"/>
            </a:br>
            <a:r>
              <a:rPr lang="en-US" sz="2600" b="0" i="0" dirty="0">
                <a:solidFill>
                  <a:srgbClr val="000000"/>
                </a:solidFill>
                <a:effectLst/>
                <a:latin typeface="system-ui"/>
              </a:rPr>
              <a:t>Which marches through the breadth of the earth,</a:t>
            </a:r>
            <a:br>
              <a:rPr lang="en-US" sz="2600" dirty="0"/>
            </a:br>
            <a:r>
              <a:rPr lang="en-US" sz="2600" b="0" i="0" dirty="0">
                <a:solidFill>
                  <a:srgbClr val="000000"/>
                </a:solidFill>
                <a:effectLst/>
                <a:latin typeface="system-ui"/>
              </a:rPr>
              <a:t>To possess dwelling places </a:t>
            </a:r>
            <a:r>
              <a:rPr lang="en-US" sz="2600" b="0" i="1" dirty="0">
                <a:solidFill>
                  <a:srgbClr val="000000"/>
                </a:solidFill>
                <a:effectLst/>
                <a:latin typeface="system-ui"/>
              </a:rPr>
              <a:t>that are</a:t>
            </a:r>
            <a:r>
              <a:rPr lang="en-US" sz="2600" b="0" i="0" dirty="0">
                <a:solidFill>
                  <a:srgbClr val="000000"/>
                </a:solidFill>
                <a:effectLst/>
                <a:latin typeface="system-ui"/>
              </a:rPr>
              <a:t> not theirs.</a:t>
            </a:r>
            <a:endParaRPr lang="en-US" sz="2600" dirty="0"/>
          </a:p>
        </p:txBody>
      </p:sp>
    </p:spTree>
    <p:extLst>
      <p:ext uri="{BB962C8B-B14F-4D97-AF65-F5344CB8AC3E}">
        <p14:creationId xmlns:p14="http://schemas.microsoft.com/office/powerpoint/2010/main" val="154571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3B970-23B3-50D9-787C-25C28E9B7643}"/>
              </a:ext>
            </a:extLst>
          </p:cNvPr>
          <p:cNvSpPr>
            <a:spLocks noGrp="1"/>
          </p:cNvSpPr>
          <p:nvPr>
            <p:ph type="title"/>
          </p:nvPr>
        </p:nvSpPr>
        <p:spPr/>
        <p:txBody>
          <a:bodyPr/>
          <a:lstStyle/>
          <a:p>
            <a:r>
              <a:rPr lang="en-US" b="1" dirty="0"/>
              <a:t>Zephaniah 1:8-9</a:t>
            </a:r>
          </a:p>
        </p:txBody>
      </p:sp>
      <p:sp>
        <p:nvSpPr>
          <p:cNvPr id="3" name="Content Placeholder 2">
            <a:extLst>
              <a:ext uri="{FF2B5EF4-FFF2-40B4-BE49-F238E27FC236}">
                <a16:creationId xmlns:a16="http://schemas.microsoft.com/office/drawing/2014/main" id="{3D2A7728-4E1F-6127-819D-7E5620F2EA0E}"/>
              </a:ext>
            </a:extLst>
          </p:cNvPr>
          <p:cNvSpPr>
            <a:spLocks noGrp="1"/>
          </p:cNvSpPr>
          <p:nvPr>
            <p:ph idx="1"/>
          </p:nvPr>
        </p:nvSpPr>
        <p:spPr>
          <a:xfrm>
            <a:off x="457200" y="1600200"/>
            <a:ext cx="8229600" cy="2743200"/>
          </a:xfrm>
        </p:spPr>
        <p:txBody>
          <a:bodyPr/>
          <a:lstStyle/>
          <a:p>
            <a:pPr marL="0" indent="0" algn="l">
              <a:buNone/>
            </a:pPr>
            <a:r>
              <a:rPr lang="en-US" b="1" i="0" baseline="30000" dirty="0">
                <a:solidFill>
                  <a:srgbClr val="000000"/>
                </a:solidFill>
                <a:effectLst/>
              </a:rPr>
              <a:t>8 </a:t>
            </a:r>
            <a:r>
              <a:rPr lang="en-US" b="0" i="0" dirty="0">
                <a:solidFill>
                  <a:srgbClr val="000000"/>
                </a:solidFill>
                <a:effectLst/>
              </a:rPr>
              <a:t>“And it shall be,</a:t>
            </a:r>
            <a:br>
              <a:rPr lang="en-US" b="0" i="0" dirty="0">
                <a:solidFill>
                  <a:srgbClr val="000000"/>
                </a:solidFill>
                <a:effectLst/>
              </a:rPr>
            </a:br>
            <a:r>
              <a:rPr lang="en-US" b="0" i="0" dirty="0">
                <a:solidFill>
                  <a:srgbClr val="000000"/>
                </a:solidFill>
                <a:effectLst/>
              </a:rPr>
              <a:t>In the day of the </a:t>
            </a:r>
            <a:r>
              <a:rPr lang="en-US" b="0" i="0" cap="small" dirty="0">
                <a:solidFill>
                  <a:srgbClr val="000000"/>
                </a:solidFill>
                <a:effectLst/>
              </a:rPr>
              <a:t>Lord</a:t>
            </a:r>
            <a:r>
              <a:rPr lang="en-US" b="0" i="0" dirty="0">
                <a:solidFill>
                  <a:srgbClr val="000000"/>
                </a:solidFill>
                <a:effectLst/>
              </a:rPr>
              <a:t>’s sacrifice,</a:t>
            </a:r>
            <a:br>
              <a:rPr lang="en-US" b="0" i="0" dirty="0">
                <a:solidFill>
                  <a:srgbClr val="000000"/>
                </a:solidFill>
                <a:effectLst/>
              </a:rPr>
            </a:br>
            <a:r>
              <a:rPr lang="en-US" b="0" i="0" dirty="0">
                <a:solidFill>
                  <a:srgbClr val="000000"/>
                </a:solidFill>
                <a:effectLst/>
              </a:rPr>
              <a:t>That I will punish the princes and the king’s children,</a:t>
            </a:r>
            <a:br>
              <a:rPr lang="en-US" b="0" i="0" dirty="0">
                <a:solidFill>
                  <a:srgbClr val="000000"/>
                </a:solidFill>
                <a:effectLst/>
              </a:rPr>
            </a:br>
            <a:r>
              <a:rPr lang="en-US" b="0" i="0" dirty="0">
                <a:solidFill>
                  <a:srgbClr val="000000"/>
                </a:solidFill>
                <a:effectLst/>
              </a:rPr>
              <a:t>And all such as are clothed with foreign apparel.</a:t>
            </a:r>
            <a:br>
              <a:rPr lang="en-US" b="0" i="0" dirty="0">
                <a:solidFill>
                  <a:srgbClr val="000000"/>
                </a:solidFill>
                <a:effectLst/>
              </a:rPr>
            </a:br>
            <a:r>
              <a:rPr lang="en-US" b="1" i="0" baseline="30000" dirty="0">
                <a:solidFill>
                  <a:srgbClr val="000000"/>
                </a:solidFill>
                <a:effectLst/>
              </a:rPr>
              <a:t>9 </a:t>
            </a:r>
            <a:r>
              <a:rPr lang="en-US" b="0" i="0" dirty="0">
                <a:solidFill>
                  <a:srgbClr val="000000"/>
                </a:solidFill>
                <a:effectLst/>
              </a:rPr>
              <a:t>In the same day I will punish</a:t>
            </a:r>
            <a:br>
              <a:rPr lang="en-US" b="0" i="0" dirty="0">
                <a:solidFill>
                  <a:srgbClr val="000000"/>
                </a:solidFill>
                <a:effectLst/>
              </a:rPr>
            </a:br>
            <a:r>
              <a:rPr lang="en-US" b="0" i="0" dirty="0">
                <a:solidFill>
                  <a:srgbClr val="000000"/>
                </a:solidFill>
                <a:effectLst/>
              </a:rPr>
              <a:t>All those who leap over the threshold,</a:t>
            </a:r>
            <a:br>
              <a:rPr lang="en-US" b="0" i="0" dirty="0">
                <a:solidFill>
                  <a:srgbClr val="000000"/>
                </a:solidFill>
                <a:effectLst/>
              </a:rPr>
            </a:br>
            <a:r>
              <a:rPr lang="en-US" b="0" i="0" dirty="0">
                <a:solidFill>
                  <a:srgbClr val="000000"/>
                </a:solidFill>
                <a:effectLst/>
              </a:rPr>
              <a:t>Who fill their masters’ houses with violence and deceit.</a:t>
            </a:r>
          </a:p>
          <a:p>
            <a:pPr marL="0" indent="0">
              <a:buNone/>
            </a:pPr>
            <a:endParaRPr lang="en-US" dirty="0"/>
          </a:p>
        </p:txBody>
      </p:sp>
      <p:sp>
        <p:nvSpPr>
          <p:cNvPr id="4" name="TextBox 3">
            <a:extLst>
              <a:ext uri="{FF2B5EF4-FFF2-40B4-BE49-F238E27FC236}">
                <a16:creationId xmlns:a16="http://schemas.microsoft.com/office/drawing/2014/main" id="{DB2BBC89-3B6F-AF47-A042-2D8C9E6BF0D4}"/>
              </a:ext>
            </a:extLst>
          </p:cNvPr>
          <p:cNvSpPr txBox="1"/>
          <p:nvPr/>
        </p:nvSpPr>
        <p:spPr>
          <a:xfrm>
            <a:off x="609600" y="4800600"/>
            <a:ext cx="7924800" cy="1292662"/>
          </a:xfrm>
          <a:prstGeom prst="rect">
            <a:avLst/>
          </a:prstGeom>
          <a:solidFill>
            <a:schemeClr val="accent4">
              <a:lumMod val="20000"/>
              <a:lumOff val="80000"/>
            </a:schemeClr>
          </a:solidFill>
        </p:spPr>
        <p:txBody>
          <a:bodyPr wrap="square" rtlCol="0">
            <a:spAutoFit/>
          </a:bodyPr>
          <a:lstStyle/>
          <a:p>
            <a:pPr marL="342900" indent="-342900">
              <a:buAutoNum type="arabicPeriod"/>
            </a:pPr>
            <a:r>
              <a:rPr lang="en-US" sz="2600" dirty="0"/>
              <a:t>Clothed in foreign apparel</a:t>
            </a:r>
          </a:p>
          <a:p>
            <a:pPr marL="342900" indent="-342900">
              <a:buAutoNum type="arabicPeriod"/>
            </a:pPr>
            <a:r>
              <a:rPr lang="en-US" sz="2600" dirty="0"/>
              <a:t>Leap over the threshold (1 Samuel 5:5)</a:t>
            </a:r>
          </a:p>
          <a:p>
            <a:pPr marL="342900" indent="-342900">
              <a:buAutoNum type="arabicPeriod"/>
            </a:pPr>
            <a:r>
              <a:rPr lang="en-US" sz="2600" dirty="0"/>
              <a:t>Fill houses with violence and deceit</a:t>
            </a:r>
          </a:p>
        </p:txBody>
      </p:sp>
    </p:spTree>
    <p:extLst>
      <p:ext uri="{BB962C8B-B14F-4D97-AF65-F5344CB8AC3E}">
        <p14:creationId xmlns:p14="http://schemas.microsoft.com/office/powerpoint/2010/main" val="2412053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8DD0A-B710-08E3-C93F-FA11CBF26B6F}"/>
              </a:ext>
            </a:extLst>
          </p:cNvPr>
          <p:cNvSpPr>
            <a:spLocks noGrp="1"/>
          </p:cNvSpPr>
          <p:nvPr>
            <p:ph type="title"/>
          </p:nvPr>
        </p:nvSpPr>
        <p:spPr/>
        <p:txBody>
          <a:bodyPr/>
          <a:lstStyle/>
          <a:p>
            <a:r>
              <a:rPr lang="en-US" b="1" dirty="0"/>
              <a:t>QUESTIONS</a:t>
            </a:r>
          </a:p>
        </p:txBody>
      </p:sp>
      <p:sp>
        <p:nvSpPr>
          <p:cNvPr id="3" name="Content Placeholder 2">
            <a:extLst>
              <a:ext uri="{FF2B5EF4-FFF2-40B4-BE49-F238E27FC236}">
                <a16:creationId xmlns:a16="http://schemas.microsoft.com/office/drawing/2014/main" id="{DA2EA701-7DD6-D2D5-CA82-CE8E0D8F5329}"/>
              </a:ext>
            </a:extLst>
          </p:cNvPr>
          <p:cNvSpPr>
            <a:spLocks noGrp="1"/>
          </p:cNvSpPr>
          <p:nvPr>
            <p:ph idx="1"/>
          </p:nvPr>
        </p:nvSpPr>
        <p:spPr>
          <a:xfrm>
            <a:off x="457200" y="1600200"/>
            <a:ext cx="8229600" cy="2895600"/>
          </a:xfrm>
        </p:spPr>
        <p:txBody>
          <a:bodyPr>
            <a:normAutofit/>
          </a:bodyPr>
          <a:lstStyle/>
          <a:p>
            <a:pPr marL="0" indent="0">
              <a:buNone/>
            </a:pPr>
            <a:r>
              <a:rPr lang="en-US" dirty="0"/>
              <a:t>1. What is the “sacrifice”?  </a:t>
            </a:r>
          </a:p>
          <a:p>
            <a:pPr marL="0" indent="0">
              <a:buNone/>
            </a:pPr>
            <a:r>
              <a:rPr lang="en-US" b="1" dirty="0"/>
              <a:t>NATION OF JUDAH</a:t>
            </a:r>
          </a:p>
          <a:p>
            <a:pPr marL="0" indent="0">
              <a:buNone/>
            </a:pPr>
            <a:r>
              <a:rPr lang="en-US" dirty="0"/>
              <a:t>2. Who are the “guests”?  </a:t>
            </a:r>
          </a:p>
          <a:p>
            <a:pPr marL="0" indent="0">
              <a:buNone/>
            </a:pPr>
            <a:r>
              <a:rPr lang="en-US" b="1" dirty="0"/>
              <a:t>BABYLON or CARRION</a:t>
            </a:r>
          </a:p>
          <a:p>
            <a:pPr marL="0" indent="0">
              <a:buNone/>
            </a:pPr>
            <a:r>
              <a:rPr lang="en-US" dirty="0"/>
              <a:t>3. Why did Judah deserve punishment? </a:t>
            </a:r>
          </a:p>
          <a:p>
            <a:pPr marL="0" indent="0">
              <a:buNone/>
            </a:pPr>
            <a:r>
              <a:rPr lang="en-US" b="1" dirty="0"/>
              <a:t>IDOL WORSHIPPERS</a:t>
            </a:r>
          </a:p>
        </p:txBody>
      </p:sp>
    </p:spTree>
    <p:extLst>
      <p:ext uri="{BB962C8B-B14F-4D97-AF65-F5344CB8AC3E}">
        <p14:creationId xmlns:p14="http://schemas.microsoft.com/office/powerpoint/2010/main" val="3518318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F68E2-4FCB-3C19-8A83-9C8D78FF95E6}"/>
              </a:ext>
            </a:extLst>
          </p:cNvPr>
          <p:cNvSpPr>
            <a:spLocks noGrp="1"/>
          </p:cNvSpPr>
          <p:nvPr>
            <p:ph type="title"/>
          </p:nvPr>
        </p:nvSpPr>
        <p:spPr/>
        <p:txBody>
          <a:bodyPr/>
          <a:lstStyle/>
          <a:p>
            <a:r>
              <a:rPr lang="en-US" b="1" dirty="0"/>
              <a:t>Conclusion</a:t>
            </a:r>
          </a:p>
        </p:txBody>
      </p:sp>
      <p:sp>
        <p:nvSpPr>
          <p:cNvPr id="3" name="Content Placeholder 2">
            <a:extLst>
              <a:ext uri="{FF2B5EF4-FFF2-40B4-BE49-F238E27FC236}">
                <a16:creationId xmlns:a16="http://schemas.microsoft.com/office/drawing/2014/main" id="{292349A1-24BF-0FD0-1931-B30D78496D45}"/>
              </a:ext>
            </a:extLst>
          </p:cNvPr>
          <p:cNvSpPr>
            <a:spLocks noGrp="1"/>
          </p:cNvSpPr>
          <p:nvPr>
            <p:ph idx="1"/>
          </p:nvPr>
        </p:nvSpPr>
        <p:spPr/>
        <p:txBody>
          <a:bodyPr/>
          <a:lstStyle/>
          <a:p>
            <a:r>
              <a:rPr lang="en-US" dirty="0"/>
              <a:t>Why is the study of Zephaniah relevant today?</a:t>
            </a:r>
          </a:p>
          <a:p>
            <a:endParaRPr lang="en-US" dirty="0"/>
          </a:p>
          <a:p>
            <a:endParaRPr lang="en-US" dirty="0"/>
          </a:p>
          <a:p>
            <a:r>
              <a:rPr lang="en-US" dirty="0"/>
              <a:t>People need to hear the same message:  Shut Up, and consider what the Word of the Lord says.</a:t>
            </a:r>
          </a:p>
        </p:txBody>
      </p:sp>
    </p:spTree>
    <p:extLst>
      <p:ext uri="{BB962C8B-B14F-4D97-AF65-F5344CB8AC3E}">
        <p14:creationId xmlns:p14="http://schemas.microsoft.com/office/powerpoint/2010/main" val="306672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3B970-23B3-50D9-787C-25C28E9B7643}"/>
              </a:ext>
            </a:extLst>
          </p:cNvPr>
          <p:cNvSpPr>
            <a:spLocks noGrp="1"/>
          </p:cNvSpPr>
          <p:nvPr>
            <p:ph type="title"/>
          </p:nvPr>
        </p:nvSpPr>
        <p:spPr/>
        <p:txBody>
          <a:bodyPr/>
          <a:lstStyle/>
          <a:p>
            <a:r>
              <a:rPr lang="en-US" b="1" dirty="0"/>
              <a:t>Zephaniah 1:7-9</a:t>
            </a:r>
          </a:p>
        </p:txBody>
      </p:sp>
      <p:sp>
        <p:nvSpPr>
          <p:cNvPr id="3" name="Content Placeholder 2">
            <a:extLst>
              <a:ext uri="{FF2B5EF4-FFF2-40B4-BE49-F238E27FC236}">
                <a16:creationId xmlns:a16="http://schemas.microsoft.com/office/drawing/2014/main" id="{3D2A7728-4E1F-6127-819D-7E5620F2EA0E}"/>
              </a:ext>
            </a:extLst>
          </p:cNvPr>
          <p:cNvSpPr>
            <a:spLocks noGrp="1"/>
          </p:cNvSpPr>
          <p:nvPr>
            <p:ph idx="1"/>
          </p:nvPr>
        </p:nvSpPr>
        <p:spPr/>
        <p:txBody>
          <a:bodyPr/>
          <a:lstStyle/>
          <a:p>
            <a:pPr marL="0" indent="0" algn="l">
              <a:buNone/>
            </a:pPr>
            <a:r>
              <a:rPr lang="en-US" b="0" i="0" dirty="0">
                <a:solidFill>
                  <a:srgbClr val="000000"/>
                </a:solidFill>
                <a:effectLst/>
              </a:rPr>
              <a:t>Be silent in the presence of the Lord </a:t>
            </a:r>
            <a:r>
              <a:rPr lang="en-US" b="0" i="0" cap="small" dirty="0">
                <a:solidFill>
                  <a:srgbClr val="000000"/>
                </a:solidFill>
                <a:effectLst/>
              </a:rPr>
              <a:t>God</a:t>
            </a:r>
            <a:r>
              <a:rPr lang="en-US" b="0" i="0" dirty="0">
                <a:solidFill>
                  <a:srgbClr val="000000"/>
                </a:solidFill>
                <a:effectLst/>
              </a:rPr>
              <a:t>;</a:t>
            </a:r>
            <a:br>
              <a:rPr lang="en-US" b="0" i="0" dirty="0">
                <a:solidFill>
                  <a:srgbClr val="000000"/>
                </a:solidFill>
                <a:effectLst/>
              </a:rPr>
            </a:br>
            <a:r>
              <a:rPr lang="en-US" b="0" i="0" dirty="0">
                <a:solidFill>
                  <a:srgbClr val="000000"/>
                </a:solidFill>
                <a:effectLst/>
              </a:rPr>
              <a:t>For the day of the </a:t>
            </a:r>
            <a:r>
              <a:rPr lang="en-US" b="0" i="0" cap="small" dirty="0">
                <a:solidFill>
                  <a:srgbClr val="000000"/>
                </a:solidFill>
                <a:effectLst/>
              </a:rPr>
              <a:t>Lord</a:t>
            </a:r>
            <a:r>
              <a:rPr lang="en-US" b="0" i="0" dirty="0">
                <a:solidFill>
                  <a:srgbClr val="000000"/>
                </a:solidFill>
                <a:effectLst/>
              </a:rPr>
              <a:t> </a:t>
            </a:r>
            <a:r>
              <a:rPr lang="en-US" b="0" i="1" dirty="0">
                <a:solidFill>
                  <a:srgbClr val="000000"/>
                </a:solidFill>
                <a:effectLst/>
              </a:rPr>
              <a:t>is</a:t>
            </a:r>
            <a:r>
              <a:rPr lang="en-US" b="0" i="0" dirty="0">
                <a:solidFill>
                  <a:srgbClr val="000000"/>
                </a:solidFill>
                <a:effectLst/>
              </a:rPr>
              <a:t> at hand,</a:t>
            </a:r>
            <a:br>
              <a:rPr lang="en-US" b="0" i="0" dirty="0">
                <a:solidFill>
                  <a:srgbClr val="000000"/>
                </a:solidFill>
                <a:effectLst/>
              </a:rPr>
            </a:br>
            <a:r>
              <a:rPr lang="en-US" b="0" i="0" dirty="0">
                <a:solidFill>
                  <a:srgbClr val="000000"/>
                </a:solidFill>
                <a:effectLst/>
              </a:rPr>
              <a:t>For the </a:t>
            </a:r>
            <a:r>
              <a:rPr lang="en-US" b="0" i="0" cap="small" dirty="0">
                <a:solidFill>
                  <a:srgbClr val="000000"/>
                </a:solidFill>
                <a:effectLst/>
              </a:rPr>
              <a:t>Lord</a:t>
            </a:r>
            <a:r>
              <a:rPr lang="en-US" b="0" i="0" dirty="0">
                <a:solidFill>
                  <a:srgbClr val="000000"/>
                </a:solidFill>
                <a:effectLst/>
              </a:rPr>
              <a:t> has prepared a sacrifice;</a:t>
            </a:r>
            <a:br>
              <a:rPr lang="en-US" b="0" i="0" dirty="0">
                <a:solidFill>
                  <a:srgbClr val="000000"/>
                </a:solidFill>
                <a:effectLst/>
              </a:rPr>
            </a:br>
            <a:r>
              <a:rPr lang="en-US" b="0" i="0" dirty="0">
                <a:solidFill>
                  <a:srgbClr val="000000"/>
                </a:solidFill>
                <a:effectLst/>
              </a:rPr>
              <a:t>He has invited His guests.</a:t>
            </a:r>
          </a:p>
          <a:p>
            <a:pPr marL="0" indent="0" algn="l">
              <a:buNone/>
            </a:pPr>
            <a:r>
              <a:rPr lang="en-US" b="1" i="0" baseline="30000" dirty="0">
                <a:solidFill>
                  <a:srgbClr val="000000"/>
                </a:solidFill>
                <a:effectLst/>
              </a:rPr>
              <a:t>8 </a:t>
            </a:r>
            <a:r>
              <a:rPr lang="en-US" b="0" i="0" dirty="0">
                <a:solidFill>
                  <a:srgbClr val="000000"/>
                </a:solidFill>
                <a:effectLst/>
              </a:rPr>
              <a:t>“And it shall be,</a:t>
            </a:r>
            <a:br>
              <a:rPr lang="en-US" b="0" i="0" dirty="0">
                <a:solidFill>
                  <a:srgbClr val="000000"/>
                </a:solidFill>
                <a:effectLst/>
              </a:rPr>
            </a:br>
            <a:r>
              <a:rPr lang="en-US" b="0" i="0" dirty="0">
                <a:solidFill>
                  <a:srgbClr val="000000"/>
                </a:solidFill>
                <a:effectLst/>
              </a:rPr>
              <a:t>In the day of the </a:t>
            </a:r>
            <a:r>
              <a:rPr lang="en-US" b="0" i="0" cap="small" dirty="0">
                <a:solidFill>
                  <a:srgbClr val="000000"/>
                </a:solidFill>
                <a:effectLst/>
              </a:rPr>
              <a:t>Lord</a:t>
            </a:r>
            <a:r>
              <a:rPr lang="en-US" b="0" i="0" dirty="0">
                <a:solidFill>
                  <a:srgbClr val="000000"/>
                </a:solidFill>
                <a:effectLst/>
              </a:rPr>
              <a:t>’s sacrifice,</a:t>
            </a:r>
            <a:br>
              <a:rPr lang="en-US" b="0" i="0" dirty="0">
                <a:solidFill>
                  <a:srgbClr val="000000"/>
                </a:solidFill>
                <a:effectLst/>
              </a:rPr>
            </a:br>
            <a:r>
              <a:rPr lang="en-US" b="0" i="0" dirty="0">
                <a:solidFill>
                  <a:srgbClr val="000000"/>
                </a:solidFill>
                <a:effectLst/>
              </a:rPr>
              <a:t>That I will punish the princes and the king’s children,</a:t>
            </a:r>
            <a:br>
              <a:rPr lang="en-US" b="0" i="0" dirty="0">
                <a:solidFill>
                  <a:srgbClr val="000000"/>
                </a:solidFill>
                <a:effectLst/>
              </a:rPr>
            </a:br>
            <a:r>
              <a:rPr lang="en-US" b="0" i="0" dirty="0">
                <a:solidFill>
                  <a:srgbClr val="000000"/>
                </a:solidFill>
                <a:effectLst/>
              </a:rPr>
              <a:t>And all such as are clothed with foreign apparel.</a:t>
            </a:r>
            <a:br>
              <a:rPr lang="en-US" b="0" i="0" dirty="0">
                <a:solidFill>
                  <a:srgbClr val="000000"/>
                </a:solidFill>
                <a:effectLst/>
              </a:rPr>
            </a:br>
            <a:r>
              <a:rPr lang="en-US" b="1" i="0" baseline="30000" dirty="0">
                <a:solidFill>
                  <a:srgbClr val="000000"/>
                </a:solidFill>
                <a:effectLst/>
              </a:rPr>
              <a:t>9 </a:t>
            </a:r>
            <a:r>
              <a:rPr lang="en-US" b="0" i="0" dirty="0">
                <a:solidFill>
                  <a:srgbClr val="000000"/>
                </a:solidFill>
                <a:effectLst/>
              </a:rPr>
              <a:t>In the same day I will punish</a:t>
            </a:r>
            <a:br>
              <a:rPr lang="en-US" b="0" i="0" dirty="0">
                <a:solidFill>
                  <a:srgbClr val="000000"/>
                </a:solidFill>
                <a:effectLst/>
              </a:rPr>
            </a:br>
            <a:r>
              <a:rPr lang="en-US" b="0" i="0" dirty="0">
                <a:solidFill>
                  <a:srgbClr val="000000"/>
                </a:solidFill>
                <a:effectLst/>
              </a:rPr>
              <a:t>All those who leap over the threshold,</a:t>
            </a:r>
            <a:br>
              <a:rPr lang="en-US" b="0" i="0" dirty="0">
                <a:solidFill>
                  <a:srgbClr val="000000"/>
                </a:solidFill>
                <a:effectLst/>
              </a:rPr>
            </a:br>
            <a:r>
              <a:rPr lang="en-US" b="0" i="0" dirty="0">
                <a:solidFill>
                  <a:srgbClr val="000000"/>
                </a:solidFill>
                <a:effectLst/>
              </a:rPr>
              <a:t>Who fill their masters’ houses with violence and deceit.</a:t>
            </a:r>
          </a:p>
          <a:p>
            <a:pPr marL="0" indent="0">
              <a:buNone/>
            </a:pPr>
            <a:endParaRPr lang="en-US" dirty="0"/>
          </a:p>
        </p:txBody>
      </p:sp>
    </p:spTree>
    <p:extLst>
      <p:ext uri="{BB962C8B-B14F-4D97-AF65-F5344CB8AC3E}">
        <p14:creationId xmlns:p14="http://schemas.microsoft.com/office/powerpoint/2010/main" val="165020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8DD0A-B710-08E3-C93F-FA11CBF26B6F}"/>
              </a:ext>
            </a:extLst>
          </p:cNvPr>
          <p:cNvSpPr>
            <a:spLocks noGrp="1"/>
          </p:cNvSpPr>
          <p:nvPr>
            <p:ph type="title"/>
          </p:nvPr>
        </p:nvSpPr>
        <p:spPr/>
        <p:txBody>
          <a:bodyPr/>
          <a:lstStyle/>
          <a:p>
            <a:r>
              <a:rPr lang="en-US" b="1" dirty="0"/>
              <a:t>QUESTIONS</a:t>
            </a:r>
          </a:p>
        </p:txBody>
      </p:sp>
      <p:sp>
        <p:nvSpPr>
          <p:cNvPr id="3" name="Content Placeholder 2">
            <a:extLst>
              <a:ext uri="{FF2B5EF4-FFF2-40B4-BE49-F238E27FC236}">
                <a16:creationId xmlns:a16="http://schemas.microsoft.com/office/drawing/2014/main" id="{DA2EA701-7DD6-D2D5-CA82-CE8E0D8F5329}"/>
              </a:ext>
            </a:extLst>
          </p:cNvPr>
          <p:cNvSpPr>
            <a:spLocks noGrp="1"/>
          </p:cNvSpPr>
          <p:nvPr>
            <p:ph idx="1"/>
          </p:nvPr>
        </p:nvSpPr>
        <p:spPr>
          <a:xfrm>
            <a:off x="457200" y="1600200"/>
            <a:ext cx="8229600" cy="1676400"/>
          </a:xfrm>
        </p:spPr>
        <p:txBody>
          <a:bodyPr/>
          <a:lstStyle/>
          <a:p>
            <a:pPr marL="457200" indent="-457200">
              <a:buAutoNum type="arabicPeriod"/>
            </a:pPr>
            <a:r>
              <a:rPr lang="en-US" dirty="0"/>
              <a:t>What is the “sacrifice”?</a:t>
            </a:r>
          </a:p>
          <a:p>
            <a:pPr marL="457200" indent="-457200">
              <a:buAutoNum type="arabicPeriod"/>
            </a:pPr>
            <a:r>
              <a:rPr lang="en-US" dirty="0"/>
              <a:t>Who are the “guests”?</a:t>
            </a:r>
          </a:p>
          <a:p>
            <a:pPr marL="457200" indent="-457200">
              <a:buAutoNum type="arabicPeriod"/>
            </a:pPr>
            <a:r>
              <a:rPr lang="en-US" dirty="0"/>
              <a:t>Why did Judah deserve punishment?</a:t>
            </a:r>
          </a:p>
        </p:txBody>
      </p:sp>
    </p:spTree>
    <p:extLst>
      <p:ext uri="{BB962C8B-B14F-4D97-AF65-F5344CB8AC3E}">
        <p14:creationId xmlns:p14="http://schemas.microsoft.com/office/powerpoint/2010/main" val="2186782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7311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3B970-23B3-50D9-787C-25C28E9B7643}"/>
              </a:ext>
            </a:extLst>
          </p:cNvPr>
          <p:cNvSpPr>
            <a:spLocks noGrp="1"/>
          </p:cNvSpPr>
          <p:nvPr>
            <p:ph type="title"/>
          </p:nvPr>
        </p:nvSpPr>
        <p:spPr/>
        <p:txBody>
          <a:bodyPr/>
          <a:lstStyle/>
          <a:p>
            <a:r>
              <a:rPr lang="en-US" b="1" dirty="0"/>
              <a:t>Zephaniah 1:7-9</a:t>
            </a:r>
          </a:p>
        </p:txBody>
      </p:sp>
      <p:sp>
        <p:nvSpPr>
          <p:cNvPr id="3" name="Content Placeholder 2">
            <a:extLst>
              <a:ext uri="{FF2B5EF4-FFF2-40B4-BE49-F238E27FC236}">
                <a16:creationId xmlns:a16="http://schemas.microsoft.com/office/drawing/2014/main" id="{3D2A7728-4E1F-6127-819D-7E5620F2EA0E}"/>
              </a:ext>
            </a:extLst>
          </p:cNvPr>
          <p:cNvSpPr>
            <a:spLocks noGrp="1"/>
          </p:cNvSpPr>
          <p:nvPr>
            <p:ph idx="1"/>
          </p:nvPr>
        </p:nvSpPr>
        <p:spPr>
          <a:xfrm>
            <a:off x="457200" y="1600200"/>
            <a:ext cx="8229600" cy="1066800"/>
          </a:xfrm>
        </p:spPr>
        <p:txBody>
          <a:bodyPr>
            <a:normAutofit fontScale="92500" lnSpcReduction="20000"/>
          </a:bodyPr>
          <a:lstStyle/>
          <a:p>
            <a:pPr marL="0" indent="0" algn="l">
              <a:buNone/>
            </a:pPr>
            <a:r>
              <a:rPr lang="en-US" sz="2800" b="1" i="0" u="sng" dirty="0">
                <a:solidFill>
                  <a:srgbClr val="000000"/>
                </a:solidFill>
                <a:effectLst/>
              </a:rPr>
              <a:t>Be silent </a:t>
            </a:r>
            <a:r>
              <a:rPr lang="en-US" sz="2800" b="0" i="0" dirty="0">
                <a:solidFill>
                  <a:srgbClr val="000000"/>
                </a:solidFill>
                <a:effectLst/>
              </a:rPr>
              <a:t>in the presence of the Lord </a:t>
            </a:r>
            <a:r>
              <a:rPr lang="en-US" sz="2800" b="0" i="0" cap="small" dirty="0">
                <a:solidFill>
                  <a:srgbClr val="000000"/>
                </a:solidFill>
                <a:effectLst/>
              </a:rPr>
              <a:t>God</a:t>
            </a:r>
            <a:r>
              <a:rPr lang="en-US" sz="2800" b="0" i="0" dirty="0">
                <a:solidFill>
                  <a:srgbClr val="000000"/>
                </a:solidFill>
                <a:effectLst/>
              </a:rPr>
              <a:t>;</a:t>
            </a:r>
            <a:br>
              <a:rPr lang="en-US" sz="2800" b="0" i="0" dirty="0">
                <a:solidFill>
                  <a:srgbClr val="000000"/>
                </a:solidFill>
                <a:effectLst/>
              </a:rPr>
            </a:br>
            <a:r>
              <a:rPr lang="en-US" sz="2800" b="0" i="0" dirty="0">
                <a:solidFill>
                  <a:srgbClr val="000000"/>
                </a:solidFill>
                <a:effectLst/>
              </a:rPr>
              <a:t>For the day of the </a:t>
            </a:r>
            <a:r>
              <a:rPr lang="en-US" sz="2800" b="0" i="0" cap="small" dirty="0">
                <a:solidFill>
                  <a:srgbClr val="000000"/>
                </a:solidFill>
                <a:effectLst/>
              </a:rPr>
              <a:t>Lord</a:t>
            </a:r>
            <a:r>
              <a:rPr lang="en-US" sz="2800" b="0" i="0" dirty="0">
                <a:solidFill>
                  <a:srgbClr val="000000"/>
                </a:solidFill>
                <a:effectLst/>
              </a:rPr>
              <a:t> </a:t>
            </a:r>
            <a:r>
              <a:rPr lang="en-US" sz="2800" b="0" i="1" dirty="0">
                <a:solidFill>
                  <a:srgbClr val="000000"/>
                </a:solidFill>
                <a:effectLst/>
              </a:rPr>
              <a:t>is</a:t>
            </a:r>
            <a:r>
              <a:rPr lang="en-US" sz="2800" b="0" i="0" dirty="0">
                <a:solidFill>
                  <a:srgbClr val="000000"/>
                </a:solidFill>
                <a:effectLst/>
              </a:rPr>
              <a:t> at hand,</a:t>
            </a:r>
            <a:br>
              <a:rPr lang="en-US" sz="2800" b="0" i="0" dirty="0">
                <a:solidFill>
                  <a:srgbClr val="000000"/>
                </a:solidFill>
                <a:effectLst/>
              </a:rPr>
            </a:br>
            <a:endParaRPr lang="en-US" sz="2800" dirty="0"/>
          </a:p>
        </p:txBody>
      </p:sp>
      <p:sp>
        <p:nvSpPr>
          <p:cNvPr id="4" name="TextBox 3">
            <a:extLst>
              <a:ext uri="{FF2B5EF4-FFF2-40B4-BE49-F238E27FC236}">
                <a16:creationId xmlns:a16="http://schemas.microsoft.com/office/drawing/2014/main" id="{63460697-CBCC-88FB-615F-AE82EBAE031D}"/>
              </a:ext>
            </a:extLst>
          </p:cNvPr>
          <p:cNvSpPr txBox="1"/>
          <p:nvPr/>
        </p:nvSpPr>
        <p:spPr>
          <a:xfrm>
            <a:off x="1028700" y="2653605"/>
            <a:ext cx="7086600" cy="1384995"/>
          </a:xfrm>
          <a:prstGeom prst="rect">
            <a:avLst/>
          </a:prstGeom>
          <a:solidFill>
            <a:schemeClr val="accent4">
              <a:lumMod val="20000"/>
              <a:lumOff val="80000"/>
            </a:schemeClr>
          </a:solidFill>
        </p:spPr>
        <p:txBody>
          <a:bodyPr wrap="square" rtlCol="0">
            <a:spAutoFit/>
          </a:bodyPr>
          <a:lstStyle/>
          <a:p>
            <a:pPr algn="ctr"/>
            <a:r>
              <a:rPr lang="en-US" sz="2800" dirty="0"/>
              <a:t>The leaders of God’s chosen people are told to “Shut up!” and listen carefully to the words of Zephaniah.</a:t>
            </a:r>
          </a:p>
        </p:txBody>
      </p:sp>
      <p:pic>
        <p:nvPicPr>
          <p:cNvPr id="5" name="Picture 2" descr="Image result for biden will you shut up man">
            <a:extLst>
              <a:ext uri="{FF2B5EF4-FFF2-40B4-BE49-F238E27FC236}">
                <a16:creationId xmlns:a16="http://schemas.microsoft.com/office/drawing/2014/main" id="{9E849C48-9BB2-AA74-404D-89E07C8D6F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4476750"/>
            <a:ext cx="3648075" cy="1924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65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9E5A0-82A8-2D21-E3A3-8FC0B47A06C1}"/>
              </a:ext>
            </a:extLst>
          </p:cNvPr>
          <p:cNvSpPr>
            <a:spLocks noGrp="1"/>
          </p:cNvSpPr>
          <p:nvPr>
            <p:ph type="title"/>
          </p:nvPr>
        </p:nvSpPr>
        <p:spPr/>
        <p:txBody>
          <a:bodyPr/>
          <a:lstStyle/>
          <a:p>
            <a:r>
              <a:rPr lang="en-US" b="1" dirty="0"/>
              <a:t>Remember…..</a:t>
            </a:r>
          </a:p>
        </p:txBody>
      </p:sp>
      <p:sp>
        <p:nvSpPr>
          <p:cNvPr id="3" name="Content Placeholder 2">
            <a:extLst>
              <a:ext uri="{FF2B5EF4-FFF2-40B4-BE49-F238E27FC236}">
                <a16:creationId xmlns:a16="http://schemas.microsoft.com/office/drawing/2014/main" id="{ED1BDC26-ADEA-3A6E-95EC-B512374E0E19}"/>
              </a:ext>
            </a:extLst>
          </p:cNvPr>
          <p:cNvSpPr>
            <a:spLocks noGrp="1"/>
          </p:cNvSpPr>
          <p:nvPr>
            <p:ph idx="1"/>
          </p:nvPr>
        </p:nvSpPr>
        <p:spPr>
          <a:xfrm>
            <a:off x="457200" y="1600200"/>
            <a:ext cx="8229600" cy="2895600"/>
          </a:xfrm>
        </p:spPr>
        <p:txBody>
          <a:bodyPr>
            <a:normAutofit/>
          </a:bodyPr>
          <a:lstStyle/>
          <a:p>
            <a:pPr marL="0" indent="0">
              <a:buNone/>
            </a:pPr>
            <a:r>
              <a:rPr lang="en-US" dirty="0"/>
              <a:t>God is furious with His people since they have:</a:t>
            </a:r>
          </a:p>
          <a:p>
            <a:r>
              <a:rPr lang="en-US" dirty="0"/>
              <a:t>Failed to keep His commandments</a:t>
            </a:r>
          </a:p>
          <a:p>
            <a:r>
              <a:rPr lang="en-US" dirty="0"/>
              <a:t>Worshipped foreign gods</a:t>
            </a:r>
          </a:p>
          <a:p>
            <a:r>
              <a:rPr lang="en-US" dirty="0"/>
              <a:t>Committed child sacrifice</a:t>
            </a:r>
          </a:p>
          <a:p>
            <a:r>
              <a:rPr lang="en-US" dirty="0"/>
              <a:t>Not inquired of Him</a:t>
            </a:r>
          </a:p>
        </p:txBody>
      </p:sp>
    </p:spTree>
    <p:extLst>
      <p:ext uri="{BB962C8B-B14F-4D97-AF65-F5344CB8AC3E}">
        <p14:creationId xmlns:p14="http://schemas.microsoft.com/office/powerpoint/2010/main" val="1726501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11FA7-EE2F-55B5-53C2-91240D9E35DE}"/>
              </a:ext>
            </a:extLst>
          </p:cNvPr>
          <p:cNvSpPr>
            <a:spLocks noGrp="1"/>
          </p:cNvSpPr>
          <p:nvPr>
            <p:ph type="title"/>
          </p:nvPr>
        </p:nvSpPr>
        <p:spPr/>
        <p:txBody>
          <a:bodyPr/>
          <a:lstStyle/>
          <a:p>
            <a:r>
              <a:rPr lang="en-US" b="1" dirty="0"/>
              <a:t>Zephaniah 1:4-6</a:t>
            </a:r>
          </a:p>
        </p:txBody>
      </p:sp>
      <p:sp>
        <p:nvSpPr>
          <p:cNvPr id="3" name="Content Placeholder 2">
            <a:extLst>
              <a:ext uri="{FF2B5EF4-FFF2-40B4-BE49-F238E27FC236}">
                <a16:creationId xmlns:a16="http://schemas.microsoft.com/office/drawing/2014/main" id="{3C4C394C-523F-0537-7F5E-4D6F10638886}"/>
              </a:ext>
            </a:extLst>
          </p:cNvPr>
          <p:cNvSpPr>
            <a:spLocks noGrp="1"/>
          </p:cNvSpPr>
          <p:nvPr>
            <p:ph idx="1"/>
          </p:nvPr>
        </p:nvSpPr>
        <p:spPr/>
        <p:txBody>
          <a:bodyPr>
            <a:normAutofit lnSpcReduction="10000"/>
          </a:bodyPr>
          <a:lstStyle/>
          <a:p>
            <a:pPr marL="0" indent="0">
              <a:buNone/>
            </a:pPr>
            <a:r>
              <a:rPr lang="en-US" sz="2800" b="0" i="0" dirty="0">
                <a:solidFill>
                  <a:srgbClr val="000000"/>
                </a:solidFill>
                <a:effectLst/>
              </a:rPr>
              <a:t>“I will stretch out My hand against Judah,</a:t>
            </a:r>
            <a:br>
              <a:rPr lang="en-US" sz="2800" dirty="0"/>
            </a:br>
            <a:r>
              <a:rPr lang="en-US" sz="2800" b="0" i="0" dirty="0">
                <a:solidFill>
                  <a:srgbClr val="000000"/>
                </a:solidFill>
                <a:effectLst/>
              </a:rPr>
              <a:t>And against all the inhabitants of Jerusalem.</a:t>
            </a:r>
            <a:br>
              <a:rPr lang="en-US" sz="2800" dirty="0"/>
            </a:br>
            <a:r>
              <a:rPr lang="en-US" sz="2800" b="0" i="0" dirty="0">
                <a:solidFill>
                  <a:srgbClr val="000000"/>
                </a:solidFill>
                <a:effectLst/>
              </a:rPr>
              <a:t>I will cut off </a:t>
            </a:r>
            <a:r>
              <a:rPr lang="en-US" sz="2800" b="1" i="0" u="sng" dirty="0">
                <a:solidFill>
                  <a:srgbClr val="000000"/>
                </a:solidFill>
                <a:effectLst/>
              </a:rPr>
              <a:t>every trace of Baal </a:t>
            </a:r>
            <a:r>
              <a:rPr lang="en-US" sz="2800" b="0" i="0" dirty="0">
                <a:solidFill>
                  <a:srgbClr val="000000"/>
                </a:solidFill>
                <a:effectLst/>
              </a:rPr>
              <a:t>from this place,</a:t>
            </a:r>
            <a:br>
              <a:rPr lang="en-US" sz="2800" dirty="0"/>
            </a:br>
            <a:r>
              <a:rPr lang="en-US" sz="2800" b="0" i="0" dirty="0">
                <a:solidFill>
                  <a:srgbClr val="000000"/>
                </a:solidFill>
                <a:effectLst/>
              </a:rPr>
              <a:t>The names of the idolatrous</a:t>
            </a:r>
            <a:r>
              <a:rPr lang="en-US" sz="2800" baseline="30000" dirty="0">
                <a:solidFill>
                  <a:srgbClr val="000000"/>
                </a:solidFill>
              </a:rPr>
              <a:t> </a:t>
            </a:r>
            <a:r>
              <a:rPr lang="en-US" sz="2800" b="0" i="0" dirty="0">
                <a:solidFill>
                  <a:srgbClr val="000000"/>
                </a:solidFill>
                <a:effectLst/>
              </a:rPr>
              <a:t>priests with the </a:t>
            </a:r>
            <a:r>
              <a:rPr lang="en-US" sz="2800" b="0" i="1" dirty="0">
                <a:solidFill>
                  <a:srgbClr val="000000"/>
                </a:solidFill>
                <a:effectLst/>
              </a:rPr>
              <a:t>pagan</a:t>
            </a:r>
            <a:r>
              <a:rPr lang="en-US" sz="2800" b="0" i="0" dirty="0">
                <a:solidFill>
                  <a:srgbClr val="000000"/>
                </a:solidFill>
                <a:effectLst/>
              </a:rPr>
              <a:t> priests—</a:t>
            </a:r>
            <a:br>
              <a:rPr lang="en-US" sz="2800" dirty="0"/>
            </a:br>
            <a:r>
              <a:rPr lang="en-US" sz="2800" b="1" i="0" baseline="30000" dirty="0">
                <a:solidFill>
                  <a:srgbClr val="000000"/>
                </a:solidFill>
                <a:effectLst/>
              </a:rPr>
              <a:t>5 </a:t>
            </a:r>
            <a:r>
              <a:rPr lang="en-US" sz="2800" b="0" i="0" dirty="0">
                <a:solidFill>
                  <a:srgbClr val="000000"/>
                </a:solidFill>
                <a:effectLst/>
              </a:rPr>
              <a:t>Those who worship the host of heaven on the housetops; Those who worship and swear </a:t>
            </a:r>
            <a:r>
              <a:rPr lang="en-US" sz="2800" b="0" i="1" dirty="0">
                <a:solidFill>
                  <a:srgbClr val="000000"/>
                </a:solidFill>
                <a:effectLst/>
              </a:rPr>
              <a:t>oaths</a:t>
            </a:r>
            <a:r>
              <a:rPr lang="en-US" sz="2800" b="0" i="0" dirty="0">
                <a:solidFill>
                  <a:srgbClr val="000000"/>
                </a:solidFill>
                <a:effectLst/>
              </a:rPr>
              <a:t> by the </a:t>
            </a:r>
            <a:r>
              <a:rPr lang="en-US" sz="2800" b="0" i="0" cap="small" dirty="0">
                <a:solidFill>
                  <a:srgbClr val="000000"/>
                </a:solidFill>
                <a:effectLst/>
              </a:rPr>
              <a:t>Lord</a:t>
            </a:r>
            <a:r>
              <a:rPr lang="en-US" sz="2800" b="0" i="0" dirty="0">
                <a:solidFill>
                  <a:srgbClr val="000000"/>
                </a:solidFill>
                <a:effectLst/>
              </a:rPr>
              <a:t>, But who </a:t>
            </a:r>
            <a:r>
              <a:rPr lang="en-US" sz="2800" b="0" i="1" dirty="0">
                <a:solidFill>
                  <a:srgbClr val="000000"/>
                </a:solidFill>
                <a:effectLst/>
              </a:rPr>
              <a:t>also</a:t>
            </a:r>
            <a:r>
              <a:rPr lang="en-US" sz="2800" b="0" i="0" dirty="0">
                <a:solidFill>
                  <a:srgbClr val="000000"/>
                </a:solidFill>
                <a:effectLst/>
              </a:rPr>
              <a:t> swear by </a:t>
            </a:r>
            <a:r>
              <a:rPr lang="en-US" sz="2800" b="1" i="0" u="sng" dirty="0" err="1">
                <a:solidFill>
                  <a:srgbClr val="000000"/>
                </a:solidFill>
                <a:effectLst/>
              </a:rPr>
              <a:t>Milcom</a:t>
            </a:r>
            <a:r>
              <a:rPr lang="en-US" sz="2800" b="0" i="0" dirty="0">
                <a:solidFill>
                  <a:srgbClr val="000000"/>
                </a:solidFill>
                <a:effectLst/>
              </a:rPr>
              <a:t>;</a:t>
            </a:r>
            <a:br>
              <a:rPr lang="en-US" sz="2800" dirty="0"/>
            </a:br>
            <a:r>
              <a:rPr lang="en-US" sz="2800" b="1" i="0" baseline="30000" dirty="0">
                <a:solidFill>
                  <a:srgbClr val="000000"/>
                </a:solidFill>
                <a:effectLst/>
              </a:rPr>
              <a:t>6 </a:t>
            </a:r>
            <a:r>
              <a:rPr lang="en-US" sz="2800" b="0" i="0" dirty="0">
                <a:solidFill>
                  <a:srgbClr val="000000"/>
                </a:solidFill>
                <a:effectLst/>
              </a:rPr>
              <a:t>Those who have turned back from </a:t>
            </a:r>
            <a:r>
              <a:rPr lang="en-US" sz="2800" b="0" i="1" dirty="0">
                <a:solidFill>
                  <a:srgbClr val="000000"/>
                </a:solidFill>
                <a:effectLst/>
              </a:rPr>
              <a:t>following</a:t>
            </a:r>
            <a:r>
              <a:rPr lang="en-US" sz="2800" b="0" i="0" dirty="0">
                <a:solidFill>
                  <a:srgbClr val="000000"/>
                </a:solidFill>
                <a:effectLst/>
              </a:rPr>
              <a:t> the </a:t>
            </a:r>
            <a:r>
              <a:rPr lang="en-US" sz="2800" b="0" i="0" cap="small" dirty="0">
                <a:solidFill>
                  <a:srgbClr val="000000"/>
                </a:solidFill>
                <a:effectLst/>
              </a:rPr>
              <a:t>Lord</a:t>
            </a:r>
            <a:r>
              <a:rPr lang="en-US" sz="2800" b="0" i="0" dirty="0">
                <a:solidFill>
                  <a:srgbClr val="000000"/>
                </a:solidFill>
                <a:effectLst/>
              </a:rPr>
              <a:t>, And have not sought the </a:t>
            </a:r>
            <a:r>
              <a:rPr lang="en-US" sz="2800" b="0" i="0" cap="small" dirty="0">
                <a:solidFill>
                  <a:srgbClr val="000000"/>
                </a:solidFill>
                <a:effectLst/>
              </a:rPr>
              <a:t>Lord</a:t>
            </a:r>
            <a:r>
              <a:rPr lang="en-US" sz="2800" b="0" i="0" dirty="0">
                <a:solidFill>
                  <a:srgbClr val="000000"/>
                </a:solidFill>
                <a:effectLst/>
              </a:rPr>
              <a:t>, nor inquired of Him.”</a:t>
            </a:r>
            <a:endParaRPr lang="en-US" sz="2800" dirty="0"/>
          </a:p>
        </p:txBody>
      </p:sp>
    </p:spTree>
    <p:extLst>
      <p:ext uri="{BB962C8B-B14F-4D97-AF65-F5344CB8AC3E}">
        <p14:creationId xmlns:p14="http://schemas.microsoft.com/office/powerpoint/2010/main" val="3250421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olech">
            <a:extLst>
              <a:ext uri="{FF2B5EF4-FFF2-40B4-BE49-F238E27FC236}">
                <a16:creationId xmlns:a16="http://schemas.microsoft.com/office/drawing/2014/main" id="{9BAAF250-8351-A7F1-26DD-7E6E12E5224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06068" y="838200"/>
            <a:ext cx="6531863" cy="5630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09003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6425</TotalTime>
  <Words>1131</Words>
  <Application>Microsoft Office PowerPoint</Application>
  <PresentationFormat>On-screen Show (4:3)</PresentationFormat>
  <Paragraphs>72</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system-ui</vt:lpstr>
      <vt:lpstr>Clarity</vt:lpstr>
      <vt:lpstr>PowerPoint Presentation</vt:lpstr>
      <vt:lpstr>Zephaniah God’s sacrifice </vt:lpstr>
      <vt:lpstr>Zephaniah 1:7-9</vt:lpstr>
      <vt:lpstr>QUESTIONS</vt:lpstr>
      <vt:lpstr>PowerPoint Presentation</vt:lpstr>
      <vt:lpstr>Zephaniah 1:7-9</vt:lpstr>
      <vt:lpstr>Remember…..</vt:lpstr>
      <vt:lpstr>Zephaniah 1:4-6</vt:lpstr>
      <vt:lpstr>PowerPoint Presentation</vt:lpstr>
      <vt:lpstr>Zephaniah 1:7-8</vt:lpstr>
      <vt:lpstr>What is the Sacrifice?</vt:lpstr>
      <vt:lpstr>Jeremiah 46:10</vt:lpstr>
      <vt:lpstr>Invitation to Guests</vt:lpstr>
      <vt:lpstr>Luke 14:16-17</vt:lpstr>
      <vt:lpstr>Luke 14:18-20</vt:lpstr>
      <vt:lpstr>Luke 14:21</vt:lpstr>
      <vt:lpstr>Luke 14:22-24</vt:lpstr>
      <vt:lpstr>Who are the guests?</vt:lpstr>
      <vt:lpstr>Animals</vt:lpstr>
      <vt:lpstr>Nations (namely Babylon)</vt:lpstr>
      <vt:lpstr>Zephaniah 1:8-9</vt:lpstr>
      <vt:lpstr>QUESTIONS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Megan Morrison</cp:lastModifiedBy>
  <cp:revision>684</cp:revision>
  <cp:lastPrinted>2022-07-20T21:53:33Z</cp:lastPrinted>
  <dcterms:created xsi:type="dcterms:W3CDTF">2006-08-16T00:00:00Z</dcterms:created>
  <dcterms:modified xsi:type="dcterms:W3CDTF">2022-09-21T02:27:57Z</dcterms:modified>
</cp:coreProperties>
</file>