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338" r:id="rId2"/>
    <p:sldId id="279" r:id="rId3"/>
    <p:sldId id="339" r:id="rId4"/>
    <p:sldId id="340" r:id="rId5"/>
    <p:sldId id="341" r:id="rId6"/>
    <p:sldId id="342" r:id="rId7"/>
    <p:sldId id="353" r:id="rId8"/>
    <p:sldId id="359" r:id="rId9"/>
    <p:sldId id="345" r:id="rId10"/>
    <p:sldId id="346" r:id="rId11"/>
    <p:sldId id="361" r:id="rId12"/>
    <p:sldId id="347" r:id="rId13"/>
    <p:sldId id="354" r:id="rId14"/>
    <p:sldId id="355" r:id="rId15"/>
    <p:sldId id="360" r:id="rId16"/>
    <p:sldId id="357" r:id="rId17"/>
    <p:sldId id="362" r:id="rId18"/>
    <p:sldId id="349" r:id="rId19"/>
    <p:sldId id="350" r:id="rId20"/>
    <p:sldId id="351" r:id="rId21"/>
    <p:sldId id="358" r:id="rId22"/>
    <p:sldId id="343" r:id="rId23"/>
    <p:sldId id="363" r:id="rId2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338"/>
            <p14:sldId id="279"/>
            <p14:sldId id="339"/>
            <p14:sldId id="340"/>
            <p14:sldId id="341"/>
            <p14:sldId id="342"/>
            <p14:sldId id="353"/>
            <p14:sldId id="359"/>
            <p14:sldId id="345"/>
            <p14:sldId id="346"/>
            <p14:sldId id="361"/>
            <p14:sldId id="347"/>
            <p14:sldId id="354"/>
            <p14:sldId id="355"/>
            <p14:sldId id="360"/>
            <p14:sldId id="357"/>
            <p14:sldId id="362"/>
            <p14:sldId id="349"/>
            <p14:sldId id="350"/>
            <p14:sldId id="351"/>
            <p14:sldId id="358"/>
            <p14:sldId id="343"/>
            <p14:sldId id="363"/>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11/5/2022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11/5/2022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11/5/2022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040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544B1-FFBE-F20A-BE54-7B60B6D9EC7C}"/>
              </a:ext>
            </a:extLst>
          </p:cNvPr>
          <p:cNvSpPr>
            <a:spLocks noGrp="1"/>
          </p:cNvSpPr>
          <p:nvPr>
            <p:ph type="title"/>
          </p:nvPr>
        </p:nvSpPr>
        <p:spPr/>
        <p:txBody>
          <a:bodyPr/>
          <a:lstStyle/>
          <a:p>
            <a:r>
              <a:rPr lang="en-US" b="1" dirty="0"/>
              <a:t>Zechariah 13:7-8a</a:t>
            </a:r>
          </a:p>
        </p:txBody>
      </p:sp>
      <p:sp>
        <p:nvSpPr>
          <p:cNvPr id="3" name="Content Placeholder 2">
            <a:extLst>
              <a:ext uri="{FF2B5EF4-FFF2-40B4-BE49-F238E27FC236}">
                <a16:creationId xmlns:a16="http://schemas.microsoft.com/office/drawing/2014/main" id="{1140EDDE-49F5-6F48-E67F-BDA1A06FDA70}"/>
              </a:ext>
            </a:extLst>
          </p:cNvPr>
          <p:cNvSpPr>
            <a:spLocks noGrp="1"/>
          </p:cNvSpPr>
          <p:nvPr>
            <p:ph idx="1"/>
          </p:nvPr>
        </p:nvSpPr>
        <p:spPr/>
        <p:txBody>
          <a:bodyPr>
            <a:normAutofit/>
          </a:bodyPr>
          <a:lstStyle/>
          <a:p>
            <a:pPr marL="0" indent="0">
              <a:buNone/>
            </a:pPr>
            <a:r>
              <a:rPr lang="en-US" sz="2800" b="0" i="0" dirty="0">
                <a:solidFill>
                  <a:srgbClr val="000000"/>
                </a:solidFill>
                <a:effectLst/>
              </a:rPr>
              <a:t>“Awake, O sword, against My Shepherd,</a:t>
            </a:r>
            <a:br>
              <a:rPr lang="en-US" sz="2800" dirty="0"/>
            </a:br>
            <a:r>
              <a:rPr lang="en-US" sz="2800" b="0" i="0" dirty="0">
                <a:solidFill>
                  <a:srgbClr val="000000"/>
                </a:solidFill>
                <a:effectLst/>
              </a:rPr>
              <a:t>Against the Man who is My Companion,”</a:t>
            </a:r>
            <a:br>
              <a:rPr lang="en-US" sz="2800" dirty="0"/>
            </a:br>
            <a:r>
              <a:rPr lang="en-US" sz="2800" b="0" i="0" dirty="0">
                <a:solidFill>
                  <a:srgbClr val="000000"/>
                </a:solidFill>
                <a:effectLst/>
              </a:rPr>
              <a:t>Says the </a:t>
            </a:r>
            <a:r>
              <a:rPr lang="en-US" sz="2800" b="0" i="0" cap="small" dirty="0">
                <a:solidFill>
                  <a:srgbClr val="000000"/>
                </a:solidFill>
                <a:effectLst/>
              </a:rPr>
              <a:t>Lord</a:t>
            </a:r>
            <a:r>
              <a:rPr lang="en-US" sz="2800" b="0" i="0" dirty="0">
                <a:solidFill>
                  <a:srgbClr val="000000"/>
                </a:solidFill>
                <a:effectLst/>
              </a:rPr>
              <a:t> of hosts.</a:t>
            </a:r>
          </a:p>
          <a:p>
            <a:pPr marL="0" indent="0">
              <a:buNone/>
            </a:pPr>
            <a:br>
              <a:rPr lang="en-US" sz="2800" dirty="0"/>
            </a:br>
            <a:r>
              <a:rPr lang="en-US" sz="2800" b="0" i="0" dirty="0">
                <a:solidFill>
                  <a:srgbClr val="000000"/>
                </a:solidFill>
                <a:effectLst/>
              </a:rPr>
              <a:t>“Strike the Shepherd,</a:t>
            </a:r>
            <a:br>
              <a:rPr lang="en-US" sz="2800" dirty="0"/>
            </a:br>
            <a:r>
              <a:rPr lang="en-US" sz="2800" b="0" i="0" dirty="0">
                <a:solidFill>
                  <a:srgbClr val="000000"/>
                </a:solidFill>
                <a:effectLst/>
              </a:rPr>
              <a:t>And the sheep will be scattered;</a:t>
            </a:r>
          </a:p>
          <a:p>
            <a:pPr marL="0" indent="0">
              <a:buNone/>
            </a:pPr>
            <a:br>
              <a:rPr lang="en-US" sz="2800" dirty="0"/>
            </a:br>
            <a:r>
              <a:rPr lang="en-US" sz="2800" b="0" i="0" dirty="0">
                <a:solidFill>
                  <a:srgbClr val="000000"/>
                </a:solidFill>
                <a:effectLst/>
              </a:rPr>
              <a:t>Then I will turn My hand against the little ones.</a:t>
            </a:r>
            <a:br>
              <a:rPr lang="en-US" sz="2800" dirty="0"/>
            </a:br>
            <a:r>
              <a:rPr lang="en-US" sz="2800" b="1" i="0" baseline="30000" dirty="0">
                <a:solidFill>
                  <a:srgbClr val="000000"/>
                </a:solidFill>
                <a:effectLst/>
              </a:rPr>
              <a:t>8 </a:t>
            </a:r>
            <a:r>
              <a:rPr lang="en-US" sz="2800" b="0" i="0" dirty="0">
                <a:solidFill>
                  <a:srgbClr val="000000"/>
                </a:solidFill>
                <a:effectLst/>
              </a:rPr>
              <a:t>And it shall come to pass in all the land,”</a:t>
            </a:r>
            <a:br>
              <a:rPr lang="en-US" sz="2800" dirty="0"/>
            </a:br>
            <a:r>
              <a:rPr lang="en-US" sz="2800" b="0" i="0" dirty="0">
                <a:solidFill>
                  <a:srgbClr val="000000"/>
                </a:solidFill>
                <a:effectLst/>
              </a:rPr>
              <a:t>Says the </a:t>
            </a:r>
            <a:r>
              <a:rPr lang="en-US" sz="2800" b="0" i="0" cap="small" dirty="0">
                <a:solidFill>
                  <a:srgbClr val="000000"/>
                </a:solidFill>
                <a:effectLst/>
              </a:rPr>
              <a:t>Lord</a:t>
            </a:r>
            <a:endParaRPr lang="en-US" sz="2800" dirty="0"/>
          </a:p>
        </p:txBody>
      </p:sp>
    </p:spTree>
    <p:extLst>
      <p:ext uri="{BB962C8B-B14F-4D97-AF65-F5344CB8AC3E}">
        <p14:creationId xmlns:p14="http://schemas.microsoft.com/office/powerpoint/2010/main" val="3557651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B05EF-709F-E3BE-7290-2220B3C5242B}"/>
              </a:ext>
            </a:extLst>
          </p:cNvPr>
          <p:cNvSpPr>
            <a:spLocks noGrp="1"/>
          </p:cNvSpPr>
          <p:nvPr>
            <p:ph type="title"/>
          </p:nvPr>
        </p:nvSpPr>
        <p:spPr/>
        <p:txBody>
          <a:bodyPr/>
          <a:lstStyle/>
          <a:p>
            <a:r>
              <a:rPr lang="en-US" b="1" dirty="0"/>
              <a:t>Matthew 26:33</a:t>
            </a:r>
          </a:p>
        </p:txBody>
      </p:sp>
      <p:sp>
        <p:nvSpPr>
          <p:cNvPr id="3" name="Content Placeholder 2">
            <a:extLst>
              <a:ext uri="{FF2B5EF4-FFF2-40B4-BE49-F238E27FC236}">
                <a16:creationId xmlns:a16="http://schemas.microsoft.com/office/drawing/2014/main" id="{B644A7F0-B2B2-6A5B-A1B9-6B50F5A5D96B}"/>
              </a:ext>
            </a:extLst>
          </p:cNvPr>
          <p:cNvSpPr>
            <a:spLocks noGrp="1"/>
          </p:cNvSpPr>
          <p:nvPr>
            <p:ph idx="1"/>
          </p:nvPr>
        </p:nvSpPr>
        <p:spPr>
          <a:xfrm>
            <a:off x="457200" y="1552852"/>
            <a:ext cx="8229600" cy="1828800"/>
          </a:xfrm>
        </p:spPr>
        <p:txBody>
          <a:bodyPr>
            <a:normAutofit/>
          </a:bodyPr>
          <a:lstStyle/>
          <a:p>
            <a:pPr marL="0" indent="0">
              <a:buNone/>
            </a:pPr>
            <a:r>
              <a:rPr lang="en-US" sz="2800" b="0" i="0" dirty="0">
                <a:solidFill>
                  <a:srgbClr val="000000"/>
                </a:solidFill>
                <a:effectLst/>
                <a:latin typeface="Arial" panose="020B0604020202020204" pitchFamily="34" charset="0"/>
                <a:cs typeface="Arial" panose="020B0604020202020204" pitchFamily="34" charset="0"/>
              </a:rPr>
              <a:t>Peter answered and said to Him, “Even if </a:t>
            </a:r>
            <a:r>
              <a:rPr lang="en-US" sz="4000" b="1" i="0" u="sng" dirty="0">
                <a:solidFill>
                  <a:srgbClr val="C00000"/>
                </a:solidFill>
                <a:effectLst/>
                <a:latin typeface="Arial" panose="020B0604020202020204" pitchFamily="34" charset="0"/>
                <a:cs typeface="Arial" panose="020B0604020202020204" pitchFamily="34" charset="0"/>
              </a:rPr>
              <a:t>all </a:t>
            </a:r>
            <a:r>
              <a:rPr lang="en-US" sz="2800" b="0" i="0" dirty="0">
                <a:solidFill>
                  <a:srgbClr val="000000"/>
                </a:solidFill>
                <a:effectLst/>
                <a:latin typeface="Arial" panose="020B0604020202020204" pitchFamily="34" charset="0"/>
                <a:cs typeface="Arial" panose="020B0604020202020204" pitchFamily="34" charset="0"/>
              </a:rPr>
              <a:t>are made to stumble because of You, </a:t>
            </a:r>
            <a:r>
              <a:rPr lang="en-US" sz="4000" b="1" i="0" u="sng" dirty="0">
                <a:solidFill>
                  <a:srgbClr val="C00000"/>
                </a:solidFill>
                <a:effectLst/>
                <a:latin typeface="Arial" panose="020B0604020202020204" pitchFamily="34" charset="0"/>
                <a:cs typeface="Arial" panose="020B0604020202020204" pitchFamily="34" charset="0"/>
              </a:rPr>
              <a:t>I</a:t>
            </a:r>
            <a:r>
              <a:rPr lang="en-US" sz="2800" b="0" i="0" dirty="0">
                <a:solidFill>
                  <a:srgbClr val="000000"/>
                </a:solidFill>
                <a:effectLst/>
                <a:latin typeface="Arial" panose="020B0604020202020204" pitchFamily="34" charset="0"/>
                <a:cs typeface="Arial" panose="020B0604020202020204" pitchFamily="34" charset="0"/>
              </a:rPr>
              <a:t> will never be made to stumble.”</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915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0360C-98E8-D8B9-E6B2-E0664555FF93}"/>
              </a:ext>
            </a:extLst>
          </p:cNvPr>
          <p:cNvSpPr>
            <a:spLocks noGrp="1"/>
          </p:cNvSpPr>
          <p:nvPr>
            <p:ph type="title"/>
          </p:nvPr>
        </p:nvSpPr>
        <p:spPr/>
        <p:txBody>
          <a:bodyPr/>
          <a:lstStyle/>
          <a:p>
            <a:r>
              <a:rPr lang="en-US" b="1" dirty="0"/>
              <a:t>Mark 14:43-50</a:t>
            </a:r>
          </a:p>
        </p:txBody>
      </p:sp>
      <p:sp>
        <p:nvSpPr>
          <p:cNvPr id="3" name="Content Placeholder 2">
            <a:extLst>
              <a:ext uri="{FF2B5EF4-FFF2-40B4-BE49-F238E27FC236}">
                <a16:creationId xmlns:a16="http://schemas.microsoft.com/office/drawing/2014/main" id="{194FCB8C-C643-847E-66B3-BB1F2B0279A4}"/>
              </a:ext>
            </a:extLst>
          </p:cNvPr>
          <p:cNvSpPr>
            <a:spLocks noGrp="1"/>
          </p:cNvSpPr>
          <p:nvPr>
            <p:ph idx="1"/>
          </p:nvPr>
        </p:nvSpPr>
        <p:spPr/>
        <p:txBody>
          <a:bodyPr>
            <a:noAutofit/>
          </a:bodyPr>
          <a:lstStyle/>
          <a:p>
            <a:pPr marL="0" indent="0" algn="l">
              <a:buNone/>
            </a:pPr>
            <a:r>
              <a:rPr lang="en-US" sz="2800" b="0" i="0" dirty="0">
                <a:solidFill>
                  <a:srgbClr val="000000"/>
                </a:solidFill>
                <a:effectLst/>
              </a:rPr>
              <a:t>And immediately, while He was still speaking, Judas, one of the twelve, with a great multitude with swords and clubs, came from the chief priests and the scribes and the elders. </a:t>
            </a:r>
            <a:r>
              <a:rPr lang="en-US" sz="2800" b="1" i="0" baseline="30000" dirty="0">
                <a:solidFill>
                  <a:srgbClr val="000000"/>
                </a:solidFill>
                <a:effectLst/>
              </a:rPr>
              <a:t>44 </a:t>
            </a:r>
            <a:r>
              <a:rPr lang="en-US" sz="2800" b="0" i="0" dirty="0">
                <a:solidFill>
                  <a:srgbClr val="000000"/>
                </a:solidFill>
                <a:effectLst/>
              </a:rPr>
              <a:t>Now His betrayer had given them a signal, saying, “Whomever I kiss, He is the One; seize Him and lead </a:t>
            </a:r>
            <a:r>
              <a:rPr lang="en-US" sz="2800" b="0" i="1" dirty="0">
                <a:solidFill>
                  <a:srgbClr val="000000"/>
                </a:solidFill>
                <a:effectLst/>
              </a:rPr>
              <a:t>Him</a:t>
            </a:r>
            <a:r>
              <a:rPr lang="en-US" sz="2800" b="0" i="0" dirty="0">
                <a:solidFill>
                  <a:srgbClr val="000000"/>
                </a:solidFill>
                <a:effectLst/>
              </a:rPr>
              <a:t> away safely.”</a:t>
            </a:r>
            <a:r>
              <a:rPr lang="en-US" sz="2800" b="1" i="0" baseline="30000" dirty="0">
                <a:solidFill>
                  <a:srgbClr val="000000"/>
                </a:solidFill>
                <a:effectLst/>
              </a:rPr>
              <a:t>45 </a:t>
            </a:r>
            <a:r>
              <a:rPr lang="en-US" sz="2800" b="0" i="0" dirty="0">
                <a:solidFill>
                  <a:srgbClr val="000000"/>
                </a:solidFill>
                <a:effectLst/>
              </a:rPr>
              <a:t>As soon as he had come, immediately he went up to Him and said to Him, “Rabbi, Rabbi!” and kissed Him.</a:t>
            </a:r>
            <a:r>
              <a:rPr lang="en-US" sz="2800" b="1" i="0" baseline="30000" dirty="0">
                <a:solidFill>
                  <a:srgbClr val="000000"/>
                </a:solidFill>
                <a:effectLst/>
              </a:rPr>
              <a:t>46 </a:t>
            </a:r>
            <a:r>
              <a:rPr lang="en-US" sz="2800" b="0" i="0" dirty="0">
                <a:solidFill>
                  <a:srgbClr val="000000"/>
                </a:solidFill>
                <a:effectLst/>
              </a:rPr>
              <a:t>Then they laid their hands on Him and took Him. </a:t>
            </a:r>
            <a:endParaRPr lang="en-US" sz="2800" dirty="0"/>
          </a:p>
        </p:txBody>
      </p:sp>
    </p:spTree>
    <p:extLst>
      <p:ext uri="{BB962C8B-B14F-4D97-AF65-F5344CB8AC3E}">
        <p14:creationId xmlns:p14="http://schemas.microsoft.com/office/powerpoint/2010/main" val="1446079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0360C-98E8-D8B9-E6B2-E0664555FF93}"/>
              </a:ext>
            </a:extLst>
          </p:cNvPr>
          <p:cNvSpPr>
            <a:spLocks noGrp="1"/>
          </p:cNvSpPr>
          <p:nvPr>
            <p:ph type="title"/>
          </p:nvPr>
        </p:nvSpPr>
        <p:spPr/>
        <p:txBody>
          <a:bodyPr/>
          <a:lstStyle/>
          <a:p>
            <a:r>
              <a:rPr lang="en-US" b="1" dirty="0"/>
              <a:t>Mark 14:43-50</a:t>
            </a:r>
          </a:p>
        </p:txBody>
      </p:sp>
      <p:sp>
        <p:nvSpPr>
          <p:cNvPr id="3" name="Content Placeholder 2">
            <a:extLst>
              <a:ext uri="{FF2B5EF4-FFF2-40B4-BE49-F238E27FC236}">
                <a16:creationId xmlns:a16="http://schemas.microsoft.com/office/drawing/2014/main" id="{194FCB8C-C643-847E-66B3-BB1F2B0279A4}"/>
              </a:ext>
            </a:extLst>
          </p:cNvPr>
          <p:cNvSpPr>
            <a:spLocks noGrp="1"/>
          </p:cNvSpPr>
          <p:nvPr>
            <p:ph idx="1"/>
          </p:nvPr>
        </p:nvSpPr>
        <p:spPr>
          <a:xfrm>
            <a:off x="457200" y="1503218"/>
            <a:ext cx="8229600" cy="4876800"/>
          </a:xfrm>
        </p:spPr>
        <p:txBody>
          <a:bodyPr>
            <a:normAutofit/>
          </a:bodyPr>
          <a:lstStyle/>
          <a:p>
            <a:pPr marL="0" indent="0" algn="l">
              <a:buNone/>
            </a:pPr>
            <a:r>
              <a:rPr lang="en-US" sz="2800" b="1" i="0" baseline="30000" dirty="0">
                <a:solidFill>
                  <a:srgbClr val="000000"/>
                </a:solidFill>
                <a:effectLst/>
              </a:rPr>
              <a:t>47 </a:t>
            </a:r>
            <a:r>
              <a:rPr lang="en-US" sz="2800" b="0" i="0" dirty="0">
                <a:solidFill>
                  <a:srgbClr val="000000"/>
                </a:solidFill>
                <a:effectLst/>
              </a:rPr>
              <a:t>And one of those who stood by [Peter] drew his sword and struck the servant of the high priest, and cut off his ear.</a:t>
            </a:r>
          </a:p>
          <a:p>
            <a:pPr marL="0" indent="0" algn="l">
              <a:buNone/>
            </a:pPr>
            <a:r>
              <a:rPr lang="en-US" sz="2800" b="1" i="0" baseline="30000" dirty="0">
                <a:solidFill>
                  <a:srgbClr val="000000"/>
                </a:solidFill>
                <a:effectLst/>
              </a:rPr>
              <a:t>48 </a:t>
            </a:r>
            <a:r>
              <a:rPr lang="en-US" sz="2800" b="0" i="0" dirty="0">
                <a:solidFill>
                  <a:srgbClr val="000000"/>
                </a:solidFill>
                <a:effectLst/>
              </a:rPr>
              <a:t>Then Jesus answered and said to them, “Have you come out, as against a robber, with swords and clubs to take Me? </a:t>
            </a:r>
            <a:r>
              <a:rPr lang="en-US" sz="2800" b="1" i="0" baseline="30000" dirty="0">
                <a:solidFill>
                  <a:srgbClr val="000000"/>
                </a:solidFill>
                <a:effectLst/>
              </a:rPr>
              <a:t>49 </a:t>
            </a:r>
            <a:r>
              <a:rPr lang="en-US" sz="2800" b="0" i="0" dirty="0">
                <a:solidFill>
                  <a:srgbClr val="000000"/>
                </a:solidFill>
                <a:effectLst/>
              </a:rPr>
              <a:t>I was daily with you in the temple teaching, and you did not seize Me. But the Scriptures must be fulfilled.”</a:t>
            </a:r>
          </a:p>
          <a:p>
            <a:pPr marL="0" indent="0">
              <a:buNone/>
            </a:pPr>
            <a:endParaRPr lang="en-US" dirty="0"/>
          </a:p>
        </p:txBody>
      </p:sp>
    </p:spTree>
    <p:extLst>
      <p:ext uri="{BB962C8B-B14F-4D97-AF65-F5344CB8AC3E}">
        <p14:creationId xmlns:p14="http://schemas.microsoft.com/office/powerpoint/2010/main" val="383121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B49AD-9CC4-0902-7450-0160E836EABF}"/>
              </a:ext>
            </a:extLst>
          </p:cNvPr>
          <p:cNvSpPr>
            <a:spLocks noGrp="1"/>
          </p:cNvSpPr>
          <p:nvPr>
            <p:ph type="title"/>
          </p:nvPr>
        </p:nvSpPr>
        <p:spPr/>
        <p:txBody>
          <a:bodyPr/>
          <a:lstStyle/>
          <a:p>
            <a:r>
              <a:rPr lang="en-US" b="1" dirty="0"/>
              <a:t>Mark 14:43-50</a:t>
            </a:r>
            <a:endParaRPr lang="en-US" dirty="0"/>
          </a:p>
        </p:txBody>
      </p:sp>
      <p:sp>
        <p:nvSpPr>
          <p:cNvPr id="3" name="Content Placeholder 2">
            <a:extLst>
              <a:ext uri="{FF2B5EF4-FFF2-40B4-BE49-F238E27FC236}">
                <a16:creationId xmlns:a16="http://schemas.microsoft.com/office/drawing/2014/main" id="{2525A08B-8A0C-EB5B-0CF7-39FC7BA48C32}"/>
              </a:ext>
            </a:extLst>
          </p:cNvPr>
          <p:cNvSpPr>
            <a:spLocks noGrp="1"/>
          </p:cNvSpPr>
          <p:nvPr>
            <p:ph idx="1"/>
          </p:nvPr>
        </p:nvSpPr>
        <p:spPr>
          <a:xfrm>
            <a:off x="457200" y="1600200"/>
            <a:ext cx="8229600" cy="914400"/>
          </a:xfrm>
        </p:spPr>
        <p:txBody>
          <a:bodyPr/>
          <a:lstStyle/>
          <a:p>
            <a:pPr marL="0" indent="0">
              <a:buNone/>
            </a:pPr>
            <a:r>
              <a:rPr lang="en-US" sz="2800" i="0" baseline="30000" dirty="0">
                <a:solidFill>
                  <a:srgbClr val="000000"/>
                </a:solidFill>
                <a:effectLst/>
              </a:rPr>
              <a:t>50 </a:t>
            </a:r>
            <a:r>
              <a:rPr lang="en-US" sz="2800" i="0" dirty="0">
                <a:solidFill>
                  <a:srgbClr val="000000"/>
                </a:solidFill>
                <a:effectLst/>
              </a:rPr>
              <a:t>Then they </a:t>
            </a:r>
            <a:r>
              <a:rPr lang="en-US" sz="4000" b="1" i="0" u="sng" dirty="0">
                <a:solidFill>
                  <a:srgbClr val="C00000"/>
                </a:solidFill>
                <a:effectLst/>
              </a:rPr>
              <a:t>all</a:t>
            </a:r>
            <a:r>
              <a:rPr lang="en-US" sz="2800" i="0" dirty="0">
                <a:solidFill>
                  <a:srgbClr val="000000"/>
                </a:solidFill>
                <a:effectLst/>
              </a:rPr>
              <a:t> forsook Him and fled.</a:t>
            </a:r>
          </a:p>
          <a:p>
            <a:pPr marL="0" indent="0">
              <a:buNone/>
            </a:pPr>
            <a:endParaRPr lang="en-US" dirty="0"/>
          </a:p>
        </p:txBody>
      </p:sp>
      <p:sp>
        <p:nvSpPr>
          <p:cNvPr id="4" name="TextBox 3">
            <a:extLst>
              <a:ext uri="{FF2B5EF4-FFF2-40B4-BE49-F238E27FC236}">
                <a16:creationId xmlns:a16="http://schemas.microsoft.com/office/drawing/2014/main" id="{EE389DEF-ECDE-8909-875E-75EF846A26A8}"/>
              </a:ext>
            </a:extLst>
          </p:cNvPr>
          <p:cNvSpPr txBox="1"/>
          <p:nvPr/>
        </p:nvSpPr>
        <p:spPr>
          <a:xfrm>
            <a:off x="685800" y="3352800"/>
            <a:ext cx="6934200" cy="1477328"/>
          </a:xfrm>
          <a:prstGeom prst="rect">
            <a:avLst/>
          </a:prstGeom>
          <a:solidFill>
            <a:schemeClr val="accent3">
              <a:lumMod val="20000"/>
              <a:lumOff val="80000"/>
            </a:schemeClr>
          </a:solidFill>
        </p:spPr>
        <p:txBody>
          <a:bodyPr wrap="square" rtlCol="0">
            <a:spAutoFit/>
          </a:bodyPr>
          <a:lstStyle/>
          <a:p>
            <a:pPr algn="ctr"/>
            <a:r>
              <a:rPr lang="en-US" sz="3000" b="1" dirty="0"/>
              <a:t>Yes, even Peter forsook Jesus and fled from the Garden of Gethsemane.  He was a sheep gone astray</a:t>
            </a:r>
            <a:r>
              <a:rPr lang="en-US" sz="3000" dirty="0"/>
              <a:t>. </a:t>
            </a:r>
          </a:p>
        </p:txBody>
      </p:sp>
    </p:spTree>
    <p:extLst>
      <p:ext uri="{BB962C8B-B14F-4D97-AF65-F5344CB8AC3E}">
        <p14:creationId xmlns:p14="http://schemas.microsoft.com/office/powerpoint/2010/main" val="191738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719CD-766D-6790-2768-FA5E5DC02489}"/>
              </a:ext>
            </a:extLst>
          </p:cNvPr>
          <p:cNvSpPr>
            <a:spLocks noGrp="1"/>
          </p:cNvSpPr>
          <p:nvPr>
            <p:ph type="title"/>
          </p:nvPr>
        </p:nvSpPr>
        <p:spPr/>
        <p:txBody>
          <a:bodyPr/>
          <a:lstStyle/>
          <a:p>
            <a:r>
              <a:rPr lang="en-US" b="1" dirty="0"/>
              <a:t>Matthew 26:58</a:t>
            </a:r>
          </a:p>
        </p:txBody>
      </p:sp>
      <p:sp>
        <p:nvSpPr>
          <p:cNvPr id="3" name="Content Placeholder 2">
            <a:extLst>
              <a:ext uri="{FF2B5EF4-FFF2-40B4-BE49-F238E27FC236}">
                <a16:creationId xmlns:a16="http://schemas.microsoft.com/office/drawing/2014/main" id="{83298EBA-C1A7-D7A0-B7EC-A3CF33BB0087}"/>
              </a:ext>
            </a:extLst>
          </p:cNvPr>
          <p:cNvSpPr>
            <a:spLocks noGrp="1"/>
          </p:cNvSpPr>
          <p:nvPr>
            <p:ph idx="1"/>
          </p:nvPr>
        </p:nvSpPr>
        <p:spPr>
          <a:xfrm>
            <a:off x="457200" y="1600200"/>
            <a:ext cx="8229600" cy="1676400"/>
          </a:xfrm>
        </p:spPr>
        <p:txBody>
          <a:bodyPr>
            <a:normAutofit/>
          </a:bodyPr>
          <a:lstStyle/>
          <a:p>
            <a:pPr marL="0" indent="0">
              <a:buNone/>
            </a:pPr>
            <a:r>
              <a:rPr lang="en-US" sz="2800" b="0" i="0" dirty="0">
                <a:solidFill>
                  <a:srgbClr val="000000"/>
                </a:solidFill>
                <a:effectLst/>
              </a:rPr>
              <a:t>But Peter followed Him </a:t>
            </a:r>
            <a:r>
              <a:rPr lang="en-US" sz="2800" b="1" i="0" u="sng" dirty="0">
                <a:solidFill>
                  <a:srgbClr val="000000"/>
                </a:solidFill>
                <a:effectLst/>
              </a:rPr>
              <a:t>at a distance </a:t>
            </a:r>
            <a:r>
              <a:rPr lang="en-US" sz="2800" b="0" i="0" dirty="0">
                <a:solidFill>
                  <a:srgbClr val="000000"/>
                </a:solidFill>
                <a:effectLst/>
              </a:rPr>
              <a:t>to the high priest’s courtyard. And he went in and sat with the servants to see the end.</a:t>
            </a:r>
            <a:endParaRPr lang="en-US" sz="2800" dirty="0"/>
          </a:p>
        </p:txBody>
      </p:sp>
    </p:spTree>
    <p:extLst>
      <p:ext uri="{BB962C8B-B14F-4D97-AF65-F5344CB8AC3E}">
        <p14:creationId xmlns:p14="http://schemas.microsoft.com/office/powerpoint/2010/main" val="3908527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7EC54-4492-265D-2FA2-C0620D6A9327}"/>
              </a:ext>
            </a:extLst>
          </p:cNvPr>
          <p:cNvSpPr>
            <a:spLocks noGrp="1"/>
          </p:cNvSpPr>
          <p:nvPr>
            <p:ph type="title"/>
          </p:nvPr>
        </p:nvSpPr>
        <p:spPr/>
        <p:txBody>
          <a:bodyPr/>
          <a:lstStyle/>
          <a:p>
            <a:r>
              <a:rPr lang="en-US" b="1" dirty="0"/>
              <a:t>John 21:18-19</a:t>
            </a:r>
          </a:p>
        </p:txBody>
      </p:sp>
      <p:sp>
        <p:nvSpPr>
          <p:cNvPr id="3" name="Content Placeholder 2">
            <a:extLst>
              <a:ext uri="{FF2B5EF4-FFF2-40B4-BE49-F238E27FC236}">
                <a16:creationId xmlns:a16="http://schemas.microsoft.com/office/drawing/2014/main" id="{339BA384-6630-E69B-F52F-4E982074B36F}"/>
              </a:ext>
            </a:extLst>
          </p:cNvPr>
          <p:cNvSpPr>
            <a:spLocks noGrp="1"/>
          </p:cNvSpPr>
          <p:nvPr>
            <p:ph idx="1"/>
          </p:nvPr>
        </p:nvSpPr>
        <p:spPr/>
        <p:txBody>
          <a:bodyPr>
            <a:normAutofit/>
          </a:bodyPr>
          <a:lstStyle/>
          <a:p>
            <a:pPr marL="0" indent="0">
              <a:buNone/>
            </a:pPr>
            <a:r>
              <a:rPr lang="en-US" sz="2800" b="0" i="0" dirty="0">
                <a:solidFill>
                  <a:srgbClr val="000000"/>
                </a:solidFill>
                <a:effectLst/>
                <a:latin typeface="Arial" panose="020B0604020202020204" pitchFamily="34" charset="0"/>
                <a:cs typeface="Arial" panose="020B0604020202020204" pitchFamily="34" charset="0"/>
              </a:rPr>
              <a:t>Most assuredly, I say to you, when you were younger, you girded yourself and walked where you wished; but when you are old, you will stretch out your hands, and another will gird you and carry </a:t>
            </a:r>
            <a:r>
              <a:rPr lang="en-US" sz="2800" b="0" i="1" dirty="0">
                <a:solidFill>
                  <a:srgbClr val="000000"/>
                </a:solidFill>
                <a:effectLst/>
                <a:latin typeface="Arial" panose="020B0604020202020204" pitchFamily="34" charset="0"/>
                <a:cs typeface="Arial" panose="020B0604020202020204" pitchFamily="34" charset="0"/>
              </a:rPr>
              <a:t>you</a:t>
            </a:r>
            <a:r>
              <a:rPr lang="en-US" sz="2800" b="0" i="0" dirty="0">
                <a:solidFill>
                  <a:srgbClr val="000000"/>
                </a:solidFill>
                <a:effectLst/>
                <a:latin typeface="Arial" panose="020B0604020202020204" pitchFamily="34" charset="0"/>
                <a:cs typeface="Arial" panose="020B0604020202020204" pitchFamily="34" charset="0"/>
              </a:rPr>
              <a:t> where you do not wish.” </a:t>
            </a:r>
            <a:r>
              <a:rPr lang="en-US" sz="2800" b="1" i="0" baseline="30000" dirty="0">
                <a:solidFill>
                  <a:srgbClr val="000000"/>
                </a:solidFill>
                <a:effectLst/>
                <a:latin typeface="Arial" panose="020B0604020202020204" pitchFamily="34" charset="0"/>
                <a:cs typeface="Arial" panose="020B0604020202020204" pitchFamily="34" charset="0"/>
              </a:rPr>
              <a:t>19 </a:t>
            </a:r>
            <a:r>
              <a:rPr lang="en-US" sz="2800" b="0" i="0" dirty="0">
                <a:solidFill>
                  <a:srgbClr val="000000"/>
                </a:solidFill>
                <a:effectLst/>
                <a:latin typeface="Arial" panose="020B0604020202020204" pitchFamily="34" charset="0"/>
                <a:cs typeface="Arial" panose="020B0604020202020204" pitchFamily="34" charset="0"/>
              </a:rPr>
              <a:t>This He spoke, signifying by what death he would glorify God. And when He had spoken this, He said to him, “Follow Me.”</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8605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AB5B-746B-FF1D-4A2C-B5FF7AC4D290}"/>
              </a:ext>
            </a:extLst>
          </p:cNvPr>
          <p:cNvSpPr>
            <a:spLocks noGrp="1"/>
          </p:cNvSpPr>
          <p:nvPr>
            <p:ph type="title"/>
          </p:nvPr>
        </p:nvSpPr>
        <p:spPr/>
        <p:txBody>
          <a:bodyPr/>
          <a:lstStyle/>
          <a:p>
            <a:r>
              <a:rPr lang="en-US" b="1" dirty="0"/>
              <a:t>Zechariah 13:7</a:t>
            </a:r>
          </a:p>
        </p:txBody>
      </p:sp>
      <p:sp>
        <p:nvSpPr>
          <p:cNvPr id="3" name="Content Placeholder 2">
            <a:extLst>
              <a:ext uri="{FF2B5EF4-FFF2-40B4-BE49-F238E27FC236}">
                <a16:creationId xmlns:a16="http://schemas.microsoft.com/office/drawing/2014/main" id="{419B4A0D-6E10-C75E-D787-F8937825E7B5}"/>
              </a:ext>
            </a:extLst>
          </p:cNvPr>
          <p:cNvSpPr>
            <a:spLocks noGrp="1"/>
          </p:cNvSpPr>
          <p:nvPr>
            <p:ph idx="1"/>
          </p:nvPr>
        </p:nvSpPr>
        <p:spPr/>
        <p:txBody>
          <a:bodyPr/>
          <a:lstStyle/>
          <a:p>
            <a:pPr marL="0" indent="0">
              <a:buNone/>
            </a:pPr>
            <a:r>
              <a:rPr lang="en-US" sz="2400" b="0" i="0" dirty="0">
                <a:solidFill>
                  <a:srgbClr val="000000"/>
                </a:solidFill>
                <a:effectLst/>
              </a:rPr>
              <a:t>“Strike the Shepherd,</a:t>
            </a:r>
          </a:p>
          <a:p>
            <a:pPr marL="0" indent="0">
              <a:buNone/>
            </a:pPr>
            <a:br>
              <a:rPr lang="en-US" sz="2400" dirty="0"/>
            </a:br>
            <a:r>
              <a:rPr lang="en-US" sz="2400" b="1" u="sng" dirty="0"/>
              <a:t>PROPHECY #1</a:t>
            </a:r>
          </a:p>
          <a:p>
            <a:pPr marL="0" indent="0">
              <a:buNone/>
            </a:pPr>
            <a:r>
              <a:rPr lang="en-US" sz="2400" b="0" i="0" dirty="0">
                <a:solidFill>
                  <a:srgbClr val="000000"/>
                </a:solidFill>
                <a:effectLst/>
              </a:rPr>
              <a:t>And the sheep will be scattered;</a:t>
            </a:r>
          </a:p>
          <a:p>
            <a:pPr marL="0" indent="0">
              <a:buNone/>
            </a:pPr>
            <a:endParaRPr lang="en-US" sz="2400" dirty="0"/>
          </a:p>
          <a:p>
            <a:pPr marL="0" indent="0">
              <a:buNone/>
            </a:pPr>
            <a:r>
              <a:rPr lang="en-US" b="1" u="sng" dirty="0"/>
              <a:t>PROPHECY #2</a:t>
            </a:r>
            <a:br>
              <a:rPr lang="en-US" sz="2400" dirty="0"/>
            </a:br>
            <a:r>
              <a:rPr lang="en-US" sz="2400" b="0" i="0" dirty="0">
                <a:solidFill>
                  <a:srgbClr val="000000"/>
                </a:solidFill>
                <a:effectLst/>
              </a:rPr>
              <a:t>Then I will turn My hand against the little ones.</a:t>
            </a:r>
            <a:br>
              <a:rPr lang="en-US" sz="2400" dirty="0"/>
            </a:br>
            <a:endParaRPr lang="en-US" dirty="0"/>
          </a:p>
        </p:txBody>
      </p:sp>
    </p:spTree>
    <p:extLst>
      <p:ext uri="{BB962C8B-B14F-4D97-AF65-F5344CB8AC3E}">
        <p14:creationId xmlns:p14="http://schemas.microsoft.com/office/powerpoint/2010/main" val="3701813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ADB8C-1FA9-526D-9F07-FDEF47550DC1}"/>
              </a:ext>
            </a:extLst>
          </p:cNvPr>
          <p:cNvSpPr>
            <a:spLocks noGrp="1"/>
          </p:cNvSpPr>
          <p:nvPr>
            <p:ph type="title"/>
          </p:nvPr>
        </p:nvSpPr>
        <p:spPr/>
        <p:txBody>
          <a:bodyPr/>
          <a:lstStyle/>
          <a:p>
            <a:r>
              <a:rPr lang="en-US" b="1" dirty="0"/>
              <a:t>Clement of Rome</a:t>
            </a:r>
          </a:p>
        </p:txBody>
      </p:sp>
      <p:sp>
        <p:nvSpPr>
          <p:cNvPr id="3" name="Content Placeholder 2">
            <a:extLst>
              <a:ext uri="{FF2B5EF4-FFF2-40B4-BE49-F238E27FC236}">
                <a16:creationId xmlns:a16="http://schemas.microsoft.com/office/drawing/2014/main" id="{B3BA0FA1-D522-E6A2-CFDD-B3F9F1D45E5D}"/>
              </a:ext>
            </a:extLst>
          </p:cNvPr>
          <p:cNvSpPr>
            <a:spLocks noGrp="1"/>
          </p:cNvSpPr>
          <p:nvPr>
            <p:ph idx="1"/>
          </p:nvPr>
        </p:nvSpPr>
        <p:spPr>
          <a:xfrm>
            <a:off x="457200" y="2057400"/>
            <a:ext cx="8229600" cy="2286000"/>
          </a:xfrm>
        </p:spPr>
        <p:txBody>
          <a:bodyPr>
            <a:normAutofit/>
          </a:bodyPr>
          <a:lstStyle/>
          <a:p>
            <a:pPr marL="0" indent="0">
              <a:buNone/>
            </a:pPr>
            <a:r>
              <a:rPr lang="en-US" sz="2800" i="1" dirty="0"/>
              <a:t>“Let us take the noble examples of our own generations, through jealousy and envy the greatest and most just pillars of the Church were persecuted, and came even unto death.”</a:t>
            </a:r>
          </a:p>
        </p:txBody>
      </p:sp>
    </p:spTree>
    <p:extLst>
      <p:ext uri="{BB962C8B-B14F-4D97-AF65-F5344CB8AC3E}">
        <p14:creationId xmlns:p14="http://schemas.microsoft.com/office/powerpoint/2010/main" val="2738186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3A438-DFC8-95E3-DC2B-76EACACD755E}"/>
              </a:ext>
            </a:extLst>
          </p:cNvPr>
          <p:cNvSpPr>
            <a:spLocks noGrp="1"/>
          </p:cNvSpPr>
          <p:nvPr>
            <p:ph type="title"/>
          </p:nvPr>
        </p:nvSpPr>
        <p:spPr>
          <a:xfrm>
            <a:off x="457200" y="609600"/>
            <a:ext cx="8229600" cy="990600"/>
          </a:xfrm>
        </p:spPr>
        <p:txBody>
          <a:bodyPr/>
          <a:lstStyle/>
          <a:p>
            <a:r>
              <a:rPr lang="en-US" b="1" dirty="0"/>
              <a:t>Peter’s Sufferings</a:t>
            </a:r>
          </a:p>
        </p:txBody>
      </p:sp>
      <p:graphicFrame>
        <p:nvGraphicFramePr>
          <p:cNvPr id="4" name="Table 4">
            <a:extLst>
              <a:ext uri="{FF2B5EF4-FFF2-40B4-BE49-F238E27FC236}">
                <a16:creationId xmlns:a16="http://schemas.microsoft.com/office/drawing/2014/main" id="{87730CEE-CCD0-4B27-217E-4080755B5E8B}"/>
              </a:ext>
            </a:extLst>
          </p:cNvPr>
          <p:cNvGraphicFramePr>
            <a:graphicFrameLocks noGrp="1"/>
          </p:cNvGraphicFramePr>
          <p:nvPr>
            <p:extLst>
              <p:ext uri="{D42A27DB-BD31-4B8C-83A1-F6EECF244321}">
                <p14:modId xmlns:p14="http://schemas.microsoft.com/office/powerpoint/2010/main" val="3835869435"/>
              </p:ext>
            </p:extLst>
          </p:nvPr>
        </p:nvGraphicFramePr>
        <p:xfrm>
          <a:off x="1530927" y="2133600"/>
          <a:ext cx="6082145" cy="2590800"/>
        </p:xfrm>
        <a:graphic>
          <a:graphicData uri="http://schemas.openxmlformats.org/drawingml/2006/table">
            <a:tbl>
              <a:tblPr firstRow="1" bandRow="1">
                <a:tableStyleId>{5C22544A-7EE6-4342-B048-85BDC9FD1C3A}</a:tableStyleId>
              </a:tblPr>
              <a:tblGrid>
                <a:gridCol w="1967345">
                  <a:extLst>
                    <a:ext uri="{9D8B030D-6E8A-4147-A177-3AD203B41FA5}">
                      <a16:colId xmlns:a16="http://schemas.microsoft.com/office/drawing/2014/main" val="3142747257"/>
                    </a:ext>
                  </a:extLst>
                </a:gridCol>
                <a:gridCol w="4114800">
                  <a:extLst>
                    <a:ext uri="{9D8B030D-6E8A-4147-A177-3AD203B41FA5}">
                      <a16:colId xmlns:a16="http://schemas.microsoft.com/office/drawing/2014/main" val="1730246080"/>
                    </a:ext>
                  </a:extLst>
                </a:gridCol>
              </a:tblGrid>
              <a:tr h="370840">
                <a:tc>
                  <a:txBody>
                    <a:bodyPr/>
                    <a:lstStyle/>
                    <a:p>
                      <a:r>
                        <a:rPr lang="en-US" sz="2800" dirty="0">
                          <a:solidFill>
                            <a:schemeClr val="tx1"/>
                          </a:solidFill>
                        </a:rPr>
                        <a:t>Acts 4:3</a:t>
                      </a:r>
                    </a:p>
                  </a:txBody>
                  <a:tcPr/>
                </a:tc>
                <a:tc>
                  <a:txBody>
                    <a:bodyPr/>
                    <a:lstStyle/>
                    <a:p>
                      <a:r>
                        <a:rPr lang="en-US" sz="2800" b="0" dirty="0">
                          <a:solidFill>
                            <a:schemeClr val="tx1"/>
                          </a:solidFill>
                        </a:rPr>
                        <a:t>Placed in “custody”</a:t>
                      </a:r>
                    </a:p>
                  </a:txBody>
                  <a:tcPr/>
                </a:tc>
                <a:extLst>
                  <a:ext uri="{0D108BD9-81ED-4DB2-BD59-A6C34878D82A}">
                    <a16:rowId xmlns:a16="http://schemas.microsoft.com/office/drawing/2014/main" val="4075208809"/>
                  </a:ext>
                </a:extLst>
              </a:tr>
              <a:tr h="370840">
                <a:tc>
                  <a:txBody>
                    <a:bodyPr/>
                    <a:lstStyle/>
                    <a:p>
                      <a:r>
                        <a:rPr lang="en-US" sz="2800" b="1" dirty="0"/>
                        <a:t>Acts 5:17</a:t>
                      </a:r>
                    </a:p>
                  </a:txBody>
                  <a:tcPr/>
                </a:tc>
                <a:tc>
                  <a:txBody>
                    <a:bodyPr/>
                    <a:lstStyle/>
                    <a:p>
                      <a:r>
                        <a:rPr lang="en-US" sz="2800" dirty="0"/>
                        <a:t>“common prison”</a:t>
                      </a:r>
                    </a:p>
                  </a:txBody>
                  <a:tcPr/>
                </a:tc>
                <a:extLst>
                  <a:ext uri="{0D108BD9-81ED-4DB2-BD59-A6C34878D82A}">
                    <a16:rowId xmlns:a16="http://schemas.microsoft.com/office/drawing/2014/main" val="183036684"/>
                  </a:ext>
                </a:extLst>
              </a:tr>
              <a:tr h="340360">
                <a:tc>
                  <a:txBody>
                    <a:bodyPr/>
                    <a:lstStyle/>
                    <a:p>
                      <a:r>
                        <a:rPr lang="en-US" sz="2800" b="1" dirty="0"/>
                        <a:t>Acts 5:33</a:t>
                      </a:r>
                    </a:p>
                  </a:txBody>
                  <a:tcPr/>
                </a:tc>
                <a:tc>
                  <a:txBody>
                    <a:bodyPr/>
                    <a:lstStyle/>
                    <a:p>
                      <a:r>
                        <a:rPr lang="en-US" sz="2800" dirty="0"/>
                        <a:t>“plotted to kill””</a:t>
                      </a:r>
                    </a:p>
                  </a:txBody>
                  <a:tcPr/>
                </a:tc>
                <a:extLst>
                  <a:ext uri="{0D108BD9-81ED-4DB2-BD59-A6C34878D82A}">
                    <a16:rowId xmlns:a16="http://schemas.microsoft.com/office/drawing/2014/main" val="1829173147"/>
                  </a:ext>
                </a:extLst>
              </a:tr>
              <a:tr h="370840">
                <a:tc>
                  <a:txBody>
                    <a:bodyPr/>
                    <a:lstStyle/>
                    <a:p>
                      <a:r>
                        <a:rPr lang="en-US" sz="2800" b="1" dirty="0"/>
                        <a:t>Acts 5:40</a:t>
                      </a:r>
                    </a:p>
                  </a:txBody>
                  <a:tcPr/>
                </a:tc>
                <a:tc>
                  <a:txBody>
                    <a:bodyPr/>
                    <a:lstStyle/>
                    <a:p>
                      <a:r>
                        <a:rPr lang="en-US" sz="2800" dirty="0"/>
                        <a:t>“beaten</a:t>
                      </a:r>
                    </a:p>
                  </a:txBody>
                  <a:tcPr/>
                </a:tc>
                <a:extLst>
                  <a:ext uri="{0D108BD9-81ED-4DB2-BD59-A6C34878D82A}">
                    <a16:rowId xmlns:a16="http://schemas.microsoft.com/office/drawing/2014/main" val="1777675265"/>
                  </a:ext>
                </a:extLst>
              </a:tr>
              <a:tr h="370840">
                <a:tc>
                  <a:txBody>
                    <a:bodyPr/>
                    <a:lstStyle/>
                    <a:p>
                      <a:r>
                        <a:rPr lang="en-US" sz="2800" b="1" dirty="0"/>
                        <a:t>Acts 12:3</a:t>
                      </a:r>
                    </a:p>
                  </a:txBody>
                  <a:tcPr/>
                </a:tc>
                <a:tc>
                  <a:txBody>
                    <a:bodyPr/>
                    <a:lstStyle/>
                    <a:p>
                      <a:r>
                        <a:rPr lang="en-US" sz="2800" dirty="0"/>
                        <a:t>“seize Peter also”</a:t>
                      </a:r>
                    </a:p>
                  </a:txBody>
                  <a:tcPr/>
                </a:tc>
                <a:extLst>
                  <a:ext uri="{0D108BD9-81ED-4DB2-BD59-A6C34878D82A}">
                    <a16:rowId xmlns:a16="http://schemas.microsoft.com/office/drawing/2014/main" val="4267523376"/>
                  </a:ext>
                </a:extLst>
              </a:tr>
            </a:tbl>
          </a:graphicData>
        </a:graphic>
      </p:graphicFrame>
    </p:spTree>
    <p:extLst>
      <p:ext uri="{BB962C8B-B14F-4D97-AF65-F5344CB8AC3E}">
        <p14:creationId xmlns:p14="http://schemas.microsoft.com/office/powerpoint/2010/main" val="207634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153400" cy="1676400"/>
          </a:xfrm>
        </p:spPr>
        <p:txBody>
          <a:bodyPr/>
          <a:lstStyle/>
          <a:p>
            <a:pPr algn="ctr"/>
            <a:r>
              <a:rPr lang="en-US" sz="4500" b="1" i="0" dirty="0">
                <a:solidFill>
                  <a:srgbClr val="000000"/>
                </a:solidFill>
                <a:effectLst/>
              </a:rPr>
              <a:t>GOING ASTRAY</a:t>
            </a:r>
            <a:br>
              <a:rPr lang="en-US" sz="3500" b="1" i="0" dirty="0">
                <a:solidFill>
                  <a:srgbClr val="000000"/>
                </a:solidFill>
                <a:effectLst/>
              </a:rPr>
            </a:br>
            <a:r>
              <a:rPr lang="en-US" sz="2800" b="1" i="1" dirty="0">
                <a:solidFill>
                  <a:srgbClr val="000000"/>
                </a:solidFill>
                <a:effectLst/>
              </a:rPr>
              <a:t>THRU THE EYES OF PETER</a:t>
            </a:r>
            <a:endParaRPr lang="en-US" sz="3200" dirty="0">
              <a:solidFill>
                <a:schemeClr val="tx1"/>
              </a:solidFill>
            </a:endParaRPr>
          </a:p>
        </p:txBody>
      </p:sp>
      <p:sp>
        <p:nvSpPr>
          <p:cNvPr id="3" name="Subtitle 2"/>
          <p:cNvSpPr>
            <a:spLocks noGrp="1"/>
          </p:cNvSpPr>
          <p:nvPr>
            <p:ph type="subTitle" idx="1"/>
          </p:nvPr>
        </p:nvSpPr>
        <p:spPr>
          <a:xfrm>
            <a:off x="1219200" y="3733800"/>
            <a:ext cx="6400800" cy="1143000"/>
          </a:xfrm>
        </p:spPr>
        <p:txBody>
          <a:bodyPr>
            <a:normAutofit/>
          </a:bodyPr>
          <a:lstStyle/>
          <a:p>
            <a:pPr algn="ctr"/>
            <a:r>
              <a:rPr lang="en-US" dirty="0"/>
              <a:t>November 6, 2022</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D0029-85CA-772C-B948-70A540392B27}"/>
              </a:ext>
            </a:extLst>
          </p:cNvPr>
          <p:cNvSpPr>
            <a:spLocks noGrp="1"/>
          </p:cNvSpPr>
          <p:nvPr>
            <p:ph type="title"/>
          </p:nvPr>
        </p:nvSpPr>
        <p:spPr/>
        <p:txBody>
          <a:bodyPr/>
          <a:lstStyle/>
          <a:p>
            <a:r>
              <a:rPr lang="en-US" b="1" dirty="0"/>
              <a:t>1 Peter 2:19-20</a:t>
            </a:r>
          </a:p>
        </p:txBody>
      </p:sp>
      <p:sp>
        <p:nvSpPr>
          <p:cNvPr id="3" name="Content Placeholder 2">
            <a:extLst>
              <a:ext uri="{FF2B5EF4-FFF2-40B4-BE49-F238E27FC236}">
                <a16:creationId xmlns:a16="http://schemas.microsoft.com/office/drawing/2014/main" id="{54D6BDAD-E6AF-DFA6-3578-36A976ED5BCD}"/>
              </a:ext>
            </a:extLst>
          </p:cNvPr>
          <p:cNvSpPr>
            <a:spLocks noGrp="1"/>
          </p:cNvSpPr>
          <p:nvPr>
            <p:ph idx="1"/>
          </p:nvPr>
        </p:nvSpPr>
        <p:spPr/>
        <p:txBody>
          <a:bodyPr>
            <a:normAutofit/>
          </a:bodyPr>
          <a:lstStyle/>
          <a:p>
            <a:pPr marL="0" indent="0">
              <a:buNone/>
            </a:pPr>
            <a:r>
              <a:rPr lang="en-US" sz="2800" b="0" i="0" dirty="0">
                <a:solidFill>
                  <a:srgbClr val="000000"/>
                </a:solidFill>
                <a:effectLst/>
              </a:rPr>
              <a:t>For this </a:t>
            </a:r>
            <a:r>
              <a:rPr lang="en-US" sz="2800" b="0" i="1" dirty="0">
                <a:solidFill>
                  <a:srgbClr val="000000"/>
                </a:solidFill>
                <a:effectLst/>
              </a:rPr>
              <a:t>is</a:t>
            </a:r>
            <a:r>
              <a:rPr lang="en-US" sz="2800" b="0" i="0" dirty="0">
                <a:solidFill>
                  <a:srgbClr val="000000"/>
                </a:solidFill>
                <a:effectLst/>
              </a:rPr>
              <a:t> commendable, if because of conscience toward God one endures grief, suffering wrongfully. </a:t>
            </a:r>
            <a:r>
              <a:rPr lang="en-US" sz="2800" b="1" i="0" baseline="30000" dirty="0">
                <a:solidFill>
                  <a:srgbClr val="000000"/>
                </a:solidFill>
                <a:effectLst/>
              </a:rPr>
              <a:t>20 </a:t>
            </a:r>
            <a:r>
              <a:rPr lang="en-US" sz="2800" b="0" i="0" dirty="0">
                <a:solidFill>
                  <a:srgbClr val="000000"/>
                </a:solidFill>
                <a:effectLst/>
              </a:rPr>
              <a:t>For what credit </a:t>
            </a:r>
            <a:r>
              <a:rPr lang="en-US" sz="2800" b="0" i="1" dirty="0">
                <a:solidFill>
                  <a:srgbClr val="000000"/>
                </a:solidFill>
                <a:effectLst/>
              </a:rPr>
              <a:t>is it</a:t>
            </a:r>
            <a:r>
              <a:rPr lang="en-US" sz="2800" b="0" i="0" dirty="0">
                <a:solidFill>
                  <a:srgbClr val="000000"/>
                </a:solidFill>
                <a:effectLst/>
              </a:rPr>
              <a:t> if, when you are beaten for your faults, you take it patiently? But when you do good and suffer, if you take it patiently, this </a:t>
            </a:r>
            <a:r>
              <a:rPr lang="en-US" sz="2800" b="0" i="1" dirty="0">
                <a:solidFill>
                  <a:srgbClr val="000000"/>
                </a:solidFill>
                <a:effectLst/>
              </a:rPr>
              <a:t>is</a:t>
            </a:r>
            <a:r>
              <a:rPr lang="en-US" sz="2800" b="0" i="0" dirty="0">
                <a:solidFill>
                  <a:srgbClr val="000000"/>
                </a:solidFill>
                <a:effectLst/>
              </a:rPr>
              <a:t> commendable before God. </a:t>
            </a:r>
            <a:endParaRPr lang="en-US" sz="2800" dirty="0"/>
          </a:p>
        </p:txBody>
      </p:sp>
    </p:spTree>
    <p:extLst>
      <p:ext uri="{BB962C8B-B14F-4D97-AF65-F5344CB8AC3E}">
        <p14:creationId xmlns:p14="http://schemas.microsoft.com/office/powerpoint/2010/main" val="1077802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66B80-F4AA-32E2-8FC5-E97668A6DBCF}"/>
              </a:ext>
            </a:extLst>
          </p:cNvPr>
          <p:cNvSpPr>
            <a:spLocks noGrp="1"/>
          </p:cNvSpPr>
          <p:nvPr>
            <p:ph type="title"/>
          </p:nvPr>
        </p:nvSpPr>
        <p:spPr/>
        <p:txBody>
          <a:bodyPr/>
          <a:lstStyle/>
          <a:p>
            <a:r>
              <a:rPr lang="en-US" b="1" dirty="0"/>
              <a:t>1 Peter 2:21-24</a:t>
            </a:r>
          </a:p>
        </p:txBody>
      </p:sp>
      <p:sp>
        <p:nvSpPr>
          <p:cNvPr id="3" name="Content Placeholder 2">
            <a:extLst>
              <a:ext uri="{FF2B5EF4-FFF2-40B4-BE49-F238E27FC236}">
                <a16:creationId xmlns:a16="http://schemas.microsoft.com/office/drawing/2014/main" id="{40BBBEDA-A7C1-EE97-D947-66F106D7881E}"/>
              </a:ext>
            </a:extLst>
          </p:cNvPr>
          <p:cNvSpPr>
            <a:spLocks noGrp="1"/>
          </p:cNvSpPr>
          <p:nvPr>
            <p:ph idx="1"/>
          </p:nvPr>
        </p:nvSpPr>
        <p:spPr/>
        <p:txBody>
          <a:bodyPr>
            <a:normAutofit lnSpcReduction="10000"/>
          </a:bodyPr>
          <a:lstStyle/>
          <a:p>
            <a:pPr marL="0" indent="0" algn="l">
              <a:buNone/>
            </a:pPr>
            <a:r>
              <a:rPr lang="en-US" sz="2800" b="0" i="0" dirty="0">
                <a:solidFill>
                  <a:srgbClr val="000000"/>
                </a:solidFill>
                <a:effectLst/>
              </a:rPr>
              <a:t>For to this you were called, because Christ also suffered for us, leaving us an example, that you should follow His steps:</a:t>
            </a:r>
          </a:p>
          <a:p>
            <a:pPr marL="0" indent="0" algn="l">
              <a:buNone/>
            </a:pPr>
            <a:r>
              <a:rPr lang="en-US" sz="2800" b="1" i="0" baseline="30000" dirty="0">
                <a:solidFill>
                  <a:srgbClr val="000000"/>
                </a:solidFill>
                <a:effectLst/>
              </a:rPr>
              <a:t>22 </a:t>
            </a:r>
            <a:r>
              <a:rPr lang="en-US" sz="2800" b="0" i="0" dirty="0">
                <a:solidFill>
                  <a:srgbClr val="000000"/>
                </a:solidFill>
                <a:effectLst/>
              </a:rPr>
              <a:t>“Who committed no sin,</a:t>
            </a:r>
            <a:br>
              <a:rPr lang="en-US" sz="2800" b="0" i="0" dirty="0">
                <a:solidFill>
                  <a:srgbClr val="000000"/>
                </a:solidFill>
                <a:effectLst/>
              </a:rPr>
            </a:br>
            <a:r>
              <a:rPr lang="en-US" sz="2800" b="0" i="0" dirty="0">
                <a:solidFill>
                  <a:srgbClr val="000000"/>
                </a:solidFill>
                <a:effectLst/>
              </a:rPr>
              <a:t>Nor was deceit found in His mouth”;</a:t>
            </a:r>
          </a:p>
          <a:p>
            <a:pPr marL="0" indent="0" algn="l">
              <a:buNone/>
            </a:pPr>
            <a:r>
              <a:rPr lang="en-US" sz="2800" b="1" i="0" baseline="30000" dirty="0">
                <a:solidFill>
                  <a:srgbClr val="000000"/>
                </a:solidFill>
                <a:effectLst/>
              </a:rPr>
              <a:t>23 </a:t>
            </a:r>
            <a:r>
              <a:rPr lang="en-US" sz="2800" b="0" i="0" dirty="0">
                <a:solidFill>
                  <a:srgbClr val="000000"/>
                </a:solidFill>
                <a:effectLst/>
              </a:rPr>
              <a:t>who, when He was reviled, did not revile in return; when He suffered, He did not threaten, but committed </a:t>
            </a:r>
            <a:r>
              <a:rPr lang="en-US" sz="2800" b="0" i="1" dirty="0">
                <a:solidFill>
                  <a:srgbClr val="000000"/>
                </a:solidFill>
                <a:effectLst/>
              </a:rPr>
              <a:t>Himself</a:t>
            </a:r>
            <a:r>
              <a:rPr lang="en-US" sz="2800" b="0" i="0" dirty="0">
                <a:solidFill>
                  <a:srgbClr val="000000"/>
                </a:solidFill>
                <a:effectLst/>
              </a:rPr>
              <a:t> to Him who judges righteously; </a:t>
            </a:r>
            <a:r>
              <a:rPr lang="en-US" sz="2800" b="1" i="0" baseline="30000" dirty="0">
                <a:solidFill>
                  <a:srgbClr val="000000"/>
                </a:solidFill>
                <a:effectLst/>
              </a:rPr>
              <a:t>24 </a:t>
            </a:r>
            <a:r>
              <a:rPr lang="en-US" sz="2800" b="0" i="0" dirty="0">
                <a:solidFill>
                  <a:srgbClr val="000000"/>
                </a:solidFill>
                <a:effectLst/>
              </a:rPr>
              <a:t>who Himself bore our sins in His own body on the tree, that we, having died to sins, might live for righteousness—by whose stripes you were healed. </a:t>
            </a:r>
          </a:p>
          <a:p>
            <a:pPr marL="0" indent="0">
              <a:buNone/>
            </a:pPr>
            <a:endParaRPr lang="en-US" dirty="0"/>
          </a:p>
        </p:txBody>
      </p:sp>
    </p:spTree>
    <p:extLst>
      <p:ext uri="{BB962C8B-B14F-4D97-AF65-F5344CB8AC3E}">
        <p14:creationId xmlns:p14="http://schemas.microsoft.com/office/powerpoint/2010/main" val="3462557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AE677-4C01-ECE2-5593-8426F7055E6D}"/>
              </a:ext>
            </a:extLst>
          </p:cNvPr>
          <p:cNvSpPr>
            <a:spLocks noGrp="1"/>
          </p:cNvSpPr>
          <p:nvPr>
            <p:ph type="title"/>
          </p:nvPr>
        </p:nvSpPr>
        <p:spPr/>
        <p:txBody>
          <a:bodyPr/>
          <a:lstStyle/>
          <a:p>
            <a:r>
              <a:rPr lang="en-US" b="1" dirty="0"/>
              <a:t>Isaiah 53:4-6</a:t>
            </a:r>
          </a:p>
        </p:txBody>
      </p:sp>
      <p:sp>
        <p:nvSpPr>
          <p:cNvPr id="3" name="Content Placeholder 2">
            <a:extLst>
              <a:ext uri="{FF2B5EF4-FFF2-40B4-BE49-F238E27FC236}">
                <a16:creationId xmlns:a16="http://schemas.microsoft.com/office/drawing/2014/main" id="{74E66948-9C7B-E9A6-5892-56F14C629542}"/>
              </a:ext>
            </a:extLst>
          </p:cNvPr>
          <p:cNvSpPr>
            <a:spLocks noGrp="1"/>
          </p:cNvSpPr>
          <p:nvPr>
            <p:ph idx="1"/>
          </p:nvPr>
        </p:nvSpPr>
        <p:spPr/>
        <p:txBody>
          <a:bodyPr>
            <a:normAutofit/>
          </a:bodyPr>
          <a:lstStyle/>
          <a:p>
            <a:pPr marL="0" indent="0">
              <a:buNone/>
            </a:pPr>
            <a:r>
              <a:rPr lang="en-US" sz="2800" b="0" i="0" dirty="0">
                <a:solidFill>
                  <a:srgbClr val="000000"/>
                </a:solidFill>
                <a:effectLst/>
              </a:rPr>
              <a:t>Surely He has borne our griefs</a:t>
            </a:r>
            <a:br>
              <a:rPr lang="en-US" sz="2800" dirty="0"/>
            </a:br>
            <a:r>
              <a:rPr lang="en-US" sz="2800" b="0" i="0" dirty="0">
                <a:solidFill>
                  <a:srgbClr val="000000"/>
                </a:solidFill>
                <a:effectLst/>
              </a:rPr>
              <a:t>And carried our sorrows;</a:t>
            </a:r>
            <a:br>
              <a:rPr lang="en-US" sz="2800" dirty="0"/>
            </a:br>
            <a:r>
              <a:rPr lang="en-US" sz="2800" b="0" i="0" dirty="0">
                <a:solidFill>
                  <a:srgbClr val="000000"/>
                </a:solidFill>
                <a:effectLst/>
              </a:rPr>
              <a:t>Yet we esteemed Him stricken,</a:t>
            </a:r>
            <a:br>
              <a:rPr lang="en-US" sz="2800" dirty="0"/>
            </a:br>
            <a:r>
              <a:rPr lang="en-US" sz="2800" b="0" i="0" dirty="0">
                <a:solidFill>
                  <a:srgbClr val="000000"/>
                </a:solidFill>
                <a:effectLst/>
              </a:rPr>
              <a:t>Smitten by God, and afflicted.</a:t>
            </a:r>
            <a:br>
              <a:rPr lang="en-US" sz="2800" dirty="0"/>
            </a:br>
            <a:r>
              <a:rPr lang="en-US" sz="2800" b="1" i="0" baseline="30000" dirty="0">
                <a:solidFill>
                  <a:srgbClr val="000000"/>
                </a:solidFill>
                <a:effectLst/>
              </a:rPr>
              <a:t>5 </a:t>
            </a:r>
            <a:r>
              <a:rPr lang="en-US" sz="2800" b="0" i="0" dirty="0">
                <a:solidFill>
                  <a:srgbClr val="000000"/>
                </a:solidFill>
                <a:effectLst/>
              </a:rPr>
              <a:t>But He </a:t>
            </a:r>
            <a:r>
              <a:rPr lang="en-US" sz="2800" b="0" i="1" dirty="0">
                <a:solidFill>
                  <a:srgbClr val="000000"/>
                </a:solidFill>
                <a:effectLst/>
              </a:rPr>
              <a:t>was</a:t>
            </a:r>
            <a:r>
              <a:rPr lang="en-US" sz="2800" b="0" i="0" dirty="0">
                <a:solidFill>
                  <a:srgbClr val="000000"/>
                </a:solidFill>
                <a:effectLst/>
              </a:rPr>
              <a:t> wounded for our transgressions,</a:t>
            </a:r>
            <a:br>
              <a:rPr lang="en-US" sz="2800" dirty="0"/>
            </a:br>
            <a:r>
              <a:rPr lang="en-US" sz="2800" b="0" i="1" dirty="0">
                <a:solidFill>
                  <a:srgbClr val="000000"/>
                </a:solidFill>
                <a:effectLst/>
              </a:rPr>
              <a:t>He was</a:t>
            </a:r>
            <a:r>
              <a:rPr lang="en-US" sz="2800" b="0" i="0" dirty="0">
                <a:solidFill>
                  <a:srgbClr val="000000"/>
                </a:solidFill>
                <a:effectLst/>
              </a:rPr>
              <a:t> bruised for our iniquities;</a:t>
            </a:r>
            <a:br>
              <a:rPr lang="en-US" sz="2800" dirty="0"/>
            </a:br>
            <a:r>
              <a:rPr lang="en-US" sz="2800" b="0" i="0" dirty="0">
                <a:solidFill>
                  <a:srgbClr val="000000"/>
                </a:solidFill>
                <a:effectLst/>
              </a:rPr>
              <a:t>The chastisement for our peace </a:t>
            </a:r>
            <a:r>
              <a:rPr lang="en-US" sz="2800" b="0" i="1" dirty="0">
                <a:solidFill>
                  <a:srgbClr val="000000"/>
                </a:solidFill>
                <a:effectLst/>
              </a:rPr>
              <a:t>was</a:t>
            </a:r>
            <a:r>
              <a:rPr lang="en-US" sz="2800" b="0" i="0" dirty="0">
                <a:solidFill>
                  <a:srgbClr val="000000"/>
                </a:solidFill>
                <a:effectLst/>
              </a:rPr>
              <a:t> upon Him,</a:t>
            </a:r>
            <a:br>
              <a:rPr lang="en-US" sz="2800" dirty="0"/>
            </a:br>
            <a:r>
              <a:rPr lang="en-US" sz="2800" b="0" i="0" dirty="0">
                <a:solidFill>
                  <a:srgbClr val="000000"/>
                </a:solidFill>
                <a:effectLst/>
              </a:rPr>
              <a:t>And by His stripes we are healed.</a:t>
            </a:r>
            <a:br>
              <a:rPr lang="en-US" sz="2800" dirty="0"/>
            </a:br>
            <a:r>
              <a:rPr lang="en-US" sz="2800" b="1" i="0" baseline="30000" dirty="0">
                <a:solidFill>
                  <a:srgbClr val="000000"/>
                </a:solidFill>
                <a:effectLst/>
              </a:rPr>
              <a:t>6 </a:t>
            </a:r>
            <a:r>
              <a:rPr lang="en-US" sz="2800" b="0" i="0" dirty="0">
                <a:solidFill>
                  <a:srgbClr val="000000"/>
                </a:solidFill>
                <a:effectLst/>
              </a:rPr>
              <a:t>All we </a:t>
            </a:r>
            <a:r>
              <a:rPr lang="en-US" sz="2800" b="1" i="0" u="sng" dirty="0">
                <a:solidFill>
                  <a:srgbClr val="000000"/>
                </a:solidFill>
                <a:effectLst/>
              </a:rPr>
              <a:t>like sheep have gone astray</a:t>
            </a:r>
            <a:r>
              <a:rPr lang="en-US" sz="2800" b="0" i="0" dirty="0">
                <a:solidFill>
                  <a:srgbClr val="000000"/>
                </a:solidFill>
                <a:effectLst/>
              </a:rPr>
              <a:t>;</a:t>
            </a:r>
            <a:br>
              <a:rPr lang="en-US" sz="2800" dirty="0"/>
            </a:br>
            <a:r>
              <a:rPr lang="en-US" sz="2800" b="0" i="0" dirty="0">
                <a:solidFill>
                  <a:srgbClr val="000000"/>
                </a:solidFill>
                <a:effectLst/>
              </a:rPr>
              <a:t>We have turned, every one, to his own way;</a:t>
            </a:r>
            <a:br>
              <a:rPr lang="en-US" sz="2800" dirty="0"/>
            </a:br>
            <a:r>
              <a:rPr lang="en-US" sz="2800" b="0" i="0" dirty="0">
                <a:solidFill>
                  <a:srgbClr val="000000"/>
                </a:solidFill>
                <a:effectLst/>
              </a:rPr>
              <a:t>And the </a:t>
            </a:r>
            <a:r>
              <a:rPr lang="en-US" sz="2800" b="0" i="0" cap="small" dirty="0">
                <a:solidFill>
                  <a:srgbClr val="000000"/>
                </a:solidFill>
                <a:effectLst/>
              </a:rPr>
              <a:t>Lord</a:t>
            </a:r>
            <a:r>
              <a:rPr lang="en-US" sz="2800" b="0" i="0" dirty="0">
                <a:solidFill>
                  <a:srgbClr val="000000"/>
                </a:solidFill>
                <a:effectLst/>
              </a:rPr>
              <a:t> has laid on Him the iniquity of us all.</a:t>
            </a:r>
            <a:endParaRPr lang="en-US" sz="2800" dirty="0"/>
          </a:p>
        </p:txBody>
      </p:sp>
    </p:spTree>
    <p:extLst>
      <p:ext uri="{BB962C8B-B14F-4D97-AF65-F5344CB8AC3E}">
        <p14:creationId xmlns:p14="http://schemas.microsoft.com/office/powerpoint/2010/main" val="639231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036E5-AD66-9368-819C-5464A16F3802}"/>
              </a:ext>
            </a:extLst>
          </p:cNvPr>
          <p:cNvSpPr>
            <a:spLocks noGrp="1"/>
          </p:cNvSpPr>
          <p:nvPr>
            <p:ph type="title"/>
          </p:nvPr>
        </p:nvSpPr>
        <p:spPr/>
        <p:txBody>
          <a:bodyPr/>
          <a:lstStyle/>
          <a:p>
            <a:r>
              <a:rPr lang="en-US" b="1" dirty="0"/>
              <a:t>1 Peter 2:25</a:t>
            </a:r>
          </a:p>
        </p:txBody>
      </p:sp>
      <p:sp>
        <p:nvSpPr>
          <p:cNvPr id="3" name="Content Placeholder 2">
            <a:extLst>
              <a:ext uri="{FF2B5EF4-FFF2-40B4-BE49-F238E27FC236}">
                <a16:creationId xmlns:a16="http://schemas.microsoft.com/office/drawing/2014/main" id="{7E4383E7-D0D8-A242-BECB-A21BB3C6D6A9}"/>
              </a:ext>
            </a:extLst>
          </p:cNvPr>
          <p:cNvSpPr>
            <a:spLocks noGrp="1"/>
          </p:cNvSpPr>
          <p:nvPr>
            <p:ph idx="1"/>
          </p:nvPr>
        </p:nvSpPr>
        <p:spPr>
          <a:xfrm>
            <a:off x="457200" y="1600200"/>
            <a:ext cx="8229600" cy="1295400"/>
          </a:xfrm>
        </p:spPr>
        <p:txBody>
          <a:bodyPr>
            <a:normAutofit lnSpcReduction="10000"/>
          </a:bodyPr>
          <a:lstStyle/>
          <a:p>
            <a:pPr marL="0" indent="0">
              <a:buNone/>
            </a:pPr>
            <a:r>
              <a:rPr lang="en-US" sz="2800" b="0" i="0" dirty="0">
                <a:solidFill>
                  <a:srgbClr val="000000"/>
                </a:solidFill>
                <a:effectLst/>
              </a:rPr>
              <a:t>For you were like sheep going astray, but have now returned to the Shepherd and Overseer of your souls</a:t>
            </a:r>
            <a:r>
              <a:rPr lang="en-US" sz="2000" b="0" i="0" dirty="0">
                <a:solidFill>
                  <a:srgbClr val="000000"/>
                </a:solidFill>
                <a:effectLst/>
                <a:latin typeface="system-ui"/>
              </a:rPr>
              <a:t>.</a:t>
            </a:r>
            <a:endParaRPr lang="en-US" sz="2800" dirty="0"/>
          </a:p>
        </p:txBody>
      </p:sp>
      <p:sp>
        <p:nvSpPr>
          <p:cNvPr id="4" name="TextBox 3">
            <a:extLst>
              <a:ext uri="{FF2B5EF4-FFF2-40B4-BE49-F238E27FC236}">
                <a16:creationId xmlns:a16="http://schemas.microsoft.com/office/drawing/2014/main" id="{4C566AD6-DE93-BCD3-A577-7A578C2272E0}"/>
              </a:ext>
            </a:extLst>
          </p:cNvPr>
          <p:cNvSpPr txBox="1"/>
          <p:nvPr/>
        </p:nvSpPr>
        <p:spPr>
          <a:xfrm>
            <a:off x="609600" y="3810000"/>
            <a:ext cx="7848600" cy="1384995"/>
          </a:xfrm>
          <a:prstGeom prst="rect">
            <a:avLst/>
          </a:prstGeom>
          <a:solidFill>
            <a:schemeClr val="accent3">
              <a:lumMod val="40000"/>
              <a:lumOff val="60000"/>
            </a:schemeClr>
          </a:solidFill>
        </p:spPr>
        <p:txBody>
          <a:bodyPr wrap="square" rtlCol="0">
            <a:spAutoFit/>
          </a:bodyPr>
          <a:lstStyle/>
          <a:p>
            <a:pPr algn="ctr"/>
            <a:r>
              <a:rPr lang="en-US" sz="2800" b="1" dirty="0"/>
              <a:t>Thru the eyes of Peter, we see a man who like a sheep had gone astray, but had been returned to the Shepherd!</a:t>
            </a:r>
          </a:p>
        </p:txBody>
      </p:sp>
    </p:spTree>
    <p:extLst>
      <p:ext uri="{BB962C8B-B14F-4D97-AF65-F5344CB8AC3E}">
        <p14:creationId xmlns:p14="http://schemas.microsoft.com/office/powerpoint/2010/main" val="109466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036E5-AD66-9368-819C-5464A16F3802}"/>
              </a:ext>
            </a:extLst>
          </p:cNvPr>
          <p:cNvSpPr>
            <a:spLocks noGrp="1"/>
          </p:cNvSpPr>
          <p:nvPr>
            <p:ph type="title"/>
          </p:nvPr>
        </p:nvSpPr>
        <p:spPr/>
        <p:txBody>
          <a:bodyPr/>
          <a:lstStyle/>
          <a:p>
            <a:r>
              <a:rPr lang="en-US" b="1" dirty="0"/>
              <a:t>1 Peter 2:25</a:t>
            </a:r>
          </a:p>
        </p:txBody>
      </p:sp>
      <p:sp>
        <p:nvSpPr>
          <p:cNvPr id="3" name="Content Placeholder 2">
            <a:extLst>
              <a:ext uri="{FF2B5EF4-FFF2-40B4-BE49-F238E27FC236}">
                <a16:creationId xmlns:a16="http://schemas.microsoft.com/office/drawing/2014/main" id="{7E4383E7-D0D8-A242-BECB-A21BB3C6D6A9}"/>
              </a:ext>
            </a:extLst>
          </p:cNvPr>
          <p:cNvSpPr>
            <a:spLocks noGrp="1"/>
          </p:cNvSpPr>
          <p:nvPr>
            <p:ph idx="1"/>
          </p:nvPr>
        </p:nvSpPr>
        <p:spPr>
          <a:xfrm>
            <a:off x="457200" y="1600200"/>
            <a:ext cx="8229600" cy="1295400"/>
          </a:xfrm>
        </p:spPr>
        <p:txBody>
          <a:bodyPr>
            <a:normAutofit lnSpcReduction="10000"/>
          </a:bodyPr>
          <a:lstStyle/>
          <a:p>
            <a:pPr marL="0" indent="0">
              <a:buNone/>
            </a:pPr>
            <a:r>
              <a:rPr lang="en-US" sz="2800" b="0" i="0" dirty="0">
                <a:solidFill>
                  <a:srgbClr val="000000"/>
                </a:solidFill>
                <a:effectLst/>
              </a:rPr>
              <a:t>For you were like sheep going astray, but have now returned to the Shepherd and Overseer of your souls</a:t>
            </a:r>
            <a:r>
              <a:rPr lang="en-US" sz="2000" b="0" i="0" dirty="0">
                <a:solidFill>
                  <a:srgbClr val="000000"/>
                </a:solidFill>
                <a:effectLst/>
                <a:latin typeface="system-ui"/>
              </a:rPr>
              <a:t>.</a:t>
            </a:r>
            <a:endParaRPr lang="en-US" sz="2800" dirty="0"/>
          </a:p>
        </p:txBody>
      </p:sp>
    </p:spTree>
    <p:extLst>
      <p:ext uri="{BB962C8B-B14F-4D97-AF65-F5344CB8AC3E}">
        <p14:creationId xmlns:p14="http://schemas.microsoft.com/office/powerpoint/2010/main" val="135871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120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43062-E99E-5894-959B-C2054F801120}"/>
              </a:ext>
            </a:extLst>
          </p:cNvPr>
          <p:cNvSpPr>
            <a:spLocks noGrp="1"/>
          </p:cNvSpPr>
          <p:nvPr>
            <p:ph type="title"/>
          </p:nvPr>
        </p:nvSpPr>
        <p:spPr/>
        <p:txBody>
          <a:bodyPr/>
          <a:lstStyle/>
          <a:p>
            <a:r>
              <a:rPr lang="en-US" b="1" dirty="0"/>
              <a:t>John 1:40-42</a:t>
            </a:r>
          </a:p>
        </p:txBody>
      </p:sp>
      <p:sp>
        <p:nvSpPr>
          <p:cNvPr id="3" name="Content Placeholder 2">
            <a:extLst>
              <a:ext uri="{FF2B5EF4-FFF2-40B4-BE49-F238E27FC236}">
                <a16:creationId xmlns:a16="http://schemas.microsoft.com/office/drawing/2014/main" id="{E93E8037-F71A-5CE9-6A0F-D5D7839B3A7D}"/>
              </a:ext>
            </a:extLst>
          </p:cNvPr>
          <p:cNvSpPr>
            <a:spLocks noGrp="1"/>
          </p:cNvSpPr>
          <p:nvPr>
            <p:ph idx="1"/>
          </p:nvPr>
        </p:nvSpPr>
        <p:spPr/>
        <p:txBody>
          <a:bodyPr/>
          <a:lstStyle/>
          <a:p>
            <a:pPr marL="0" indent="0" algn="l">
              <a:buNone/>
            </a:pPr>
            <a:r>
              <a:rPr lang="en-US" sz="2800" b="0" i="0" dirty="0">
                <a:solidFill>
                  <a:srgbClr val="000000"/>
                </a:solidFill>
                <a:effectLst/>
              </a:rPr>
              <a:t>One of the two who heard John </a:t>
            </a:r>
            <a:r>
              <a:rPr lang="en-US" sz="2800" b="0" i="1" dirty="0">
                <a:solidFill>
                  <a:srgbClr val="000000"/>
                </a:solidFill>
                <a:effectLst/>
              </a:rPr>
              <a:t>speak,</a:t>
            </a:r>
            <a:r>
              <a:rPr lang="en-US" sz="2800" b="0" i="0" dirty="0">
                <a:solidFill>
                  <a:srgbClr val="000000"/>
                </a:solidFill>
                <a:effectLst/>
              </a:rPr>
              <a:t> and followed Him, was Andrew, Simon Peter’s brother. </a:t>
            </a:r>
            <a:r>
              <a:rPr lang="en-US" sz="2800" b="1" i="0" baseline="30000" dirty="0">
                <a:solidFill>
                  <a:srgbClr val="000000"/>
                </a:solidFill>
                <a:effectLst/>
              </a:rPr>
              <a:t>41 </a:t>
            </a:r>
            <a:r>
              <a:rPr lang="en-US" sz="2800" b="0" i="0" dirty="0">
                <a:solidFill>
                  <a:srgbClr val="000000"/>
                </a:solidFill>
                <a:effectLst/>
              </a:rPr>
              <a:t>He first found his own brother Simon, and said to him, “We have found the Messiah” (which is translated, the Christ). </a:t>
            </a:r>
            <a:r>
              <a:rPr lang="en-US" sz="2800" b="1" i="0" baseline="30000" dirty="0">
                <a:solidFill>
                  <a:srgbClr val="000000"/>
                </a:solidFill>
                <a:effectLst/>
              </a:rPr>
              <a:t>42 </a:t>
            </a:r>
            <a:r>
              <a:rPr lang="en-US" sz="2800" b="0" i="0" dirty="0">
                <a:solidFill>
                  <a:srgbClr val="000000"/>
                </a:solidFill>
                <a:effectLst/>
              </a:rPr>
              <a:t>And he brought him to Jesus.</a:t>
            </a:r>
          </a:p>
          <a:p>
            <a:pPr marL="0" indent="0" algn="l">
              <a:buNone/>
            </a:pPr>
            <a:r>
              <a:rPr lang="en-US" sz="2800" b="0" i="0" dirty="0">
                <a:solidFill>
                  <a:srgbClr val="000000"/>
                </a:solidFill>
                <a:effectLst/>
              </a:rPr>
              <a:t>Now when Jesus looked at him, He said, “You are Simon the son of Jonah. You shall be called Cephas” (which is translated, A Stone).</a:t>
            </a:r>
          </a:p>
          <a:p>
            <a:pPr marL="0" indent="0">
              <a:buNone/>
            </a:pPr>
            <a:endParaRPr lang="en-US" dirty="0"/>
          </a:p>
        </p:txBody>
      </p:sp>
    </p:spTree>
    <p:extLst>
      <p:ext uri="{BB962C8B-B14F-4D97-AF65-F5344CB8AC3E}">
        <p14:creationId xmlns:p14="http://schemas.microsoft.com/office/powerpoint/2010/main" val="1966979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0BC25-092F-91D9-1F7F-A4F78C91213D}"/>
              </a:ext>
            </a:extLst>
          </p:cNvPr>
          <p:cNvSpPr>
            <a:spLocks noGrp="1"/>
          </p:cNvSpPr>
          <p:nvPr>
            <p:ph type="title"/>
          </p:nvPr>
        </p:nvSpPr>
        <p:spPr/>
        <p:txBody>
          <a:bodyPr/>
          <a:lstStyle/>
          <a:p>
            <a:r>
              <a:rPr lang="en-US" b="1" dirty="0"/>
              <a:t>Matthew 16:13-19</a:t>
            </a:r>
          </a:p>
        </p:txBody>
      </p:sp>
      <p:sp>
        <p:nvSpPr>
          <p:cNvPr id="3" name="Content Placeholder 2">
            <a:extLst>
              <a:ext uri="{FF2B5EF4-FFF2-40B4-BE49-F238E27FC236}">
                <a16:creationId xmlns:a16="http://schemas.microsoft.com/office/drawing/2014/main" id="{A229AB2C-A5A0-CFC5-8DA3-54922F0C8C69}"/>
              </a:ext>
            </a:extLst>
          </p:cNvPr>
          <p:cNvSpPr>
            <a:spLocks noGrp="1"/>
          </p:cNvSpPr>
          <p:nvPr>
            <p:ph idx="1"/>
          </p:nvPr>
        </p:nvSpPr>
        <p:spPr/>
        <p:txBody>
          <a:bodyPr>
            <a:normAutofit/>
          </a:bodyPr>
          <a:lstStyle/>
          <a:p>
            <a:pPr marL="0" indent="0" algn="l">
              <a:buNone/>
            </a:pPr>
            <a:r>
              <a:rPr lang="en-US" sz="2800" b="0" i="0" dirty="0">
                <a:solidFill>
                  <a:srgbClr val="000000"/>
                </a:solidFill>
                <a:effectLst/>
              </a:rPr>
              <a:t>When Jesus came into the region of Caesarea Philippi, He asked His disciples, saying, “Who do men say that I, the Son of Man, am?”</a:t>
            </a:r>
          </a:p>
          <a:p>
            <a:pPr marL="0" indent="0" algn="l">
              <a:buNone/>
            </a:pPr>
            <a:r>
              <a:rPr lang="en-US" sz="2800" b="1" i="0" baseline="30000" dirty="0">
                <a:solidFill>
                  <a:srgbClr val="000000"/>
                </a:solidFill>
                <a:effectLst/>
              </a:rPr>
              <a:t>14 </a:t>
            </a:r>
            <a:r>
              <a:rPr lang="en-US" sz="2800" b="0" i="0" dirty="0">
                <a:solidFill>
                  <a:srgbClr val="000000"/>
                </a:solidFill>
                <a:effectLst/>
              </a:rPr>
              <a:t>So they said, “Some </a:t>
            </a:r>
            <a:r>
              <a:rPr lang="en-US" sz="2800" b="0" i="1" dirty="0">
                <a:solidFill>
                  <a:srgbClr val="000000"/>
                </a:solidFill>
                <a:effectLst/>
              </a:rPr>
              <a:t>say</a:t>
            </a:r>
            <a:r>
              <a:rPr lang="en-US" sz="2800" b="0" i="0" dirty="0">
                <a:solidFill>
                  <a:srgbClr val="000000"/>
                </a:solidFill>
                <a:effectLst/>
              </a:rPr>
              <a:t> John the Baptist, some Elijah, and others Jeremiah or one of the prophets.”</a:t>
            </a:r>
          </a:p>
          <a:p>
            <a:pPr marL="0" indent="0" algn="l">
              <a:buNone/>
            </a:pPr>
            <a:r>
              <a:rPr lang="en-US" sz="2800" b="1" i="0" baseline="30000" dirty="0">
                <a:solidFill>
                  <a:srgbClr val="000000"/>
                </a:solidFill>
                <a:effectLst/>
              </a:rPr>
              <a:t>15 </a:t>
            </a:r>
            <a:r>
              <a:rPr lang="en-US" sz="2800" b="0" i="0" dirty="0">
                <a:solidFill>
                  <a:srgbClr val="000000"/>
                </a:solidFill>
                <a:effectLst/>
              </a:rPr>
              <a:t>He said to them, “But who do you say that I am?”</a:t>
            </a:r>
          </a:p>
          <a:p>
            <a:pPr marL="0" indent="0" algn="l">
              <a:buNone/>
            </a:pPr>
            <a:r>
              <a:rPr lang="en-US" sz="2800" b="1" i="0" baseline="30000" dirty="0">
                <a:solidFill>
                  <a:srgbClr val="000000"/>
                </a:solidFill>
                <a:effectLst/>
              </a:rPr>
              <a:t>16 </a:t>
            </a:r>
            <a:r>
              <a:rPr lang="en-US" sz="2800" b="0" i="0" dirty="0">
                <a:solidFill>
                  <a:srgbClr val="000000"/>
                </a:solidFill>
                <a:effectLst/>
              </a:rPr>
              <a:t>Simon Peter answered and said, “You are the Christ, the Son of the living God.”</a:t>
            </a:r>
          </a:p>
          <a:p>
            <a:pPr marL="0" indent="0">
              <a:buNone/>
            </a:pPr>
            <a:endParaRPr lang="en-US" dirty="0"/>
          </a:p>
        </p:txBody>
      </p:sp>
    </p:spTree>
    <p:extLst>
      <p:ext uri="{BB962C8B-B14F-4D97-AF65-F5344CB8AC3E}">
        <p14:creationId xmlns:p14="http://schemas.microsoft.com/office/powerpoint/2010/main" val="973267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0BC25-092F-91D9-1F7F-A4F78C91213D}"/>
              </a:ext>
            </a:extLst>
          </p:cNvPr>
          <p:cNvSpPr>
            <a:spLocks noGrp="1"/>
          </p:cNvSpPr>
          <p:nvPr>
            <p:ph type="title"/>
          </p:nvPr>
        </p:nvSpPr>
        <p:spPr/>
        <p:txBody>
          <a:bodyPr/>
          <a:lstStyle/>
          <a:p>
            <a:r>
              <a:rPr lang="en-US" b="1" dirty="0"/>
              <a:t>Matthew 16:13-19</a:t>
            </a:r>
          </a:p>
        </p:txBody>
      </p:sp>
      <p:sp>
        <p:nvSpPr>
          <p:cNvPr id="3" name="Content Placeholder 2">
            <a:extLst>
              <a:ext uri="{FF2B5EF4-FFF2-40B4-BE49-F238E27FC236}">
                <a16:creationId xmlns:a16="http://schemas.microsoft.com/office/drawing/2014/main" id="{A229AB2C-A5A0-CFC5-8DA3-54922F0C8C69}"/>
              </a:ext>
            </a:extLst>
          </p:cNvPr>
          <p:cNvSpPr>
            <a:spLocks noGrp="1"/>
          </p:cNvSpPr>
          <p:nvPr>
            <p:ph idx="1"/>
          </p:nvPr>
        </p:nvSpPr>
        <p:spPr/>
        <p:txBody>
          <a:bodyPr>
            <a:normAutofit/>
          </a:bodyPr>
          <a:lstStyle/>
          <a:p>
            <a:pPr marL="0" indent="0" algn="l">
              <a:buNone/>
            </a:pPr>
            <a:r>
              <a:rPr lang="en-US" sz="2800" b="1" i="0" baseline="30000" dirty="0">
                <a:solidFill>
                  <a:srgbClr val="000000"/>
                </a:solidFill>
                <a:effectLst/>
              </a:rPr>
              <a:t>17 </a:t>
            </a:r>
            <a:r>
              <a:rPr lang="en-US" sz="2800" b="0" i="0" dirty="0">
                <a:solidFill>
                  <a:srgbClr val="000000"/>
                </a:solidFill>
                <a:effectLst/>
              </a:rPr>
              <a:t>Jesus answered and said to him, “Blessed are you, Simon Bar-Jonah, for flesh and blood has not revealed </a:t>
            </a:r>
            <a:r>
              <a:rPr lang="en-US" sz="2800" b="0" i="1" dirty="0">
                <a:solidFill>
                  <a:srgbClr val="000000"/>
                </a:solidFill>
                <a:effectLst/>
              </a:rPr>
              <a:t>this</a:t>
            </a:r>
            <a:r>
              <a:rPr lang="en-US" sz="2800" b="0" i="0" dirty="0">
                <a:solidFill>
                  <a:srgbClr val="000000"/>
                </a:solidFill>
                <a:effectLst/>
              </a:rPr>
              <a:t> to you, but My Father who is in heaven. </a:t>
            </a:r>
            <a:r>
              <a:rPr lang="en-US" sz="2800" b="1" i="0" baseline="30000" dirty="0">
                <a:solidFill>
                  <a:srgbClr val="000000"/>
                </a:solidFill>
                <a:effectLst/>
              </a:rPr>
              <a:t>18 </a:t>
            </a:r>
            <a:r>
              <a:rPr lang="en-US" sz="2800" b="0" i="0" dirty="0">
                <a:solidFill>
                  <a:srgbClr val="000000"/>
                </a:solidFill>
                <a:effectLst/>
              </a:rPr>
              <a:t>And I also say to you that you are </a:t>
            </a:r>
            <a:r>
              <a:rPr lang="en-US" sz="2800" b="1" i="0" u="sng" dirty="0">
                <a:solidFill>
                  <a:srgbClr val="000000"/>
                </a:solidFill>
                <a:effectLst/>
              </a:rPr>
              <a:t>Peter [Cephas]</a:t>
            </a:r>
            <a:r>
              <a:rPr lang="en-US" sz="2800" b="1" i="0" dirty="0">
                <a:solidFill>
                  <a:srgbClr val="000000"/>
                </a:solidFill>
                <a:effectLst/>
              </a:rPr>
              <a:t>, </a:t>
            </a:r>
            <a:r>
              <a:rPr lang="en-US" sz="2800" b="0" i="0" dirty="0">
                <a:solidFill>
                  <a:srgbClr val="000000"/>
                </a:solidFill>
                <a:effectLst/>
              </a:rPr>
              <a:t>and on this rock I will build My church, and the gates of Hades shall not prevail against it. </a:t>
            </a:r>
            <a:r>
              <a:rPr lang="en-US" sz="2800" b="1" i="0" baseline="30000" dirty="0">
                <a:solidFill>
                  <a:srgbClr val="000000"/>
                </a:solidFill>
                <a:effectLst/>
              </a:rPr>
              <a:t>19 </a:t>
            </a:r>
            <a:r>
              <a:rPr lang="en-US" sz="2800" b="0" i="0" dirty="0">
                <a:solidFill>
                  <a:srgbClr val="000000"/>
                </a:solidFill>
                <a:effectLst/>
              </a:rPr>
              <a:t>And I will give you the keys of the kingdom of heaven, and whatever you bind on earth will be bound in heaven, and whatever you loose on earth will be loosed in heaven.”</a:t>
            </a:r>
          </a:p>
          <a:p>
            <a:pPr marL="0" indent="0">
              <a:buNone/>
            </a:pPr>
            <a:endParaRPr lang="en-US" dirty="0"/>
          </a:p>
        </p:txBody>
      </p:sp>
    </p:spTree>
    <p:extLst>
      <p:ext uri="{BB962C8B-B14F-4D97-AF65-F5344CB8AC3E}">
        <p14:creationId xmlns:p14="http://schemas.microsoft.com/office/powerpoint/2010/main" val="2607631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5EC02-1762-51CE-D626-D97C3AF9FAB4}"/>
              </a:ext>
            </a:extLst>
          </p:cNvPr>
          <p:cNvSpPr>
            <a:spLocks noGrp="1"/>
          </p:cNvSpPr>
          <p:nvPr>
            <p:ph type="title"/>
          </p:nvPr>
        </p:nvSpPr>
        <p:spPr/>
        <p:txBody>
          <a:bodyPr/>
          <a:lstStyle/>
          <a:p>
            <a:r>
              <a:rPr lang="en-US" b="1" dirty="0"/>
              <a:t>Why Do We Love Peter?</a:t>
            </a:r>
          </a:p>
        </p:txBody>
      </p:sp>
      <p:sp>
        <p:nvSpPr>
          <p:cNvPr id="3" name="Content Placeholder 2">
            <a:extLst>
              <a:ext uri="{FF2B5EF4-FFF2-40B4-BE49-F238E27FC236}">
                <a16:creationId xmlns:a16="http://schemas.microsoft.com/office/drawing/2014/main" id="{60EFDFC2-261A-E03D-78D7-02B092D6935C}"/>
              </a:ext>
            </a:extLst>
          </p:cNvPr>
          <p:cNvSpPr>
            <a:spLocks noGrp="1"/>
          </p:cNvSpPr>
          <p:nvPr>
            <p:ph idx="1"/>
          </p:nvPr>
        </p:nvSpPr>
        <p:spPr>
          <a:xfrm>
            <a:off x="457200" y="1600200"/>
            <a:ext cx="8229600" cy="4267200"/>
          </a:xfrm>
        </p:spPr>
        <p:txBody>
          <a:bodyPr/>
          <a:lstStyle/>
          <a:p>
            <a:pPr marL="0" indent="0">
              <a:buNone/>
            </a:pPr>
            <a:r>
              <a:rPr lang="en-US" dirty="0"/>
              <a:t>Probably because we see so much of ourselves in him!</a:t>
            </a:r>
          </a:p>
          <a:p>
            <a:r>
              <a:rPr lang="en-US" dirty="0"/>
              <a:t>Fisherman</a:t>
            </a:r>
          </a:p>
          <a:p>
            <a:r>
              <a:rPr lang="en-US" dirty="0"/>
              <a:t>No formal education</a:t>
            </a:r>
          </a:p>
          <a:p>
            <a:r>
              <a:rPr lang="en-US" dirty="0"/>
              <a:t>Family Man</a:t>
            </a:r>
          </a:p>
          <a:p>
            <a:r>
              <a:rPr lang="en-US" dirty="0"/>
              <a:t>Occasional lack of self-control</a:t>
            </a:r>
          </a:p>
          <a:p>
            <a:r>
              <a:rPr lang="en-US" dirty="0"/>
              <a:t>Overconfident</a:t>
            </a:r>
          </a:p>
          <a:p>
            <a:r>
              <a:rPr lang="en-US" dirty="0"/>
              <a:t>Faithful, but weak</a:t>
            </a:r>
          </a:p>
          <a:p>
            <a:r>
              <a:rPr lang="en-US" dirty="0"/>
              <a:t>Impulsive behavior</a:t>
            </a:r>
          </a:p>
          <a:p>
            <a:r>
              <a:rPr lang="en-US" dirty="0"/>
              <a:t>Success from failure</a:t>
            </a:r>
          </a:p>
        </p:txBody>
      </p:sp>
    </p:spTree>
    <p:extLst>
      <p:ext uri="{BB962C8B-B14F-4D97-AF65-F5344CB8AC3E}">
        <p14:creationId xmlns:p14="http://schemas.microsoft.com/office/powerpoint/2010/main" val="10260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18461-A2A2-2B5A-FC0C-21B08D68A2D3}"/>
              </a:ext>
            </a:extLst>
          </p:cNvPr>
          <p:cNvSpPr>
            <a:spLocks noGrp="1"/>
          </p:cNvSpPr>
          <p:nvPr>
            <p:ph type="title"/>
          </p:nvPr>
        </p:nvSpPr>
        <p:spPr/>
        <p:txBody>
          <a:bodyPr/>
          <a:lstStyle/>
          <a:p>
            <a:r>
              <a:rPr lang="en-US" b="1" dirty="0"/>
              <a:t>Matthew 26:31</a:t>
            </a:r>
          </a:p>
        </p:txBody>
      </p:sp>
      <p:sp>
        <p:nvSpPr>
          <p:cNvPr id="3" name="Content Placeholder 2">
            <a:extLst>
              <a:ext uri="{FF2B5EF4-FFF2-40B4-BE49-F238E27FC236}">
                <a16:creationId xmlns:a16="http://schemas.microsoft.com/office/drawing/2014/main" id="{7D19357E-A911-36CA-A5B5-CAF7E0CC197D}"/>
              </a:ext>
            </a:extLst>
          </p:cNvPr>
          <p:cNvSpPr>
            <a:spLocks noGrp="1"/>
          </p:cNvSpPr>
          <p:nvPr>
            <p:ph idx="1"/>
          </p:nvPr>
        </p:nvSpPr>
        <p:spPr/>
        <p:txBody>
          <a:bodyPr/>
          <a:lstStyle/>
          <a:p>
            <a:pPr marL="0" indent="0" algn="l">
              <a:buNone/>
            </a:pPr>
            <a:r>
              <a:rPr lang="en-US" sz="2800" b="0" i="1" dirty="0">
                <a:solidFill>
                  <a:srgbClr val="000000"/>
                </a:solidFill>
                <a:effectLst/>
              </a:rPr>
              <a:t>After the Lord’s Supper, on the road to Gethsemane:</a:t>
            </a:r>
            <a:endParaRPr lang="en-US" sz="2800" dirty="0">
              <a:solidFill>
                <a:srgbClr val="000000"/>
              </a:solidFill>
            </a:endParaRPr>
          </a:p>
          <a:p>
            <a:pPr marL="0" indent="0" algn="l">
              <a:buNone/>
            </a:pPr>
            <a:endParaRPr lang="en-US" sz="2800" b="0" i="0" dirty="0">
              <a:solidFill>
                <a:srgbClr val="000000"/>
              </a:solidFill>
              <a:effectLst/>
            </a:endParaRPr>
          </a:p>
          <a:p>
            <a:pPr marL="0" indent="0" algn="l">
              <a:buNone/>
            </a:pPr>
            <a:r>
              <a:rPr lang="en-US" sz="2800" b="0" i="0" dirty="0">
                <a:solidFill>
                  <a:srgbClr val="000000"/>
                </a:solidFill>
                <a:effectLst/>
              </a:rPr>
              <a:t>Then Jesus said to them, “All of you will be made to stumble because of Me this night, </a:t>
            </a:r>
            <a:r>
              <a:rPr lang="en-US" sz="2800" b="1" i="0" u="sng" dirty="0">
                <a:solidFill>
                  <a:srgbClr val="000000"/>
                </a:solidFill>
                <a:effectLst/>
              </a:rPr>
              <a:t>for it is written</a:t>
            </a:r>
            <a:r>
              <a:rPr lang="en-US" sz="2800" b="0" i="0" dirty="0">
                <a:solidFill>
                  <a:srgbClr val="000000"/>
                </a:solidFill>
                <a:effectLst/>
              </a:rPr>
              <a:t>:</a:t>
            </a:r>
          </a:p>
          <a:p>
            <a:pPr marL="0" indent="0" algn="l">
              <a:buNone/>
            </a:pPr>
            <a:endParaRPr lang="en-US" sz="2800" b="0" i="0" dirty="0">
              <a:solidFill>
                <a:srgbClr val="000000"/>
              </a:solidFill>
              <a:effectLst/>
            </a:endParaRPr>
          </a:p>
          <a:p>
            <a:pPr marL="0" indent="0" algn="l">
              <a:buNone/>
            </a:pPr>
            <a:r>
              <a:rPr lang="en-US" sz="2800" b="0" i="0" dirty="0">
                <a:solidFill>
                  <a:srgbClr val="000000"/>
                </a:solidFill>
                <a:effectLst/>
              </a:rPr>
              <a:t>‘I will strike the Shepherd,</a:t>
            </a:r>
            <a:br>
              <a:rPr lang="en-US" sz="2800" b="0" i="0" dirty="0">
                <a:solidFill>
                  <a:srgbClr val="000000"/>
                </a:solidFill>
                <a:effectLst/>
              </a:rPr>
            </a:br>
            <a:r>
              <a:rPr lang="en-US" sz="2800" b="0" i="0" dirty="0">
                <a:solidFill>
                  <a:srgbClr val="000000"/>
                </a:solidFill>
                <a:effectLst/>
              </a:rPr>
              <a:t>And the sheep of the flock will be scattered.’</a:t>
            </a:r>
          </a:p>
          <a:p>
            <a:pPr marL="0" indent="0">
              <a:buNone/>
            </a:pPr>
            <a:endParaRPr lang="en-US" dirty="0"/>
          </a:p>
        </p:txBody>
      </p:sp>
    </p:spTree>
    <p:extLst>
      <p:ext uri="{BB962C8B-B14F-4D97-AF65-F5344CB8AC3E}">
        <p14:creationId xmlns:p14="http://schemas.microsoft.com/office/powerpoint/2010/main" val="1437198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6580</TotalTime>
  <Words>1295</Words>
  <Application>Microsoft Office PowerPoint</Application>
  <PresentationFormat>On-screen Show (4:3)</PresentationFormat>
  <Paragraphs>79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system-ui</vt:lpstr>
      <vt:lpstr>Clarity</vt:lpstr>
      <vt:lpstr>PowerPoint Presentation</vt:lpstr>
      <vt:lpstr>GOING ASTRAY THRU THE EYES OF PETER</vt:lpstr>
      <vt:lpstr>1 Peter 2:25</vt:lpstr>
      <vt:lpstr>PowerPoint Presentation</vt:lpstr>
      <vt:lpstr>John 1:40-42</vt:lpstr>
      <vt:lpstr>Matthew 16:13-19</vt:lpstr>
      <vt:lpstr>Matthew 16:13-19</vt:lpstr>
      <vt:lpstr>Why Do We Love Peter?</vt:lpstr>
      <vt:lpstr>Matthew 26:31</vt:lpstr>
      <vt:lpstr>Zechariah 13:7-8a</vt:lpstr>
      <vt:lpstr>Matthew 26:33</vt:lpstr>
      <vt:lpstr>Mark 14:43-50</vt:lpstr>
      <vt:lpstr>Mark 14:43-50</vt:lpstr>
      <vt:lpstr>Mark 14:43-50</vt:lpstr>
      <vt:lpstr>Matthew 26:58</vt:lpstr>
      <vt:lpstr>John 21:18-19</vt:lpstr>
      <vt:lpstr>Zechariah 13:7</vt:lpstr>
      <vt:lpstr>Clement of Rome</vt:lpstr>
      <vt:lpstr>Peter’s Sufferings</vt:lpstr>
      <vt:lpstr>1 Peter 2:19-20</vt:lpstr>
      <vt:lpstr>1 Peter 2:21-24</vt:lpstr>
      <vt:lpstr>Isaiah 53:4-6</vt:lpstr>
      <vt:lpstr>1 Peter 2:25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696</cp:revision>
  <cp:lastPrinted>2022-07-20T21:53:33Z</cp:lastPrinted>
  <dcterms:created xsi:type="dcterms:W3CDTF">2006-08-16T00:00:00Z</dcterms:created>
  <dcterms:modified xsi:type="dcterms:W3CDTF">2022-11-06T02:49:53Z</dcterms:modified>
</cp:coreProperties>
</file>