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3" r:id="rId4"/>
    <p:sldId id="258" r:id="rId5"/>
    <p:sldId id="267" r:id="rId6"/>
    <p:sldId id="259" r:id="rId7"/>
    <p:sldId id="265" r:id="rId8"/>
    <p:sldId id="272" r:id="rId9"/>
    <p:sldId id="269" r:id="rId10"/>
    <p:sldId id="273" r:id="rId11"/>
    <p:sldId id="270" r:id="rId12"/>
    <p:sldId id="274" r:id="rId13"/>
    <p:sldId id="271" r:id="rId14"/>
    <p:sldId id="260" r:id="rId15"/>
    <p:sldId id="268" r:id="rId16"/>
    <p:sldId id="275" r:id="rId17"/>
    <p:sldId id="276" r:id="rId18"/>
    <p:sldId id="277" r:id="rId19"/>
    <p:sldId id="278" r:id="rId20"/>
    <p:sldId id="27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22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12/16/2016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827074"/>
            <a:ext cx="7696200" cy="892552"/>
          </a:xfrm>
          <a:prstGeom prst="rect">
            <a:avLst/>
          </a:prstGeom>
          <a:solidFill>
            <a:schemeClr val="tx1">
              <a:lumMod val="25000"/>
              <a:lumOff val="75000"/>
            </a:schemeClr>
          </a:solidFill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5200" b="1" dirty="0">
                <a:ln w="50800"/>
              </a:rPr>
              <a:t>“Grace, Peace and Mercy ”</a:t>
            </a:r>
            <a:endParaRPr lang="en-US" sz="5200" b="1" cap="none" spc="0" dirty="0">
              <a:ln w="50800"/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915096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MERCY and PEACE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438400"/>
          </a:xfrm>
        </p:spPr>
        <p:txBody>
          <a:bodyPr/>
          <a:lstStyle/>
          <a:p>
            <a:pPr marL="114300" indent="0">
              <a:buNone/>
            </a:pPr>
            <a:r>
              <a:rPr lang="en-US" sz="3000" dirty="0"/>
              <a:t>From Vine’s Dictionary:</a:t>
            </a:r>
          </a:p>
          <a:p>
            <a:r>
              <a:rPr lang="en-US" sz="3000" b="1" dirty="0"/>
              <a:t>Mercy</a:t>
            </a:r>
            <a:r>
              <a:rPr lang="en-US" sz="3000" dirty="0"/>
              <a:t> is the act of God, </a:t>
            </a:r>
            <a:r>
              <a:rPr lang="en-US" sz="3000" b="1" dirty="0"/>
              <a:t>Peace</a:t>
            </a:r>
            <a:r>
              <a:rPr lang="en-US" sz="3000" dirty="0"/>
              <a:t> is the resulting experience in the heart of man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096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Grace and Peace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7998"/>
            <a:ext cx="2590800" cy="3505200"/>
          </a:xfrm>
        </p:spPr>
        <p:txBody>
          <a:bodyPr>
            <a:normAutofit/>
          </a:bodyPr>
          <a:lstStyle/>
          <a:p>
            <a:r>
              <a:rPr lang="en-US" sz="3000" dirty="0"/>
              <a:t>Romans</a:t>
            </a:r>
          </a:p>
          <a:p>
            <a:r>
              <a:rPr lang="en-US" sz="3000" dirty="0"/>
              <a:t>1 Corinthians</a:t>
            </a:r>
          </a:p>
          <a:p>
            <a:r>
              <a:rPr lang="en-US" sz="3000" dirty="0"/>
              <a:t>2 Corinthians</a:t>
            </a:r>
          </a:p>
          <a:p>
            <a:r>
              <a:rPr lang="en-US" sz="3000" dirty="0"/>
              <a:t>Galatians</a:t>
            </a:r>
          </a:p>
          <a:p>
            <a:r>
              <a:rPr lang="en-US" sz="3000" dirty="0"/>
              <a:t>Ephesians</a:t>
            </a:r>
          </a:p>
          <a:p>
            <a:r>
              <a:rPr lang="en-US" sz="3000" dirty="0"/>
              <a:t>Philippians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114800" y="2077998"/>
            <a:ext cx="3276600" cy="42466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/>
              <a:t>Colossians</a:t>
            </a:r>
          </a:p>
          <a:p>
            <a:r>
              <a:rPr lang="en-US" sz="3000" dirty="0"/>
              <a:t>1 Thessalonians</a:t>
            </a:r>
          </a:p>
          <a:p>
            <a:r>
              <a:rPr lang="en-US" sz="3000" dirty="0"/>
              <a:t>2 Thessalonians</a:t>
            </a:r>
          </a:p>
          <a:p>
            <a:r>
              <a:rPr lang="en-US" sz="3000" dirty="0"/>
              <a:t>Philemon</a:t>
            </a:r>
          </a:p>
          <a:p>
            <a:r>
              <a:rPr lang="en-US" sz="3000" dirty="0"/>
              <a:t>1 Peter</a:t>
            </a:r>
          </a:p>
          <a:p>
            <a:r>
              <a:rPr lang="en-US" sz="3000" dirty="0"/>
              <a:t>2 Peter</a:t>
            </a:r>
          </a:p>
          <a:p>
            <a:r>
              <a:rPr lang="en-US" sz="3000"/>
              <a:t>Revelation</a:t>
            </a:r>
            <a:endParaRPr lang="en-US" sz="30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524000"/>
            <a:ext cx="6477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Used as a salutation in:</a:t>
            </a:r>
          </a:p>
        </p:txBody>
      </p:sp>
    </p:spTree>
    <p:extLst>
      <p:ext uri="{BB962C8B-B14F-4D97-AF65-F5344CB8AC3E}">
        <p14:creationId xmlns:p14="http://schemas.microsoft.com/office/powerpoint/2010/main" val="36225573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GRACE, MERCY and PEACE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320040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sz="3000" dirty="0"/>
              <a:t>Used as a salutation in:</a:t>
            </a:r>
          </a:p>
          <a:p>
            <a:r>
              <a:rPr lang="en-US" sz="3000" dirty="0"/>
              <a:t>1 Timothy</a:t>
            </a:r>
          </a:p>
          <a:p>
            <a:r>
              <a:rPr lang="en-US" sz="3000" dirty="0"/>
              <a:t>2 Timothy</a:t>
            </a:r>
          </a:p>
          <a:p>
            <a:r>
              <a:rPr lang="en-US" sz="3000" dirty="0"/>
              <a:t>Titus</a:t>
            </a:r>
          </a:p>
          <a:p>
            <a:r>
              <a:rPr lang="en-US" sz="3000" dirty="0"/>
              <a:t>2 John</a:t>
            </a:r>
          </a:p>
          <a:p>
            <a:r>
              <a:rPr lang="en-US" sz="3000" dirty="0"/>
              <a:t>Jude</a:t>
            </a:r>
          </a:p>
        </p:txBody>
      </p:sp>
    </p:spTree>
    <p:extLst>
      <p:ext uri="{BB962C8B-B14F-4D97-AF65-F5344CB8AC3E}">
        <p14:creationId xmlns:p14="http://schemas.microsoft.com/office/powerpoint/2010/main" val="11331280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GRACE and MERCY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Was this just something the New Testament writers used in a flippant manner, or did it have a greater purpose?</a:t>
            </a:r>
          </a:p>
        </p:txBody>
      </p:sp>
    </p:spTree>
    <p:extLst>
      <p:ext uri="{BB962C8B-B14F-4D97-AF65-F5344CB8AC3E}">
        <p14:creationId xmlns:p14="http://schemas.microsoft.com/office/powerpoint/2010/main" val="38178694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GREATER 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I believe the constant reminder for Christians to focus on </a:t>
            </a:r>
            <a:r>
              <a:rPr lang="en-US" sz="3000" b="1" dirty="0"/>
              <a:t>GRACE,</a:t>
            </a:r>
            <a:r>
              <a:rPr lang="en-US" sz="3000" dirty="0"/>
              <a:t> </a:t>
            </a:r>
            <a:r>
              <a:rPr lang="en-US" sz="3000" b="1" dirty="0"/>
              <a:t>PEACE</a:t>
            </a:r>
            <a:r>
              <a:rPr lang="en-US" sz="3000" dirty="0"/>
              <a:t>, and </a:t>
            </a:r>
            <a:r>
              <a:rPr lang="en-US" sz="3000" b="1" dirty="0"/>
              <a:t>MERCY</a:t>
            </a:r>
            <a:r>
              <a:rPr lang="en-US" sz="3000" dirty="0"/>
              <a:t> was by design.</a:t>
            </a:r>
          </a:p>
          <a:p>
            <a:endParaRPr lang="en-US" sz="3000" dirty="0"/>
          </a:p>
          <a:p>
            <a:r>
              <a:rPr lang="en-US" sz="3000" dirty="0"/>
              <a:t>How much of the controversy in the religious world could be  avoided if people would live under the concepts of </a:t>
            </a:r>
            <a:r>
              <a:rPr lang="en-US" sz="3000" b="1" dirty="0"/>
              <a:t>GRACE,</a:t>
            </a:r>
            <a:r>
              <a:rPr lang="en-US" sz="3000" dirty="0"/>
              <a:t> </a:t>
            </a:r>
            <a:r>
              <a:rPr lang="en-US" sz="3000" b="1" dirty="0"/>
              <a:t>PEACE</a:t>
            </a:r>
            <a:r>
              <a:rPr lang="en-US" sz="3000" dirty="0"/>
              <a:t>, and </a:t>
            </a:r>
            <a:r>
              <a:rPr lang="en-US" sz="3000" b="1" dirty="0"/>
              <a:t>MERCY?</a:t>
            </a:r>
            <a:r>
              <a:rPr lang="en-US" sz="3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24969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HUMAN NATURE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133600"/>
          </a:xfrm>
        </p:spPr>
        <p:txBody>
          <a:bodyPr/>
          <a:lstStyle/>
          <a:p>
            <a:r>
              <a:rPr lang="en-US" sz="3000" dirty="0"/>
              <a:t>One of the first words of a child:  </a:t>
            </a:r>
            <a:r>
              <a:rPr lang="en-US" sz="3000" b="1" dirty="0">
                <a:solidFill>
                  <a:srgbClr val="C00000"/>
                </a:solidFill>
              </a:rPr>
              <a:t>MINE</a:t>
            </a:r>
            <a:r>
              <a:rPr lang="en-US" sz="3000" dirty="0">
                <a:solidFill>
                  <a:srgbClr val="FF0000"/>
                </a:solidFill>
              </a:rPr>
              <a:t>!</a:t>
            </a:r>
          </a:p>
          <a:p>
            <a:r>
              <a:rPr lang="en-US" sz="3000" dirty="0"/>
              <a:t>A child must be taught to </a:t>
            </a:r>
            <a:r>
              <a:rPr lang="en-US" sz="3000" b="1" dirty="0">
                <a:solidFill>
                  <a:srgbClr val="C00000"/>
                </a:solidFill>
              </a:rPr>
              <a:t>SHARE!</a:t>
            </a:r>
          </a:p>
          <a:p>
            <a:r>
              <a:rPr lang="en-US" sz="3000" dirty="0"/>
              <a:t>Our focus then moves to </a:t>
            </a:r>
            <a:r>
              <a:rPr lang="en-US" sz="3000" b="1" dirty="0">
                <a:solidFill>
                  <a:srgbClr val="C00000"/>
                </a:solidFill>
              </a:rPr>
              <a:t>FAIRNESS</a:t>
            </a:r>
            <a:r>
              <a:rPr lang="en-US" sz="3000" b="1" dirty="0">
                <a:solidFill>
                  <a:srgbClr val="FF0000"/>
                </a:solidFill>
              </a:rPr>
              <a:t>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814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HUMAN NATURE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/>
              <a:t>As we grow older, how often do we allow our actions to be led by…</a:t>
            </a:r>
          </a:p>
          <a:p>
            <a:pPr lvl="1"/>
            <a:r>
              <a:rPr lang="en-US" sz="3000" dirty="0"/>
              <a:t>Anger</a:t>
            </a:r>
          </a:p>
          <a:p>
            <a:pPr lvl="1"/>
            <a:r>
              <a:rPr lang="en-US" sz="3000" dirty="0"/>
              <a:t>Retaliation</a:t>
            </a:r>
          </a:p>
          <a:p>
            <a:pPr lvl="1"/>
            <a:r>
              <a:rPr lang="en-US" sz="3000" dirty="0"/>
              <a:t>Jealousy</a:t>
            </a:r>
          </a:p>
          <a:p>
            <a:pPr lvl="1"/>
            <a:r>
              <a:rPr lang="en-US" sz="3000" dirty="0"/>
              <a:t>Greed</a:t>
            </a:r>
          </a:p>
          <a:p>
            <a:pPr lvl="1"/>
            <a:r>
              <a:rPr lang="en-US" sz="3000" dirty="0"/>
              <a:t>Evil Desires</a:t>
            </a:r>
          </a:p>
          <a:p>
            <a:pPr lvl="1"/>
            <a:endParaRPr lang="en-US" sz="3000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318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CHRISTIAN ATTRIBUTES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It is against human nature to live in terms of </a:t>
            </a:r>
            <a:r>
              <a:rPr lang="en-US" sz="3000" b="1" dirty="0"/>
              <a:t>GRACE</a:t>
            </a:r>
            <a:r>
              <a:rPr lang="en-US" sz="3000" dirty="0"/>
              <a:t>, </a:t>
            </a:r>
            <a:r>
              <a:rPr lang="en-US" sz="3000" b="1" dirty="0"/>
              <a:t>PEACE</a:t>
            </a:r>
            <a:r>
              <a:rPr lang="en-US" sz="3000" dirty="0"/>
              <a:t> and </a:t>
            </a:r>
            <a:r>
              <a:rPr lang="en-US" sz="3000" b="1" dirty="0"/>
              <a:t>MERCY</a:t>
            </a:r>
            <a:r>
              <a:rPr lang="en-US" sz="3000" dirty="0"/>
              <a:t>. </a:t>
            </a:r>
          </a:p>
          <a:p>
            <a:endParaRPr lang="en-US" sz="3000" dirty="0"/>
          </a:p>
          <a:p>
            <a:r>
              <a:rPr lang="en-US" sz="3000" dirty="0"/>
              <a:t>We must be reminded of it constantly, and the New Testament writers understood the need for such admonition.</a:t>
            </a:r>
          </a:p>
        </p:txBody>
      </p:sp>
    </p:spTree>
    <p:extLst>
      <p:ext uri="{BB962C8B-B14F-4D97-AF65-F5344CB8AC3E}">
        <p14:creationId xmlns:p14="http://schemas.microsoft.com/office/powerpoint/2010/main" val="469145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620000" cy="1143000"/>
          </a:xfrm>
        </p:spPr>
        <p:txBody>
          <a:bodyPr/>
          <a:lstStyle/>
          <a:p>
            <a:r>
              <a:rPr lang="en-US" dirty="0"/>
              <a:t>Matthew 5:38-45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dirty="0"/>
              <a:t>“You have heard that it was said, ‘An eye for an eye and a tooth for a tooth.’</a:t>
            </a:r>
            <a:r>
              <a:rPr lang="en-US" sz="3000" baseline="30000" dirty="0"/>
              <a:t>39 </a:t>
            </a:r>
            <a:r>
              <a:rPr lang="en-US" sz="3000" dirty="0"/>
              <a:t>But I tell you not to resist an evil person. But whoever slaps you on your right cheek, turn the other to him also. </a:t>
            </a:r>
            <a:r>
              <a:rPr lang="en-US" sz="3000" baseline="30000" dirty="0"/>
              <a:t>40 </a:t>
            </a:r>
            <a:r>
              <a:rPr lang="en-US" sz="3000" dirty="0"/>
              <a:t>If anyone wants to sue you and take away your tunic, let him have </a:t>
            </a:r>
            <a:r>
              <a:rPr lang="en-US" sz="3000" i="1" dirty="0"/>
              <a:t>your</a:t>
            </a:r>
            <a:r>
              <a:rPr lang="en-US" sz="3000" dirty="0"/>
              <a:t> cloak also. </a:t>
            </a:r>
            <a:r>
              <a:rPr lang="en-US" sz="3000" baseline="30000" dirty="0"/>
              <a:t>41 </a:t>
            </a:r>
            <a:r>
              <a:rPr lang="en-US" sz="3000" dirty="0"/>
              <a:t>And whoever compels you to go one mile, go with him two. </a:t>
            </a:r>
            <a:r>
              <a:rPr lang="en-US" sz="3000" baseline="30000" dirty="0"/>
              <a:t>42 </a:t>
            </a:r>
            <a:r>
              <a:rPr lang="en-US" sz="3000" dirty="0"/>
              <a:t>Give to him who asks you, and from him who wants to borrow from you do not turn away.</a:t>
            </a:r>
          </a:p>
          <a:p>
            <a:pPr marL="114300" indent="0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2467745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620000" cy="1143000"/>
          </a:xfrm>
        </p:spPr>
        <p:txBody>
          <a:bodyPr/>
          <a:lstStyle/>
          <a:p>
            <a:r>
              <a:rPr lang="en-US" dirty="0"/>
              <a:t>Matthew 5:38-45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dirty="0"/>
              <a:t>“You have heard that it was said, ‘You shall love your neighbor</a:t>
            </a:r>
            <a:r>
              <a:rPr lang="en-US" sz="3000" baseline="30000" dirty="0"/>
              <a:t> </a:t>
            </a:r>
            <a:r>
              <a:rPr lang="en-US" sz="3000" dirty="0"/>
              <a:t>and hate your enemy.’ </a:t>
            </a:r>
            <a:r>
              <a:rPr lang="en-US" sz="3000" baseline="30000" dirty="0"/>
              <a:t>44 </a:t>
            </a:r>
            <a:r>
              <a:rPr lang="en-US" sz="3000" dirty="0"/>
              <a:t>But I say to you, love your enemies, bless those who curse you, do good to those who hate you, and pray for those who spitefully use you and persecute you,</a:t>
            </a:r>
            <a:r>
              <a:rPr lang="en-US" sz="3000" baseline="30000" dirty="0"/>
              <a:t>45 </a:t>
            </a:r>
            <a:r>
              <a:rPr lang="en-US" sz="3000" dirty="0"/>
              <a:t>that you may be sons of your Father in heaven</a:t>
            </a:r>
          </a:p>
          <a:p>
            <a:pPr marL="114300" indent="0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719470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1143000"/>
          </a:xfrm>
        </p:spPr>
        <p:txBody>
          <a:bodyPr/>
          <a:lstStyle/>
          <a:p>
            <a:r>
              <a:rPr lang="en-US" dirty="0"/>
              <a:t>GRACE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001000" cy="48006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3000" dirty="0"/>
              <a:t>From Strong’s Concordance</a:t>
            </a:r>
          </a:p>
          <a:p>
            <a:r>
              <a:rPr lang="en-US" sz="3000" dirty="0"/>
              <a:t>From the Greek word  “</a:t>
            </a:r>
            <a:r>
              <a:rPr lang="en-US" sz="3000" dirty="0" err="1"/>
              <a:t>charis</a:t>
            </a:r>
            <a:r>
              <a:rPr lang="en-US" sz="3000" dirty="0"/>
              <a:t>”,  Strong’s #5485</a:t>
            </a:r>
          </a:p>
          <a:p>
            <a:r>
              <a:rPr lang="en-US" sz="3000" dirty="0"/>
              <a:t>Meaning:  </a:t>
            </a:r>
            <a:r>
              <a:rPr lang="en-US" sz="3000" dirty="0" err="1"/>
              <a:t>favour</a:t>
            </a:r>
            <a:r>
              <a:rPr lang="en-US" sz="3000" dirty="0"/>
              <a:t>, benefit, gift</a:t>
            </a:r>
          </a:p>
          <a:p>
            <a:endParaRPr lang="en-US" sz="3000" dirty="0"/>
          </a:p>
          <a:p>
            <a:pPr marL="114300" indent="0">
              <a:buNone/>
            </a:pPr>
            <a:r>
              <a:rPr lang="en-US" sz="3000" dirty="0"/>
              <a:t>From Vine’s Dictionary: </a:t>
            </a:r>
          </a:p>
          <a:p>
            <a:r>
              <a:rPr lang="en-US" sz="3000" dirty="0"/>
              <a:t>Loving kindness, goodwill, friendly disposition</a:t>
            </a:r>
          </a:p>
          <a:p>
            <a:r>
              <a:rPr lang="en-US" sz="3000" dirty="0"/>
              <a:t>A mode of rejoicing among the Greeks, similar to the word “Godspeed”</a:t>
            </a:r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285078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Difficult concepts like this only make sense when viewed through the paradigm of </a:t>
            </a:r>
            <a:r>
              <a:rPr lang="en-US" sz="3000" b="1" dirty="0"/>
              <a:t>GRACE, PEACE </a:t>
            </a:r>
            <a:r>
              <a:rPr lang="en-US" sz="3000" dirty="0"/>
              <a:t>and </a:t>
            </a:r>
            <a:r>
              <a:rPr lang="en-US" sz="3000" b="1" dirty="0"/>
              <a:t>MERCY</a:t>
            </a:r>
            <a:r>
              <a:rPr lang="en-US" sz="3000" dirty="0"/>
              <a:t>.</a:t>
            </a:r>
          </a:p>
          <a:p>
            <a:endParaRPr lang="en-US" sz="3000" dirty="0"/>
          </a:p>
          <a:p>
            <a:r>
              <a:rPr lang="en-US" sz="3000" dirty="0"/>
              <a:t>This is just as important for us today as it was in the time of the writing of the New Testament.</a:t>
            </a:r>
          </a:p>
        </p:txBody>
      </p:sp>
    </p:spTree>
    <p:extLst>
      <p:ext uri="{BB962C8B-B14F-4D97-AF65-F5344CB8AC3E}">
        <p14:creationId xmlns:p14="http://schemas.microsoft.com/office/powerpoint/2010/main" val="1662109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1143000"/>
          </a:xfrm>
        </p:spPr>
        <p:txBody>
          <a:bodyPr/>
          <a:lstStyle/>
          <a:p>
            <a:r>
              <a:rPr lang="en-US" dirty="0"/>
              <a:t>GRACE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543800" cy="28194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3000" dirty="0"/>
              <a:t>Working Definition</a:t>
            </a:r>
          </a:p>
          <a:p>
            <a:pPr marL="114300" indent="0">
              <a:buNone/>
            </a:pPr>
            <a:endParaRPr lang="en-US" sz="3000" dirty="0"/>
          </a:p>
          <a:p>
            <a:pPr marL="114300" indent="0">
              <a:buNone/>
            </a:pPr>
            <a:r>
              <a:rPr lang="en-US" sz="3000" dirty="0"/>
              <a:t>Grace is unmerited favor.  It cannot be earned, nor is it deserved.</a:t>
            </a:r>
          </a:p>
        </p:txBody>
      </p:sp>
    </p:spTree>
    <p:extLst>
      <p:ext uri="{BB962C8B-B14F-4D97-AF65-F5344CB8AC3E}">
        <p14:creationId xmlns:p14="http://schemas.microsoft.com/office/powerpoint/2010/main" val="2732278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620000" cy="1143000"/>
          </a:xfrm>
        </p:spPr>
        <p:txBody>
          <a:bodyPr/>
          <a:lstStyle/>
          <a:p>
            <a:r>
              <a:rPr lang="en-US" dirty="0"/>
              <a:t>PEACE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7924800" cy="48006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3000" dirty="0"/>
              <a:t>From Strong’s Concordance</a:t>
            </a:r>
          </a:p>
          <a:p>
            <a:r>
              <a:rPr lang="en-US" sz="3000" dirty="0"/>
              <a:t>From the Greek word  “</a:t>
            </a:r>
            <a:r>
              <a:rPr lang="en-US" sz="3000" dirty="0" err="1"/>
              <a:t>eirene</a:t>
            </a:r>
            <a:r>
              <a:rPr lang="en-US" sz="3000" dirty="0"/>
              <a:t>”,  Strong’s #1515</a:t>
            </a:r>
          </a:p>
          <a:p>
            <a:r>
              <a:rPr lang="en-US" sz="3000" dirty="0"/>
              <a:t>Meaning:  prosperity, quietness, rest</a:t>
            </a:r>
          </a:p>
          <a:p>
            <a:endParaRPr lang="en-US" sz="3000" dirty="0"/>
          </a:p>
          <a:p>
            <a:pPr marL="114300" indent="0">
              <a:buNone/>
            </a:pPr>
            <a:r>
              <a:rPr lang="en-US" sz="3000" dirty="0"/>
              <a:t>From Vine’s Dictionary: </a:t>
            </a:r>
          </a:p>
          <a:p>
            <a:r>
              <a:rPr lang="en-US" sz="3000" dirty="0"/>
              <a:t>Harmonious relationship with men </a:t>
            </a:r>
          </a:p>
          <a:p>
            <a:r>
              <a:rPr lang="en-US" sz="3000" dirty="0"/>
              <a:t>Harmonious relationship between God and man through the gospel</a:t>
            </a:r>
          </a:p>
        </p:txBody>
      </p:sp>
    </p:spTree>
    <p:extLst>
      <p:ext uri="{BB962C8B-B14F-4D97-AF65-F5344CB8AC3E}">
        <p14:creationId xmlns:p14="http://schemas.microsoft.com/office/powerpoint/2010/main" val="1875150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1143000"/>
          </a:xfrm>
        </p:spPr>
        <p:txBody>
          <a:bodyPr/>
          <a:lstStyle/>
          <a:p>
            <a:r>
              <a:rPr lang="en-US" dirty="0"/>
              <a:t>PEACE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543800" cy="28194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3000" dirty="0"/>
              <a:t>Working Definition</a:t>
            </a:r>
          </a:p>
          <a:p>
            <a:pPr marL="114300" indent="0">
              <a:buNone/>
            </a:pPr>
            <a:endParaRPr lang="en-US" sz="3000" dirty="0"/>
          </a:p>
          <a:p>
            <a:pPr marL="114300" indent="0">
              <a:buNone/>
            </a:pPr>
            <a:r>
              <a:rPr lang="en-US" sz="3000" dirty="0"/>
              <a:t>Peace is a friendly state of being, where there is a lack of conflict.</a:t>
            </a:r>
          </a:p>
        </p:txBody>
      </p:sp>
    </p:spTree>
    <p:extLst>
      <p:ext uri="{BB962C8B-B14F-4D97-AF65-F5344CB8AC3E}">
        <p14:creationId xmlns:p14="http://schemas.microsoft.com/office/powerpoint/2010/main" val="323800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79248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dirty="0"/>
              <a:t>From Strong’s Concordance</a:t>
            </a:r>
          </a:p>
          <a:p>
            <a:r>
              <a:rPr lang="en-US" sz="3000" dirty="0"/>
              <a:t>From the Greek word  “</a:t>
            </a:r>
            <a:r>
              <a:rPr lang="en-US" sz="3000" dirty="0" err="1"/>
              <a:t>eleos</a:t>
            </a:r>
            <a:r>
              <a:rPr lang="en-US" sz="3000" dirty="0"/>
              <a:t>”,  Strong’s #1656</a:t>
            </a:r>
          </a:p>
          <a:p>
            <a:r>
              <a:rPr lang="en-US" sz="3000" dirty="0"/>
              <a:t>Meaning:  compassion, tenderness</a:t>
            </a:r>
          </a:p>
          <a:p>
            <a:endParaRPr lang="en-US" sz="3000" dirty="0"/>
          </a:p>
          <a:p>
            <a:pPr marL="114300" indent="0">
              <a:buNone/>
            </a:pPr>
            <a:r>
              <a:rPr lang="en-US" sz="3000" dirty="0"/>
              <a:t>From Vine’s Dictionary</a:t>
            </a:r>
          </a:p>
          <a:p>
            <a:r>
              <a:rPr lang="en-US" sz="3000" dirty="0"/>
              <a:t>Outward manifestation of pity</a:t>
            </a:r>
          </a:p>
          <a:p>
            <a:r>
              <a:rPr lang="en-US" sz="3000" dirty="0"/>
              <a:t>Assumes need on the part of who receives it, and adequate resources on the part of the giver</a:t>
            </a:r>
          </a:p>
        </p:txBody>
      </p:sp>
    </p:spTree>
    <p:extLst>
      <p:ext uri="{BB962C8B-B14F-4D97-AF65-F5344CB8AC3E}">
        <p14:creationId xmlns:p14="http://schemas.microsoft.com/office/powerpoint/2010/main" val="3844625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MERCY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371600"/>
            <a:ext cx="7543800" cy="2819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r>
              <a:rPr lang="en-US" sz="3000" dirty="0"/>
              <a:t>Working Definition</a:t>
            </a:r>
          </a:p>
          <a:p>
            <a:pPr marL="114300" indent="0">
              <a:buFont typeface="Arial" pitchFamily="34" charset="0"/>
              <a:buNone/>
            </a:pPr>
            <a:endParaRPr lang="en-US" sz="3000" dirty="0"/>
          </a:p>
          <a:p>
            <a:pPr marL="114300" indent="0">
              <a:buFont typeface="Arial" pitchFamily="34" charset="0"/>
              <a:buNone/>
            </a:pPr>
            <a:r>
              <a:rPr lang="en-US" sz="3000" dirty="0"/>
              <a:t>Mercy is to feel sympathy with the misery of another, and to act upon those feelings.</a:t>
            </a:r>
          </a:p>
        </p:txBody>
      </p:sp>
    </p:spTree>
    <p:extLst>
      <p:ext uri="{BB962C8B-B14F-4D97-AF65-F5344CB8AC3E}">
        <p14:creationId xmlns:p14="http://schemas.microsoft.com/office/powerpoint/2010/main" val="3579030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GRACE and MERCY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3000" dirty="0"/>
              <a:t>From Vine’s Dictionary:</a:t>
            </a:r>
          </a:p>
          <a:p>
            <a:r>
              <a:rPr lang="en-US" sz="3000" b="1" dirty="0"/>
              <a:t>Grace </a:t>
            </a:r>
            <a:r>
              <a:rPr lang="en-US" sz="3000" dirty="0"/>
              <a:t>describes God’s attitude toward the law breaker; </a:t>
            </a:r>
            <a:r>
              <a:rPr lang="en-US" sz="3000" b="1" dirty="0"/>
              <a:t>Mercy</a:t>
            </a:r>
            <a:r>
              <a:rPr lang="en-US" sz="3000" dirty="0"/>
              <a:t> is his attitude toward those in distress</a:t>
            </a:r>
          </a:p>
          <a:p>
            <a:endParaRPr lang="en-US" sz="3000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710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GRACE and MERCY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133600"/>
          </a:xfrm>
        </p:spPr>
        <p:txBody>
          <a:bodyPr/>
          <a:lstStyle/>
          <a:p>
            <a:pPr marL="114300" indent="0">
              <a:buNone/>
            </a:pPr>
            <a:r>
              <a:rPr lang="en-US" sz="3000" dirty="0"/>
              <a:t>From Vine’s Dictionary:</a:t>
            </a:r>
          </a:p>
          <a:p>
            <a:r>
              <a:rPr lang="en-US" sz="3000" b="1" dirty="0"/>
              <a:t>Grace</a:t>
            </a:r>
            <a:r>
              <a:rPr lang="en-US" sz="3000" dirty="0"/>
              <a:t> must go before </a:t>
            </a:r>
            <a:r>
              <a:rPr lang="en-US" sz="3000" b="1" dirty="0"/>
              <a:t>Mercy</a:t>
            </a:r>
            <a:r>
              <a:rPr lang="en-US" sz="3000" dirty="0"/>
              <a:t> in terms of salvation.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5650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1007</TotalTime>
  <Words>563</Words>
  <Application>Microsoft Office PowerPoint</Application>
  <PresentationFormat>On-screen Show (4:3)</PresentationFormat>
  <Paragraphs>97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Cambria</vt:lpstr>
      <vt:lpstr>Adjacency</vt:lpstr>
      <vt:lpstr>PowerPoint Presentation</vt:lpstr>
      <vt:lpstr>GRACE</vt:lpstr>
      <vt:lpstr>GRACE</vt:lpstr>
      <vt:lpstr>PEACE</vt:lpstr>
      <vt:lpstr>PEACE</vt:lpstr>
      <vt:lpstr>MERCY</vt:lpstr>
      <vt:lpstr>MERCY</vt:lpstr>
      <vt:lpstr>GRACE and MERCY</vt:lpstr>
      <vt:lpstr>GRACE and MERCY</vt:lpstr>
      <vt:lpstr>MERCY and PEACE</vt:lpstr>
      <vt:lpstr>Grace and Peace</vt:lpstr>
      <vt:lpstr>GRACE, MERCY and PEACE</vt:lpstr>
      <vt:lpstr>GRACE and MERCY</vt:lpstr>
      <vt:lpstr>A GREATER PURPOSE</vt:lpstr>
      <vt:lpstr>HUMAN NATURE</vt:lpstr>
      <vt:lpstr>HUMAN NATURE</vt:lpstr>
      <vt:lpstr>CHRISTIAN ATTRIBUTES</vt:lpstr>
      <vt:lpstr>Matthew 5:38-45</vt:lpstr>
      <vt:lpstr>Matthew 5:38-45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Morrison</dc:creator>
  <cp:lastModifiedBy>Megan Morrison</cp:lastModifiedBy>
  <cp:revision>109</cp:revision>
  <dcterms:created xsi:type="dcterms:W3CDTF">2006-08-16T00:00:00Z</dcterms:created>
  <dcterms:modified xsi:type="dcterms:W3CDTF">2016-12-17T05:02:54Z</dcterms:modified>
</cp:coreProperties>
</file>