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342" r:id="rId3"/>
    <p:sldId id="324" r:id="rId4"/>
    <p:sldId id="343" r:id="rId5"/>
    <p:sldId id="330" r:id="rId6"/>
    <p:sldId id="345" r:id="rId7"/>
    <p:sldId id="317" r:id="rId8"/>
    <p:sldId id="336" r:id="rId9"/>
    <p:sldId id="341" r:id="rId10"/>
    <p:sldId id="372" r:id="rId11"/>
    <p:sldId id="346" r:id="rId12"/>
    <p:sldId id="347" r:id="rId13"/>
    <p:sldId id="352" r:id="rId14"/>
    <p:sldId id="353" r:id="rId15"/>
    <p:sldId id="354" r:id="rId16"/>
    <p:sldId id="351" r:id="rId17"/>
    <p:sldId id="355" r:id="rId18"/>
    <p:sldId id="356" r:id="rId19"/>
    <p:sldId id="357" r:id="rId20"/>
    <p:sldId id="358" r:id="rId21"/>
    <p:sldId id="359" r:id="rId22"/>
    <p:sldId id="370" r:id="rId23"/>
    <p:sldId id="360" r:id="rId24"/>
    <p:sldId id="361" r:id="rId25"/>
    <p:sldId id="362" r:id="rId26"/>
    <p:sldId id="373" r:id="rId27"/>
    <p:sldId id="368" r:id="rId28"/>
    <p:sldId id="367" r:id="rId29"/>
    <p:sldId id="366" r:id="rId30"/>
    <p:sldId id="369" r:id="rId31"/>
    <p:sldId id="37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D808B-3F59-43F7-A429-4E4BBE51E232}" type="datetimeFigureOut">
              <a:rPr lang="en-US" smtClean="0"/>
              <a:t>5/22/2016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BF445-E4CF-4A18-A87A-7C7F64608962}" type="slidenum">
              <a:rPr lang="en-US" smtClean="0"/>
              <a:t>‹#›</a:t>
            </a:fld>
            <a:endParaRPr lang="en-US"/>
          </a:p>
        </p:txBody>
      </p:sp>
    </p:spTree>
    <p:extLst>
      <p:ext uri="{BB962C8B-B14F-4D97-AF65-F5344CB8AC3E}">
        <p14:creationId xmlns:p14="http://schemas.microsoft.com/office/powerpoint/2010/main" val="13145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5/22/2016</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5/22/2016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827074"/>
            <a:ext cx="7315200" cy="1754326"/>
          </a:xfrm>
          <a:prstGeom prst="rect">
            <a:avLst/>
          </a:prstGeom>
          <a:solidFill>
            <a:schemeClr val="tx1">
              <a:lumMod val="25000"/>
              <a:lumOff val="75000"/>
            </a:schemeClr>
          </a:solidFill>
          <a:ln>
            <a:noFill/>
          </a:ln>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rPr>
              <a:t>“How Does </a:t>
            </a:r>
            <a:r>
              <a:rPr lang="en-US" sz="5400" b="1" u="sng" dirty="0" smtClean="0">
                <a:ln w="50800"/>
              </a:rPr>
              <a:t>Grace</a:t>
            </a:r>
            <a:r>
              <a:rPr lang="en-US" sz="5400" b="1" dirty="0" smtClean="0">
                <a:ln w="50800"/>
              </a:rPr>
              <a:t> Relate to Obedience?”</a:t>
            </a:r>
            <a:endParaRPr lang="en-US" sz="5400" b="1" cap="none" spc="0" dirty="0" smtClean="0">
              <a:ln w="50800"/>
              <a:effectLst/>
            </a:endParaRPr>
          </a:p>
        </p:txBody>
      </p:sp>
    </p:spTree>
    <p:extLst>
      <p:ext uri="{BB962C8B-B14F-4D97-AF65-F5344CB8AC3E}">
        <p14:creationId xmlns:p14="http://schemas.microsoft.com/office/powerpoint/2010/main" val="3191509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Viewpoints</a:t>
            </a:r>
            <a:endParaRPr lang="en-US" dirty="0"/>
          </a:p>
        </p:txBody>
      </p:sp>
      <p:sp>
        <p:nvSpPr>
          <p:cNvPr id="3" name="Content Placeholder 2"/>
          <p:cNvSpPr>
            <a:spLocks noGrp="1"/>
          </p:cNvSpPr>
          <p:nvPr>
            <p:ph idx="1"/>
          </p:nvPr>
        </p:nvSpPr>
        <p:spPr>
          <a:xfrm>
            <a:off x="457200" y="1600200"/>
            <a:ext cx="3352800" cy="609600"/>
          </a:xfrm>
          <a:solidFill>
            <a:schemeClr val="accent2">
              <a:lumMod val="40000"/>
              <a:lumOff val="60000"/>
            </a:schemeClr>
          </a:solidFill>
          <a:ln w="25400">
            <a:solidFill>
              <a:schemeClr val="tx1"/>
            </a:solidFill>
          </a:ln>
        </p:spPr>
        <p:txBody>
          <a:bodyPr>
            <a:noAutofit/>
          </a:bodyPr>
          <a:lstStyle/>
          <a:p>
            <a:pPr marL="114300" indent="0">
              <a:buNone/>
            </a:pPr>
            <a:r>
              <a:rPr lang="en-US" sz="3200" dirty="0" smtClean="0"/>
              <a:t>ANTINOMIANISM</a:t>
            </a:r>
            <a:endParaRPr lang="en-US" sz="3200" dirty="0"/>
          </a:p>
        </p:txBody>
      </p:sp>
      <p:sp>
        <p:nvSpPr>
          <p:cNvPr id="4" name="Content Placeholder 2"/>
          <p:cNvSpPr txBox="1">
            <a:spLocks/>
          </p:cNvSpPr>
          <p:nvPr/>
        </p:nvSpPr>
        <p:spPr>
          <a:xfrm>
            <a:off x="4800600" y="1600200"/>
            <a:ext cx="2133600" cy="609600"/>
          </a:xfrm>
          <a:prstGeom prst="rect">
            <a:avLst/>
          </a:prstGeom>
          <a:solidFill>
            <a:schemeClr val="accent2">
              <a:lumMod val="40000"/>
              <a:lumOff val="60000"/>
            </a:schemeClr>
          </a:solidFill>
          <a:ln w="25400">
            <a:solidFill>
              <a:schemeClr val="tx1"/>
            </a:solidFill>
          </a:ln>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sz="3200" dirty="0" smtClean="0"/>
              <a:t>LEGALISM</a:t>
            </a:r>
            <a:endParaRPr lang="en-US" sz="3200" dirty="0"/>
          </a:p>
        </p:txBody>
      </p:sp>
      <p:sp>
        <p:nvSpPr>
          <p:cNvPr id="5" name="TextBox 4"/>
          <p:cNvSpPr txBox="1"/>
          <p:nvPr/>
        </p:nvSpPr>
        <p:spPr>
          <a:xfrm>
            <a:off x="381000" y="3462278"/>
            <a:ext cx="3429000" cy="2862322"/>
          </a:xfrm>
          <a:prstGeom prst="rect">
            <a:avLst/>
          </a:prstGeom>
          <a:noFill/>
        </p:spPr>
        <p:txBody>
          <a:bodyPr wrap="square" rtlCol="0">
            <a:spAutoFit/>
          </a:bodyPr>
          <a:lstStyle/>
          <a:p>
            <a:r>
              <a:rPr lang="en-US" sz="3000" dirty="0" smtClean="0"/>
              <a:t>Christians are under no obligation to obey the laws of morals or ethics since they have been saved.</a:t>
            </a:r>
            <a:endParaRPr lang="en-US" sz="3000" dirty="0"/>
          </a:p>
        </p:txBody>
      </p:sp>
      <p:sp>
        <p:nvSpPr>
          <p:cNvPr id="6" name="TextBox 5"/>
          <p:cNvSpPr txBox="1"/>
          <p:nvPr/>
        </p:nvSpPr>
        <p:spPr>
          <a:xfrm>
            <a:off x="4800600" y="3462278"/>
            <a:ext cx="2895600" cy="1938992"/>
          </a:xfrm>
          <a:prstGeom prst="rect">
            <a:avLst/>
          </a:prstGeom>
          <a:noFill/>
        </p:spPr>
        <p:txBody>
          <a:bodyPr wrap="square" rtlCol="0">
            <a:spAutoFit/>
          </a:bodyPr>
          <a:lstStyle/>
          <a:p>
            <a:r>
              <a:rPr lang="en-US" sz="3000" dirty="0" smtClean="0"/>
              <a:t>Salvation comes through obedience to a code of law</a:t>
            </a:r>
            <a:endParaRPr lang="en-US" sz="3000" dirty="0"/>
          </a:p>
        </p:txBody>
      </p:sp>
      <p:cxnSp>
        <p:nvCxnSpPr>
          <p:cNvPr id="8" name="Straight Connector 7"/>
          <p:cNvCxnSpPr/>
          <p:nvPr/>
        </p:nvCxnSpPr>
        <p:spPr>
          <a:xfrm>
            <a:off x="4343400" y="1600200"/>
            <a:ext cx="0" cy="47244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 y="2362200"/>
            <a:ext cx="3352800" cy="553998"/>
          </a:xfrm>
          <a:prstGeom prst="rect">
            <a:avLst/>
          </a:prstGeom>
          <a:solidFill>
            <a:schemeClr val="bg1">
              <a:lumMod val="85000"/>
            </a:schemeClr>
          </a:solidFill>
          <a:ln>
            <a:solidFill>
              <a:schemeClr val="accent1">
                <a:shade val="95000"/>
                <a:satMod val="105000"/>
              </a:schemeClr>
            </a:solidFill>
          </a:ln>
        </p:spPr>
        <p:txBody>
          <a:bodyPr wrap="square" rtlCol="0">
            <a:spAutoFit/>
          </a:bodyPr>
          <a:lstStyle/>
          <a:p>
            <a:pPr algn="ctr"/>
            <a:r>
              <a:rPr lang="en-US" sz="3000" dirty="0" smtClean="0"/>
              <a:t>WITHOUT LAW</a:t>
            </a:r>
            <a:endParaRPr lang="en-US" sz="3000" dirty="0"/>
          </a:p>
        </p:txBody>
      </p:sp>
      <p:sp>
        <p:nvSpPr>
          <p:cNvPr id="10" name="TextBox 9"/>
          <p:cNvSpPr txBox="1"/>
          <p:nvPr/>
        </p:nvSpPr>
        <p:spPr>
          <a:xfrm>
            <a:off x="4800600" y="2368943"/>
            <a:ext cx="2133600" cy="553998"/>
          </a:xfrm>
          <a:prstGeom prst="rect">
            <a:avLst/>
          </a:prstGeom>
          <a:solidFill>
            <a:schemeClr val="bg1">
              <a:lumMod val="85000"/>
            </a:schemeClr>
          </a:solidFill>
          <a:ln>
            <a:solidFill>
              <a:schemeClr val="accent1">
                <a:shade val="95000"/>
                <a:satMod val="105000"/>
              </a:schemeClr>
            </a:solidFill>
          </a:ln>
        </p:spPr>
        <p:txBody>
          <a:bodyPr wrap="square" rtlCol="0">
            <a:spAutoFit/>
          </a:bodyPr>
          <a:lstStyle/>
          <a:p>
            <a:pPr algn="ctr"/>
            <a:r>
              <a:rPr lang="en-US" sz="3000" dirty="0" smtClean="0"/>
              <a:t>WITH LAW</a:t>
            </a:r>
            <a:endParaRPr lang="en-US" sz="3000" dirty="0"/>
          </a:p>
        </p:txBody>
      </p:sp>
    </p:spTree>
    <p:extLst>
      <p:ext uri="{BB962C8B-B14F-4D97-AF65-F5344CB8AC3E}">
        <p14:creationId xmlns:p14="http://schemas.microsoft.com/office/powerpoint/2010/main" val="46992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p:bldP spid="6" grpId="0"/>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 Continues Today</a:t>
            </a:r>
            <a:endParaRPr lang="en-US" dirty="0"/>
          </a:p>
        </p:txBody>
      </p:sp>
      <p:sp>
        <p:nvSpPr>
          <p:cNvPr id="3" name="Content Placeholder 2"/>
          <p:cNvSpPr>
            <a:spLocks noGrp="1"/>
          </p:cNvSpPr>
          <p:nvPr>
            <p:ph idx="1"/>
          </p:nvPr>
        </p:nvSpPr>
        <p:spPr/>
        <p:txBody>
          <a:bodyPr/>
          <a:lstStyle/>
          <a:p>
            <a:pPr marL="114300" indent="0">
              <a:buNone/>
            </a:pPr>
            <a:r>
              <a:rPr lang="en-US" sz="3000" dirty="0" smtClean="0"/>
              <a:t>“We </a:t>
            </a:r>
            <a:r>
              <a:rPr lang="en-US" sz="3000" dirty="0"/>
              <a:t>take the position that a Christian’s sins do not damn his soul!  </a:t>
            </a:r>
          </a:p>
          <a:p>
            <a:pPr marL="114300" indent="0">
              <a:buNone/>
            </a:pPr>
            <a:r>
              <a:rPr lang="en-US" sz="3000" dirty="0"/>
              <a:t> …and all the sins he may commit from idolatry to murder will not make his soul in any more danger.</a:t>
            </a:r>
          </a:p>
          <a:p>
            <a:pPr marL="114300" indent="0">
              <a:buNone/>
            </a:pPr>
            <a:r>
              <a:rPr lang="en-US" sz="3000" dirty="0"/>
              <a:t>…the way a man lives has nothing whatever to do with the salvation of his soul</a:t>
            </a:r>
            <a:r>
              <a:rPr lang="en-US" sz="3000" dirty="0" smtClean="0"/>
              <a:t>.”</a:t>
            </a:r>
          </a:p>
          <a:p>
            <a:pPr marL="114300" indent="0">
              <a:buNone/>
            </a:pPr>
            <a:endParaRPr lang="en-US" sz="3000" dirty="0"/>
          </a:p>
          <a:p>
            <a:pPr marL="114300" indent="0">
              <a:buNone/>
            </a:pPr>
            <a:r>
              <a:rPr lang="en-US" sz="3000" i="1" u="sng" dirty="0"/>
              <a:t>Calvinism</a:t>
            </a:r>
            <a:r>
              <a:rPr lang="en-US" sz="3000" dirty="0"/>
              <a:t>, Samuel G. Dawson</a:t>
            </a:r>
          </a:p>
          <a:p>
            <a:pPr marL="114300" indent="0">
              <a:buNone/>
            </a:pPr>
            <a:endParaRPr lang="en-US" dirty="0"/>
          </a:p>
        </p:txBody>
      </p:sp>
    </p:spTree>
    <p:extLst>
      <p:ext uri="{BB962C8B-B14F-4D97-AF65-F5344CB8AC3E}">
        <p14:creationId xmlns:p14="http://schemas.microsoft.com/office/powerpoint/2010/main" val="3502216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dirty="0" smtClean="0"/>
              <a:t> Points on Grace</a:t>
            </a:r>
            <a:endParaRPr lang="en-US" dirty="0"/>
          </a:p>
        </p:txBody>
      </p:sp>
      <p:sp>
        <p:nvSpPr>
          <p:cNvPr id="3" name="Content Placeholder 2"/>
          <p:cNvSpPr>
            <a:spLocks noGrp="1"/>
          </p:cNvSpPr>
          <p:nvPr>
            <p:ph idx="1"/>
          </p:nvPr>
        </p:nvSpPr>
        <p:spPr/>
        <p:txBody>
          <a:bodyPr>
            <a:normAutofit/>
          </a:bodyPr>
          <a:lstStyle/>
          <a:p>
            <a:pPr marL="628650" indent="-514350">
              <a:buAutoNum type="arabicPeriod"/>
            </a:pPr>
            <a:r>
              <a:rPr lang="en-US" sz="3200" dirty="0" smtClean="0"/>
              <a:t>Grace is not free for God</a:t>
            </a:r>
          </a:p>
          <a:p>
            <a:pPr marL="628650" indent="-514350">
              <a:buAutoNum type="arabicPeriod"/>
            </a:pPr>
            <a:r>
              <a:rPr lang="en-US" sz="3200" dirty="0" smtClean="0"/>
              <a:t>Grace is conditional</a:t>
            </a:r>
          </a:p>
          <a:p>
            <a:pPr marL="628650" indent="-514350">
              <a:buAutoNum type="arabicPeriod"/>
            </a:pPr>
            <a:r>
              <a:rPr lang="en-US" sz="3200" dirty="0" smtClean="0"/>
              <a:t>Grace is not a license to sin</a:t>
            </a:r>
          </a:p>
          <a:p>
            <a:pPr marL="628650" indent="-514350">
              <a:buAutoNum type="arabicPeriod"/>
            </a:pPr>
            <a:r>
              <a:rPr lang="en-US" sz="3200" dirty="0" smtClean="0"/>
              <a:t>Grace will not cover willful rebellion</a:t>
            </a:r>
            <a:endParaRPr lang="en-US" sz="3200" dirty="0"/>
          </a:p>
        </p:txBody>
      </p:sp>
    </p:spTree>
    <p:extLst>
      <p:ext uri="{BB962C8B-B14F-4D97-AF65-F5344CB8AC3E}">
        <p14:creationId xmlns:p14="http://schemas.microsoft.com/office/powerpoint/2010/main" val="215665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2:8-9</a:t>
            </a:r>
            <a:endParaRPr lang="en-US" dirty="0"/>
          </a:p>
        </p:txBody>
      </p:sp>
      <p:sp>
        <p:nvSpPr>
          <p:cNvPr id="3" name="Content Placeholder 2"/>
          <p:cNvSpPr>
            <a:spLocks noGrp="1"/>
          </p:cNvSpPr>
          <p:nvPr>
            <p:ph idx="1"/>
          </p:nvPr>
        </p:nvSpPr>
        <p:spPr>
          <a:xfrm>
            <a:off x="457200" y="1600200"/>
            <a:ext cx="7620000" cy="2209800"/>
          </a:xfrm>
        </p:spPr>
        <p:txBody>
          <a:bodyPr>
            <a:normAutofit/>
          </a:bodyPr>
          <a:lstStyle/>
          <a:p>
            <a:pPr marL="114300" indent="0">
              <a:buNone/>
            </a:pPr>
            <a:r>
              <a:rPr lang="en-US" sz="3200" dirty="0" smtClean="0"/>
              <a:t>For by </a:t>
            </a:r>
            <a:r>
              <a:rPr lang="en-US" sz="3200" b="1" u="sng" dirty="0" smtClean="0"/>
              <a:t>grace</a:t>
            </a:r>
            <a:r>
              <a:rPr lang="en-US" sz="3200" dirty="0" smtClean="0"/>
              <a:t> you have been saved through faith and that not of yourselves:  it is the gift of God, not of works, lest anyone should boast.</a:t>
            </a:r>
            <a:endParaRPr lang="en-US" sz="3200" dirty="0"/>
          </a:p>
        </p:txBody>
      </p:sp>
      <p:sp>
        <p:nvSpPr>
          <p:cNvPr id="4" name="TextBox 3"/>
          <p:cNvSpPr txBox="1"/>
          <p:nvPr/>
        </p:nvSpPr>
        <p:spPr>
          <a:xfrm>
            <a:off x="990600" y="3962400"/>
            <a:ext cx="6705600" cy="584775"/>
          </a:xfrm>
          <a:prstGeom prst="rect">
            <a:avLst/>
          </a:prstGeom>
          <a:solidFill>
            <a:schemeClr val="accent1"/>
          </a:solidFill>
        </p:spPr>
        <p:txBody>
          <a:bodyPr wrap="square" rtlCol="0">
            <a:spAutoFit/>
          </a:bodyPr>
          <a:lstStyle/>
          <a:p>
            <a:pPr algn="ctr"/>
            <a:r>
              <a:rPr lang="en-US" sz="3200" dirty="0" smtClean="0"/>
              <a:t>The purpose or motive of God is grace.</a:t>
            </a:r>
            <a:endParaRPr lang="en-US" sz="3200" dirty="0"/>
          </a:p>
        </p:txBody>
      </p:sp>
    </p:spTree>
    <p:extLst>
      <p:ext uri="{BB962C8B-B14F-4D97-AF65-F5344CB8AC3E}">
        <p14:creationId xmlns:p14="http://schemas.microsoft.com/office/powerpoint/2010/main" val="259026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620000" cy="4800600"/>
          </a:xfrm>
        </p:spPr>
        <p:txBody>
          <a:bodyPr>
            <a:normAutofit/>
          </a:bodyPr>
          <a:lstStyle/>
          <a:p>
            <a:pPr marL="114300" indent="0">
              <a:buNone/>
            </a:pPr>
            <a:r>
              <a:rPr lang="en-US" sz="3200" dirty="0" smtClean="0"/>
              <a:t>For by </a:t>
            </a:r>
            <a:r>
              <a:rPr lang="en-US" sz="3200" u="sng" dirty="0" smtClean="0"/>
              <a:t>				</a:t>
            </a:r>
            <a:r>
              <a:rPr lang="en-US" sz="3200" dirty="0" smtClean="0"/>
              <a:t> you have been saved.</a:t>
            </a:r>
          </a:p>
          <a:p>
            <a:pPr marL="114300" indent="0">
              <a:buNone/>
            </a:pPr>
            <a:endParaRPr lang="en-US" sz="3200" dirty="0"/>
          </a:p>
          <a:p>
            <a:pPr marL="114300" indent="0">
              <a:buNone/>
            </a:pPr>
            <a:r>
              <a:rPr lang="en-US" sz="3200" b="1" dirty="0" smtClean="0"/>
              <a:t>A</a:t>
            </a:r>
            <a:r>
              <a:rPr lang="en-US" sz="3200" dirty="0" smtClean="0"/>
              <a:t>	Obligation</a:t>
            </a:r>
          </a:p>
          <a:p>
            <a:pPr marL="114300" indent="0">
              <a:buNone/>
            </a:pPr>
            <a:r>
              <a:rPr lang="en-US" sz="3200" b="1" dirty="0" smtClean="0"/>
              <a:t>B</a:t>
            </a:r>
            <a:r>
              <a:rPr lang="en-US" sz="3200" dirty="0" smtClean="0"/>
              <a:t>	Justice</a:t>
            </a:r>
          </a:p>
          <a:p>
            <a:pPr marL="114300" indent="0">
              <a:buNone/>
            </a:pPr>
            <a:r>
              <a:rPr lang="en-US" sz="3200" b="1" dirty="0" smtClean="0"/>
              <a:t>C</a:t>
            </a:r>
            <a:r>
              <a:rPr lang="en-US" sz="3200" dirty="0" smtClean="0"/>
              <a:t>	Fear</a:t>
            </a:r>
          </a:p>
          <a:p>
            <a:pPr marL="114300" indent="0">
              <a:buNone/>
            </a:pPr>
            <a:r>
              <a:rPr lang="en-US" sz="3200" b="1" dirty="0" smtClean="0"/>
              <a:t>D</a:t>
            </a:r>
            <a:r>
              <a:rPr lang="en-US" sz="3200" dirty="0" smtClean="0"/>
              <a:t>	Grace</a:t>
            </a:r>
            <a:endParaRPr lang="en-US" sz="3200" dirty="0"/>
          </a:p>
        </p:txBody>
      </p:sp>
      <p:sp>
        <p:nvSpPr>
          <p:cNvPr id="2" name="Rectangle 1"/>
          <p:cNvSpPr/>
          <p:nvPr/>
        </p:nvSpPr>
        <p:spPr>
          <a:xfrm>
            <a:off x="533400" y="4495800"/>
            <a:ext cx="20574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631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2:8-9</a:t>
            </a:r>
            <a:endParaRPr lang="en-US" dirty="0"/>
          </a:p>
        </p:txBody>
      </p:sp>
      <p:sp>
        <p:nvSpPr>
          <p:cNvPr id="3" name="Content Placeholder 2"/>
          <p:cNvSpPr>
            <a:spLocks noGrp="1"/>
          </p:cNvSpPr>
          <p:nvPr>
            <p:ph idx="1"/>
          </p:nvPr>
        </p:nvSpPr>
        <p:spPr>
          <a:xfrm>
            <a:off x="457200" y="1600200"/>
            <a:ext cx="7620000" cy="2209800"/>
          </a:xfrm>
        </p:spPr>
        <p:txBody>
          <a:bodyPr>
            <a:normAutofit/>
          </a:bodyPr>
          <a:lstStyle/>
          <a:p>
            <a:pPr marL="114300" indent="0">
              <a:buNone/>
            </a:pPr>
            <a:r>
              <a:rPr lang="en-US" sz="3200" dirty="0" smtClean="0"/>
              <a:t>For by </a:t>
            </a:r>
            <a:r>
              <a:rPr lang="en-US" sz="3200" b="1" u="sng" dirty="0" smtClean="0"/>
              <a:t>grace</a:t>
            </a:r>
            <a:r>
              <a:rPr lang="en-US" sz="3200" dirty="0" smtClean="0"/>
              <a:t> you have been saved through </a:t>
            </a:r>
            <a:r>
              <a:rPr lang="en-US" sz="3200" b="1" u="sng" dirty="0" smtClean="0"/>
              <a:t>faith</a:t>
            </a:r>
            <a:r>
              <a:rPr lang="en-US" sz="3200" dirty="0" smtClean="0"/>
              <a:t> and that not of yourselves:  it is the gift of God, not of works, lest anyone should boast.</a:t>
            </a:r>
            <a:endParaRPr lang="en-US" sz="3200" dirty="0"/>
          </a:p>
        </p:txBody>
      </p:sp>
      <p:sp>
        <p:nvSpPr>
          <p:cNvPr id="4" name="TextBox 3"/>
          <p:cNvSpPr txBox="1"/>
          <p:nvPr/>
        </p:nvSpPr>
        <p:spPr>
          <a:xfrm>
            <a:off x="990600" y="3810000"/>
            <a:ext cx="6705600" cy="584775"/>
          </a:xfrm>
          <a:prstGeom prst="rect">
            <a:avLst/>
          </a:prstGeom>
          <a:solidFill>
            <a:schemeClr val="accent1"/>
          </a:solidFill>
        </p:spPr>
        <p:txBody>
          <a:bodyPr wrap="square" rtlCol="0">
            <a:spAutoFit/>
          </a:bodyPr>
          <a:lstStyle/>
          <a:p>
            <a:pPr algn="ctr"/>
            <a:r>
              <a:rPr lang="en-US" sz="3200" dirty="0" smtClean="0"/>
              <a:t>The purpose or motive of God is grace.</a:t>
            </a:r>
            <a:endParaRPr lang="en-US" sz="3200" dirty="0"/>
          </a:p>
        </p:txBody>
      </p:sp>
      <p:sp>
        <p:nvSpPr>
          <p:cNvPr id="5" name="TextBox 4"/>
          <p:cNvSpPr txBox="1"/>
          <p:nvPr/>
        </p:nvSpPr>
        <p:spPr>
          <a:xfrm>
            <a:off x="990600" y="4547175"/>
            <a:ext cx="6705600" cy="584775"/>
          </a:xfrm>
          <a:prstGeom prst="rect">
            <a:avLst/>
          </a:prstGeom>
          <a:solidFill>
            <a:schemeClr val="accent1"/>
          </a:solidFill>
        </p:spPr>
        <p:txBody>
          <a:bodyPr wrap="square" rtlCol="0">
            <a:spAutoFit/>
          </a:bodyPr>
          <a:lstStyle/>
          <a:p>
            <a:pPr algn="ctr"/>
            <a:r>
              <a:rPr lang="en-US" sz="3200" dirty="0" smtClean="0"/>
              <a:t>Man’s response to God’s grace is faith.</a:t>
            </a:r>
            <a:endParaRPr lang="en-US" sz="3200" dirty="0"/>
          </a:p>
        </p:txBody>
      </p:sp>
      <p:sp>
        <p:nvSpPr>
          <p:cNvPr id="6" name="TextBox 5"/>
          <p:cNvSpPr txBox="1"/>
          <p:nvPr/>
        </p:nvSpPr>
        <p:spPr>
          <a:xfrm>
            <a:off x="990600" y="5282625"/>
            <a:ext cx="6705600" cy="584775"/>
          </a:xfrm>
          <a:prstGeom prst="rect">
            <a:avLst/>
          </a:prstGeom>
          <a:solidFill>
            <a:schemeClr val="accent2">
              <a:lumMod val="60000"/>
              <a:lumOff val="40000"/>
            </a:schemeClr>
          </a:solidFill>
        </p:spPr>
        <p:txBody>
          <a:bodyPr wrap="square" rtlCol="0">
            <a:spAutoFit/>
          </a:bodyPr>
          <a:lstStyle/>
          <a:p>
            <a:pPr algn="ctr"/>
            <a:r>
              <a:rPr lang="en-US" sz="3200" dirty="0" smtClean="0"/>
              <a:t>Our faith should be an obedient faith</a:t>
            </a:r>
            <a:endParaRPr lang="en-US" sz="3200" dirty="0"/>
          </a:p>
        </p:txBody>
      </p:sp>
    </p:spTree>
    <p:extLst>
      <p:ext uri="{BB962C8B-B14F-4D97-AF65-F5344CB8AC3E}">
        <p14:creationId xmlns:p14="http://schemas.microsoft.com/office/powerpoint/2010/main" val="427363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Thessalonians 1:3</a:t>
            </a:r>
            <a:endParaRPr lang="en-US" dirty="0"/>
          </a:p>
        </p:txBody>
      </p:sp>
      <p:sp>
        <p:nvSpPr>
          <p:cNvPr id="3" name="Content Placeholder 2"/>
          <p:cNvSpPr>
            <a:spLocks noGrp="1"/>
          </p:cNvSpPr>
          <p:nvPr>
            <p:ph idx="1"/>
          </p:nvPr>
        </p:nvSpPr>
        <p:spPr>
          <a:xfrm>
            <a:off x="457200" y="1600200"/>
            <a:ext cx="7620000" cy="2438400"/>
          </a:xfrm>
        </p:spPr>
        <p:txBody>
          <a:bodyPr>
            <a:normAutofit/>
          </a:bodyPr>
          <a:lstStyle/>
          <a:p>
            <a:pPr marL="114300" indent="0">
              <a:buNone/>
            </a:pPr>
            <a:r>
              <a:rPr lang="en-US" sz="3200" dirty="0" smtClean="0"/>
              <a:t>…remembering </a:t>
            </a:r>
            <a:r>
              <a:rPr lang="en-US" sz="3200" dirty="0"/>
              <a:t>without ceasing your </a:t>
            </a:r>
            <a:r>
              <a:rPr lang="en-US" sz="3200" b="1" dirty="0"/>
              <a:t>work of faith</a:t>
            </a:r>
            <a:r>
              <a:rPr lang="en-US" sz="3200" dirty="0"/>
              <a:t>, labor of love, and patience of hope in our Lord Jesus Christ in the sight of our God and Father</a:t>
            </a:r>
          </a:p>
        </p:txBody>
      </p:sp>
      <p:sp>
        <p:nvSpPr>
          <p:cNvPr id="4" name="TextBox 3"/>
          <p:cNvSpPr txBox="1"/>
          <p:nvPr/>
        </p:nvSpPr>
        <p:spPr>
          <a:xfrm>
            <a:off x="2133600" y="3886200"/>
            <a:ext cx="4800600" cy="584775"/>
          </a:xfrm>
          <a:prstGeom prst="rect">
            <a:avLst/>
          </a:prstGeom>
          <a:solidFill>
            <a:schemeClr val="accent1"/>
          </a:solidFill>
        </p:spPr>
        <p:txBody>
          <a:bodyPr wrap="square" rtlCol="0">
            <a:spAutoFit/>
          </a:bodyPr>
          <a:lstStyle/>
          <a:p>
            <a:r>
              <a:rPr lang="en-US" sz="3200" dirty="0" smtClean="0"/>
              <a:t>Faith is defined as a work!</a:t>
            </a:r>
            <a:endParaRPr lang="en-US" sz="3200" dirty="0"/>
          </a:p>
        </p:txBody>
      </p:sp>
    </p:spTree>
    <p:extLst>
      <p:ext uri="{BB962C8B-B14F-4D97-AF65-F5344CB8AC3E}">
        <p14:creationId xmlns:p14="http://schemas.microsoft.com/office/powerpoint/2010/main" val="229020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Thessalonians 1:11</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Therefore we also pray always for you that our God would count you worthy of </a:t>
            </a:r>
            <a:r>
              <a:rPr lang="en-US" sz="3200" i="1" dirty="0"/>
              <a:t>this</a:t>
            </a:r>
            <a:r>
              <a:rPr lang="en-US" sz="3200" dirty="0"/>
              <a:t> calling, and fulfill all the good pleasure of </a:t>
            </a:r>
            <a:r>
              <a:rPr lang="en-US" sz="3200" i="1" dirty="0"/>
              <a:t>His</a:t>
            </a:r>
            <a:r>
              <a:rPr lang="en-US" sz="3200" dirty="0"/>
              <a:t> goodness and the </a:t>
            </a:r>
            <a:r>
              <a:rPr lang="en-US" sz="3200" b="1" dirty="0"/>
              <a:t>work of faith </a:t>
            </a:r>
            <a:r>
              <a:rPr lang="en-US" sz="3200" dirty="0"/>
              <a:t>with power</a:t>
            </a:r>
          </a:p>
        </p:txBody>
      </p:sp>
    </p:spTree>
    <p:extLst>
      <p:ext uri="{BB962C8B-B14F-4D97-AF65-F5344CB8AC3E}">
        <p14:creationId xmlns:p14="http://schemas.microsoft.com/office/powerpoint/2010/main" val="4135794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2:8-9</a:t>
            </a:r>
            <a:endParaRPr lang="en-US" dirty="0"/>
          </a:p>
        </p:txBody>
      </p:sp>
      <p:sp>
        <p:nvSpPr>
          <p:cNvPr id="3" name="Content Placeholder 2"/>
          <p:cNvSpPr>
            <a:spLocks noGrp="1"/>
          </p:cNvSpPr>
          <p:nvPr>
            <p:ph idx="1"/>
          </p:nvPr>
        </p:nvSpPr>
        <p:spPr>
          <a:xfrm>
            <a:off x="457200" y="1600200"/>
            <a:ext cx="7620000" cy="2209800"/>
          </a:xfrm>
        </p:spPr>
        <p:txBody>
          <a:bodyPr>
            <a:normAutofit/>
          </a:bodyPr>
          <a:lstStyle/>
          <a:p>
            <a:pPr marL="114300" indent="0">
              <a:buNone/>
            </a:pPr>
            <a:r>
              <a:rPr lang="en-US" sz="3200" dirty="0" smtClean="0"/>
              <a:t>For by </a:t>
            </a:r>
            <a:r>
              <a:rPr lang="en-US" sz="3200" b="1" u="sng" dirty="0" smtClean="0"/>
              <a:t>grace</a:t>
            </a:r>
            <a:r>
              <a:rPr lang="en-US" sz="3200" dirty="0" smtClean="0"/>
              <a:t> you have been saved through </a:t>
            </a:r>
            <a:r>
              <a:rPr lang="en-US" sz="3200" b="1" u="sng" dirty="0" smtClean="0"/>
              <a:t>faith</a:t>
            </a:r>
            <a:r>
              <a:rPr lang="en-US" sz="3200" dirty="0" smtClean="0"/>
              <a:t> and that </a:t>
            </a:r>
            <a:r>
              <a:rPr lang="en-US" sz="3200" b="1" u="sng" dirty="0" smtClean="0"/>
              <a:t>not of yourselves</a:t>
            </a:r>
            <a:r>
              <a:rPr lang="en-US" sz="3200" dirty="0" smtClean="0"/>
              <a:t>:  it is the gift of God, not of works, lest anyone should boast.</a:t>
            </a:r>
            <a:endParaRPr lang="en-US" sz="3200" dirty="0"/>
          </a:p>
        </p:txBody>
      </p:sp>
      <p:sp>
        <p:nvSpPr>
          <p:cNvPr id="4" name="TextBox 3"/>
          <p:cNvSpPr txBox="1"/>
          <p:nvPr/>
        </p:nvSpPr>
        <p:spPr>
          <a:xfrm>
            <a:off x="609600" y="3886200"/>
            <a:ext cx="7543800" cy="584775"/>
          </a:xfrm>
          <a:prstGeom prst="rect">
            <a:avLst/>
          </a:prstGeom>
          <a:solidFill>
            <a:schemeClr val="accent1"/>
          </a:solidFill>
        </p:spPr>
        <p:txBody>
          <a:bodyPr wrap="square" rtlCol="0">
            <a:spAutoFit/>
          </a:bodyPr>
          <a:lstStyle/>
          <a:p>
            <a:pPr algn="ctr"/>
            <a:r>
              <a:rPr lang="en-US" sz="3200" dirty="0" smtClean="0"/>
              <a:t>The purpose or motive of God is grace.</a:t>
            </a:r>
            <a:endParaRPr lang="en-US" sz="3200" dirty="0"/>
          </a:p>
        </p:txBody>
      </p:sp>
      <p:sp>
        <p:nvSpPr>
          <p:cNvPr id="5" name="TextBox 4"/>
          <p:cNvSpPr txBox="1"/>
          <p:nvPr/>
        </p:nvSpPr>
        <p:spPr>
          <a:xfrm>
            <a:off x="609600" y="4623375"/>
            <a:ext cx="7543800" cy="584775"/>
          </a:xfrm>
          <a:prstGeom prst="rect">
            <a:avLst/>
          </a:prstGeom>
          <a:solidFill>
            <a:schemeClr val="accent1"/>
          </a:solidFill>
        </p:spPr>
        <p:txBody>
          <a:bodyPr wrap="square" rtlCol="0">
            <a:spAutoFit/>
          </a:bodyPr>
          <a:lstStyle/>
          <a:p>
            <a:pPr algn="ctr"/>
            <a:r>
              <a:rPr lang="en-US" sz="3200" dirty="0" smtClean="0"/>
              <a:t>Man’s response to God’s grace is faith.</a:t>
            </a:r>
            <a:endParaRPr lang="en-US" sz="3200" dirty="0"/>
          </a:p>
        </p:txBody>
      </p:sp>
      <p:sp>
        <p:nvSpPr>
          <p:cNvPr id="6" name="TextBox 5"/>
          <p:cNvSpPr txBox="1"/>
          <p:nvPr/>
        </p:nvSpPr>
        <p:spPr>
          <a:xfrm>
            <a:off x="609600" y="5334000"/>
            <a:ext cx="7543800" cy="584775"/>
          </a:xfrm>
          <a:prstGeom prst="rect">
            <a:avLst/>
          </a:prstGeom>
          <a:solidFill>
            <a:schemeClr val="accent1"/>
          </a:solidFill>
        </p:spPr>
        <p:txBody>
          <a:bodyPr wrap="square" rtlCol="0">
            <a:spAutoFit/>
          </a:bodyPr>
          <a:lstStyle/>
          <a:p>
            <a:pPr algn="ctr"/>
            <a:r>
              <a:rPr lang="en-US" sz="3200" dirty="0" smtClean="0"/>
              <a:t>This work of faith must not be of ourselves</a:t>
            </a:r>
            <a:endParaRPr lang="en-US" sz="3200" dirty="0"/>
          </a:p>
        </p:txBody>
      </p:sp>
    </p:spTree>
    <p:extLst>
      <p:ext uri="{BB962C8B-B14F-4D97-AF65-F5344CB8AC3E}">
        <p14:creationId xmlns:p14="http://schemas.microsoft.com/office/powerpoint/2010/main" val="29829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one type of works?</a:t>
            </a:r>
            <a:endParaRPr lang="en-US" dirty="0"/>
          </a:p>
        </p:txBody>
      </p:sp>
      <p:sp>
        <p:nvSpPr>
          <p:cNvPr id="3" name="Content Placeholder 2"/>
          <p:cNvSpPr>
            <a:spLocks noGrp="1"/>
          </p:cNvSpPr>
          <p:nvPr>
            <p:ph idx="1"/>
          </p:nvPr>
        </p:nvSpPr>
        <p:spPr>
          <a:xfrm>
            <a:off x="457200" y="1600200"/>
            <a:ext cx="7620000" cy="2590800"/>
          </a:xfrm>
        </p:spPr>
        <p:txBody>
          <a:bodyPr>
            <a:normAutofit/>
          </a:bodyPr>
          <a:lstStyle/>
          <a:p>
            <a:r>
              <a:rPr lang="en-US" sz="3200" dirty="0" smtClean="0"/>
              <a:t>Works of the Flesh</a:t>
            </a:r>
          </a:p>
          <a:p>
            <a:r>
              <a:rPr lang="en-US" sz="3200" dirty="0" smtClean="0"/>
              <a:t>Works of the Law</a:t>
            </a:r>
          </a:p>
          <a:p>
            <a:r>
              <a:rPr lang="en-US" sz="3200" dirty="0" smtClean="0"/>
              <a:t>Works of Darkness</a:t>
            </a:r>
          </a:p>
          <a:p>
            <a:r>
              <a:rPr lang="en-US" sz="3200" dirty="0" smtClean="0"/>
              <a:t>Works of Righteousness</a:t>
            </a:r>
            <a:endParaRPr lang="en-US" sz="3200" dirty="0"/>
          </a:p>
        </p:txBody>
      </p:sp>
    </p:spTree>
    <p:extLst>
      <p:ext uri="{BB962C8B-B14F-4D97-AF65-F5344CB8AC3E}">
        <p14:creationId xmlns:p14="http://schemas.microsoft.com/office/powerpoint/2010/main" val="372309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2:8-9</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For by grace you have been saved through faith and that not of yourselves:  it is the gift of God, not of works, lest anyone should boast.</a:t>
            </a:r>
            <a:endParaRPr lang="en-US" sz="3200" dirty="0"/>
          </a:p>
        </p:txBody>
      </p:sp>
    </p:spTree>
    <p:extLst>
      <p:ext uri="{BB962C8B-B14F-4D97-AF65-F5344CB8AC3E}">
        <p14:creationId xmlns:p14="http://schemas.microsoft.com/office/powerpoint/2010/main" val="1804263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r>
              <a:rPr lang="en-US" dirty="0" smtClean="0"/>
              <a:t>Works are Classified by their Motivation</a:t>
            </a:r>
            <a:endParaRPr lang="en-US" dirty="0"/>
          </a:p>
        </p:txBody>
      </p:sp>
      <p:sp>
        <p:nvSpPr>
          <p:cNvPr id="3" name="Content Placeholder 2"/>
          <p:cNvSpPr>
            <a:spLocks noGrp="1"/>
          </p:cNvSpPr>
          <p:nvPr>
            <p:ph idx="1"/>
          </p:nvPr>
        </p:nvSpPr>
        <p:spPr>
          <a:xfrm>
            <a:off x="457200" y="2057400"/>
            <a:ext cx="7620000" cy="838200"/>
          </a:xfrm>
        </p:spPr>
        <p:txBody>
          <a:bodyPr>
            <a:normAutofit/>
          </a:bodyPr>
          <a:lstStyle/>
          <a:p>
            <a:r>
              <a:rPr lang="en-US" sz="3200" dirty="0" smtClean="0"/>
              <a:t>Is the work based on…</a:t>
            </a:r>
          </a:p>
          <a:p>
            <a:endParaRPr lang="en-US" sz="3200" dirty="0" smtClean="0"/>
          </a:p>
        </p:txBody>
      </p:sp>
      <p:sp>
        <p:nvSpPr>
          <p:cNvPr id="5" name="TextBox 4"/>
          <p:cNvSpPr txBox="1"/>
          <p:nvPr/>
        </p:nvSpPr>
        <p:spPr>
          <a:xfrm>
            <a:off x="4419600" y="3178314"/>
            <a:ext cx="3581400" cy="707886"/>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4000" b="1" dirty="0" smtClean="0"/>
              <a:t>TRUST IN GOD</a:t>
            </a:r>
            <a:endParaRPr lang="en-US" sz="4000" b="1" dirty="0"/>
          </a:p>
        </p:txBody>
      </p:sp>
      <p:sp>
        <p:nvSpPr>
          <p:cNvPr id="6" name="TextBox 5"/>
          <p:cNvSpPr txBox="1"/>
          <p:nvPr/>
        </p:nvSpPr>
        <p:spPr>
          <a:xfrm>
            <a:off x="381000" y="3178314"/>
            <a:ext cx="3581400" cy="707886"/>
          </a:xfrm>
          <a:prstGeom prst="rect">
            <a:avLst/>
          </a:prstGeom>
          <a:solidFill>
            <a:schemeClr val="bg1">
              <a:lumMod val="85000"/>
            </a:schemeClr>
          </a:solidFill>
          <a:ln w="38100">
            <a:solidFill>
              <a:schemeClr val="tx1"/>
            </a:solidFill>
          </a:ln>
        </p:spPr>
        <p:txBody>
          <a:bodyPr wrap="square" rtlCol="0">
            <a:spAutoFit/>
          </a:bodyPr>
          <a:lstStyle/>
          <a:p>
            <a:pPr algn="ctr"/>
            <a:r>
              <a:rPr lang="en-US" sz="4000" b="1" dirty="0" smtClean="0"/>
              <a:t>TRUST IN MAN</a:t>
            </a:r>
            <a:endParaRPr lang="en-US" sz="4000" b="1" dirty="0"/>
          </a:p>
        </p:txBody>
      </p:sp>
    </p:spTree>
    <p:extLst>
      <p:ext uri="{BB962C8B-B14F-4D97-AF65-F5344CB8AC3E}">
        <p14:creationId xmlns:p14="http://schemas.microsoft.com/office/powerpoint/2010/main" val="177713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18:9-14</a:t>
            </a:r>
            <a:endParaRPr lang="en-US" dirty="0"/>
          </a:p>
        </p:txBody>
      </p:sp>
      <p:sp>
        <p:nvSpPr>
          <p:cNvPr id="3" name="Content Placeholder 2"/>
          <p:cNvSpPr>
            <a:spLocks noGrp="1"/>
          </p:cNvSpPr>
          <p:nvPr>
            <p:ph idx="1"/>
          </p:nvPr>
        </p:nvSpPr>
        <p:spPr>
          <a:xfrm>
            <a:off x="457200" y="1295400"/>
            <a:ext cx="7620000" cy="4800600"/>
          </a:xfrm>
        </p:spPr>
        <p:txBody>
          <a:bodyPr>
            <a:normAutofit/>
          </a:bodyPr>
          <a:lstStyle/>
          <a:p>
            <a:pPr marL="114300" indent="0">
              <a:buNone/>
            </a:pPr>
            <a:r>
              <a:rPr lang="en-US" sz="3000" dirty="0"/>
              <a:t>Also He spoke this parable to some who </a:t>
            </a:r>
            <a:r>
              <a:rPr lang="en-US" sz="3000" b="1" dirty="0"/>
              <a:t>trusted in themselves </a:t>
            </a:r>
            <a:r>
              <a:rPr lang="en-US" sz="3000" dirty="0"/>
              <a:t>that they were righteous, and despised others: </a:t>
            </a:r>
            <a:r>
              <a:rPr lang="en-US" sz="3000" baseline="30000" dirty="0"/>
              <a:t>10 </a:t>
            </a:r>
            <a:r>
              <a:rPr lang="en-US" sz="3000" dirty="0"/>
              <a:t>“Two men went up to the temple to pray, one a Pharisee and the other a tax collector. </a:t>
            </a:r>
            <a:r>
              <a:rPr lang="en-US" sz="3000" baseline="30000" dirty="0"/>
              <a:t>11 </a:t>
            </a:r>
            <a:r>
              <a:rPr lang="en-US" sz="3000" dirty="0"/>
              <a:t>The Pharisee stood and prayed thus with himself, ‘God, I thank You that I am not like other men—</a:t>
            </a:r>
            <a:r>
              <a:rPr lang="en-US" sz="3000" dirty="0" err="1"/>
              <a:t>extortioners</a:t>
            </a:r>
            <a:r>
              <a:rPr lang="en-US" sz="3000" dirty="0"/>
              <a:t>, unjust, adulterers, or even as this tax collector. </a:t>
            </a:r>
            <a:r>
              <a:rPr lang="en-US" sz="3000" baseline="30000" dirty="0"/>
              <a:t>12 </a:t>
            </a:r>
            <a:r>
              <a:rPr lang="en-US" sz="3000" dirty="0"/>
              <a:t>I </a:t>
            </a:r>
            <a:r>
              <a:rPr lang="en-US" sz="3000" b="1" dirty="0"/>
              <a:t>fast</a:t>
            </a:r>
            <a:r>
              <a:rPr lang="en-US" sz="3000" dirty="0"/>
              <a:t> twice a week; I </a:t>
            </a:r>
            <a:r>
              <a:rPr lang="en-US" sz="3000" b="1" dirty="0"/>
              <a:t>give tithes </a:t>
            </a:r>
            <a:r>
              <a:rPr lang="en-US" sz="3000" dirty="0"/>
              <a:t>of all that I possess</a:t>
            </a:r>
            <a:r>
              <a:rPr lang="en-US" sz="3000" dirty="0" smtClean="0"/>
              <a:t>.’</a:t>
            </a:r>
            <a:endParaRPr lang="en-US" sz="3000" dirty="0"/>
          </a:p>
        </p:txBody>
      </p:sp>
    </p:spTree>
    <p:extLst>
      <p:ext uri="{BB962C8B-B14F-4D97-AF65-F5344CB8AC3E}">
        <p14:creationId xmlns:p14="http://schemas.microsoft.com/office/powerpoint/2010/main" val="3977740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18:9-14</a:t>
            </a:r>
            <a:endParaRPr lang="en-US" dirty="0"/>
          </a:p>
        </p:txBody>
      </p:sp>
      <p:sp>
        <p:nvSpPr>
          <p:cNvPr id="3" name="Content Placeholder 2"/>
          <p:cNvSpPr>
            <a:spLocks noGrp="1"/>
          </p:cNvSpPr>
          <p:nvPr>
            <p:ph idx="1"/>
          </p:nvPr>
        </p:nvSpPr>
        <p:spPr/>
        <p:txBody>
          <a:bodyPr>
            <a:normAutofit/>
          </a:bodyPr>
          <a:lstStyle/>
          <a:p>
            <a:pPr marL="114300" indent="0">
              <a:buNone/>
            </a:pPr>
            <a:r>
              <a:rPr lang="en-US" sz="3000" baseline="30000" dirty="0" smtClean="0"/>
              <a:t>13</a:t>
            </a:r>
            <a:r>
              <a:rPr lang="en-US" sz="3000" baseline="30000" dirty="0"/>
              <a:t> </a:t>
            </a:r>
            <a:r>
              <a:rPr lang="en-US" sz="3000" dirty="0"/>
              <a:t>And the tax collector, standing afar off, would not so much as raise </a:t>
            </a:r>
            <a:r>
              <a:rPr lang="en-US" sz="3000" i="1" dirty="0"/>
              <a:t>his</a:t>
            </a:r>
            <a:r>
              <a:rPr lang="en-US" sz="3000" dirty="0"/>
              <a:t> eyes to heaven, but beat his breast, saying, ‘God, be merciful to me a sinner!’ </a:t>
            </a:r>
            <a:r>
              <a:rPr lang="en-US" sz="3000" baseline="30000" dirty="0"/>
              <a:t>14 </a:t>
            </a:r>
            <a:r>
              <a:rPr lang="en-US" sz="3000" dirty="0"/>
              <a:t>I tell you, this man went down to his house justified </a:t>
            </a:r>
            <a:r>
              <a:rPr lang="en-US" sz="3000" i="1" dirty="0"/>
              <a:t>rather</a:t>
            </a:r>
            <a:r>
              <a:rPr lang="en-US" sz="3000" dirty="0"/>
              <a:t> than the other; for everyone who exalts himself will be humbled, and he who humbles himself will be exalted.”</a:t>
            </a:r>
          </a:p>
        </p:txBody>
      </p:sp>
    </p:spTree>
    <p:extLst>
      <p:ext uri="{BB962C8B-B14F-4D97-AF65-F5344CB8AC3E}">
        <p14:creationId xmlns:p14="http://schemas.microsoft.com/office/powerpoint/2010/main" val="4288772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dirty="0" smtClean="0"/>
              <a:t>James 2:21-24</a:t>
            </a:r>
            <a:endParaRPr lang="en-US" dirty="0"/>
          </a:p>
        </p:txBody>
      </p:sp>
      <p:sp>
        <p:nvSpPr>
          <p:cNvPr id="3" name="Content Placeholder 2"/>
          <p:cNvSpPr>
            <a:spLocks noGrp="1"/>
          </p:cNvSpPr>
          <p:nvPr>
            <p:ph idx="1"/>
          </p:nvPr>
        </p:nvSpPr>
        <p:spPr>
          <a:xfrm>
            <a:off x="457200" y="1295400"/>
            <a:ext cx="7620000" cy="4800600"/>
          </a:xfrm>
        </p:spPr>
        <p:txBody>
          <a:bodyPr/>
          <a:lstStyle/>
          <a:p>
            <a:pPr marL="114300" indent="0">
              <a:buNone/>
            </a:pPr>
            <a:r>
              <a:rPr lang="en-US" sz="3000" dirty="0"/>
              <a:t>Was not Abraham our father </a:t>
            </a:r>
            <a:r>
              <a:rPr lang="en-US" sz="3000" b="1" dirty="0"/>
              <a:t>justified by works </a:t>
            </a:r>
            <a:r>
              <a:rPr lang="en-US" sz="3000" dirty="0"/>
              <a:t>when he offered Isaac his son on the altar? </a:t>
            </a:r>
            <a:r>
              <a:rPr lang="en-US" sz="3000" baseline="30000" dirty="0"/>
              <a:t>22 </a:t>
            </a:r>
            <a:r>
              <a:rPr lang="en-US" sz="3000" dirty="0"/>
              <a:t>Do you see that faith was working together with his works, and by works faith was made perfect? </a:t>
            </a:r>
            <a:r>
              <a:rPr lang="en-US" sz="3000" baseline="30000" dirty="0"/>
              <a:t>23 </a:t>
            </a:r>
            <a:r>
              <a:rPr lang="en-US" sz="3000" dirty="0"/>
              <a:t>And the Scripture was fulfilled which says, “Abraham believed God, and it was accounted to him for righteousness</a:t>
            </a:r>
            <a:r>
              <a:rPr lang="en-US" sz="3000" dirty="0" smtClean="0"/>
              <a:t>.”</a:t>
            </a:r>
            <a:r>
              <a:rPr lang="en-US" sz="3000" baseline="30000" dirty="0"/>
              <a:t> </a:t>
            </a:r>
            <a:r>
              <a:rPr lang="en-US" sz="3000" dirty="0" smtClean="0"/>
              <a:t>And </a:t>
            </a:r>
            <a:r>
              <a:rPr lang="en-US" sz="3000" dirty="0"/>
              <a:t>he was called the friend of God. </a:t>
            </a:r>
            <a:r>
              <a:rPr lang="en-US" sz="3000" baseline="30000" dirty="0"/>
              <a:t>24 </a:t>
            </a:r>
            <a:r>
              <a:rPr lang="en-US" sz="3000" dirty="0"/>
              <a:t>You see then that a man is justified by works, and </a:t>
            </a:r>
            <a:r>
              <a:rPr lang="en-US" sz="3000" b="1" dirty="0">
                <a:solidFill>
                  <a:srgbClr val="C00000"/>
                </a:solidFill>
              </a:rPr>
              <a:t>not</a:t>
            </a:r>
            <a:r>
              <a:rPr lang="en-US" sz="3000" dirty="0"/>
              <a:t> by </a:t>
            </a:r>
            <a:r>
              <a:rPr lang="en-US" sz="3000" u="sng" dirty="0"/>
              <a:t>faith only</a:t>
            </a:r>
            <a:r>
              <a:rPr lang="en-US" sz="3000" dirty="0"/>
              <a:t>.</a:t>
            </a:r>
          </a:p>
          <a:p>
            <a:endParaRPr lang="en-US" dirty="0"/>
          </a:p>
        </p:txBody>
      </p:sp>
    </p:spTree>
    <p:extLst>
      <p:ext uri="{BB962C8B-B14F-4D97-AF65-F5344CB8AC3E}">
        <p14:creationId xmlns:p14="http://schemas.microsoft.com/office/powerpoint/2010/main" val="3706648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2:8-9</a:t>
            </a:r>
            <a:endParaRPr lang="en-US" dirty="0"/>
          </a:p>
        </p:txBody>
      </p:sp>
      <p:sp>
        <p:nvSpPr>
          <p:cNvPr id="3" name="Content Placeholder 2"/>
          <p:cNvSpPr>
            <a:spLocks noGrp="1"/>
          </p:cNvSpPr>
          <p:nvPr>
            <p:ph idx="1"/>
          </p:nvPr>
        </p:nvSpPr>
        <p:spPr>
          <a:xfrm>
            <a:off x="457200" y="1600200"/>
            <a:ext cx="7620000" cy="2209800"/>
          </a:xfrm>
        </p:spPr>
        <p:txBody>
          <a:bodyPr>
            <a:normAutofit/>
          </a:bodyPr>
          <a:lstStyle/>
          <a:p>
            <a:pPr marL="114300" indent="0">
              <a:buNone/>
            </a:pPr>
            <a:r>
              <a:rPr lang="en-US" sz="3200" dirty="0" smtClean="0"/>
              <a:t>For by </a:t>
            </a:r>
            <a:r>
              <a:rPr lang="en-US" sz="3200" b="1" u="sng" dirty="0" smtClean="0"/>
              <a:t>grace</a:t>
            </a:r>
            <a:r>
              <a:rPr lang="en-US" sz="3200" dirty="0" smtClean="0"/>
              <a:t> you have been saved through </a:t>
            </a:r>
            <a:r>
              <a:rPr lang="en-US" sz="3200" b="1" u="sng" dirty="0" smtClean="0"/>
              <a:t>faith</a:t>
            </a:r>
            <a:r>
              <a:rPr lang="en-US" sz="3200" dirty="0" smtClean="0"/>
              <a:t> and that </a:t>
            </a:r>
            <a:r>
              <a:rPr lang="en-US" sz="3200" b="1" u="sng" dirty="0" smtClean="0"/>
              <a:t>not of yourselves</a:t>
            </a:r>
            <a:r>
              <a:rPr lang="en-US" sz="3200" dirty="0" smtClean="0"/>
              <a:t>:  it is the gift of God, not of works, </a:t>
            </a:r>
            <a:r>
              <a:rPr lang="en-US" sz="3200" b="1" u="sng" dirty="0" smtClean="0"/>
              <a:t>lest anyone should boast</a:t>
            </a:r>
            <a:r>
              <a:rPr lang="en-US" sz="3200" dirty="0" smtClean="0"/>
              <a:t>.</a:t>
            </a:r>
            <a:endParaRPr lang="en-US" sz="3200" dirty="0"/>
          </a:p>
        </p:txBody>
      </p:sp>
      <p:sp>
        <p:nvSpPr>
          <p:cNvPr id="7" name="TextBox 6"/>
          <p:cNvSpPr txBox="1"/>
          <p:nvPr/>
        </p:nvSpPr>
        <p:spPr>
          <a:xfrm>
            <a:off x="533400" y="3962400"/>
            <a:ext cx="7543800" cy="1077218"/>
          </a:xfrm>
          <a:prstGeom prst="rect">
            <a:avLst/>
          </a:prstGeom>
          <a:solidFill>
            <a:schemeClr val="accent1"/>
          </a:solidFill>
        </p:spPr>
        <p:txBody>
          <a:bodyPr wrap="square" rtlCol="0">
            <a:spAutoFit/>
          </a:bodyPr>
          <a:lstStyle/>
          <a:p>
            <a:pPr algn="ctr"/>
            <a:r>
              <a:rPr lang="en-US" sz="3200" dirty="0" smtClean="0"/>
              <a:t>Obviously, the works under consideration in Ephesians 2 were motivated by trust in man</a:t>
            </a:r>
            <a:endParaRPr lang="en-US" sz="3200" dirty="0"/>
          </a:p>
        </p:txBody>
      </p:sp>
    </p:spTree>
    <p:extLst>
      <p:ext uri="{BB962C8B-B14F-4D97-AF65-F5344CB8AC3E}">
        <p14:creationId xmlns:p14="http://schemas.microsoft.com/office/powerpoint/2010/main" val="156439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of Works</a:t>
            </a:r>
            <a:endParaRPr lang="en-US" dirty="0"/>
          </a:p>
        </p:txBody>
      </p:sp>
      <p:sp>
        <p:nvSpPr>
          <p:cNvPr id="3" name="Content Placeholder 2"/>
          <p:cNvSpPr>
            <a:spLocks noGrp="1"/>
          </p:cNvSpPr>
          <p:nvPr>
            <p:ph idx="1"/>
          </p:nvPr>
        </p:nvSpPr>
        <p:spPr>
          <a:xfrm>
            <a:off x="457200" y="1600200"/>
            <a:ext cx="7620000" cy="2514600"/>
          </a:xfrm>
        </p:spPr>
        <p:txBody>
          <a:bodyPr/>
          <a:lstStyle/>
          <a:p>
            <a:pPr marL="114300" indent="0">
              <a:buNone/>
            </a:pPr>
            <a:r>
              <a:rPr lang="en-US" sz="3200" dirty="0"/>
              <a:t>For by </a:t>
            </a:r>
            <a:r>
              <a:rPr lang="en-US" sz="3200" b="1" u="sng" dirty="0"/>
              <a:t>grace</a:t>
            </a:r>
            <a:r>
              <a:rPr lang="en-US" sz="3200" dirty="0"/>
              <a:t> you have been saved through </a:t>
            </a:r>
            <a:r>
              <a:rPr lang="en-US" sz="3200" b="1" u="sng" dirty="0"/>
              <a:t>faith</a:t>
            </a:r>
            <a:r>
              <a:rPr lang="en-US" sz="3200" dirty="0"/>
              <a:t> and that </a:t>
            </a:r>
            <a:r>
              <a:rPr lang="en-US" sz="3200" b="1" u="sng" dirty="0"/>
              <a:t>not of yourselves</a:t>
            </a:r>
            <a:r>
              <a:rPr lang="en-US" sz="3200" dirty="0"/>
              <a:t>:  it is the gift of God, </a:t>
            </a:r>
            <a:r>
              <a:rPr lang="en-US" sz="4000" b="1" i="1" dirty="0">
                <a:solidFill>
                  <a:srgbClr val="C00000"/>
                </a:solidFill>
              </a:rPr>
              <a:t>not of works</a:t>
            </a:r>
            <a:r>
              <a:rPr lang="en-US" sz="3200" dirty="0"/>
              <a:t>, </a:t>
            </a:r>
            <a:r>
              <a:rPr lang="en-US" sz="3200" b="1" u="sng" dirty="0"/>
              <a:t>lest anyone should boast</a:t>
            </a:r>
            <a:r>
              <a:rPr lang="en-US" sz="3200" dirty="0"/>
              <a:t>.</a:t>
            </a:r>
          </a:p>
          <a:p>
            <a:endParaRPr lang="en-US" dirty="0"/>
          </a:p>
        </p:txBody>
      </p:sp>
      <p:sp>
        <p:nvSpPr>
          <p:cNvPr id="4" name="TextBox 3"/>
          <p:cNvSpPr txBox="1"/>
          <p:nvPr/>
        </p:nvSpPr>
        <p:spPr>
          <a:xfrm>
            <a:off x="457200" y="4094202"/>
            <a:ext cx="7848600" cy="553998"/>
          </a:xfrm>
          <a:prstGeom prst="rect">
            <a:avLst/>
          </a:prstGeom>
          <a:solidFill>
            <a:schemeClr val="accent1"/>
          </a:solidFill>
        </p:spPr>
        <p:txBody>
          <a:bodyPr wrap="square" rtlCol="0">
            <a:spAutoFit/>
          </a:bodyPr>
          <a:lstStyle/>
          <a:p>
            <a:r>
              <a:rPr lang="en-US" sz="3000" dirty="0" smtClean="0"/>
              <a:t>Not of works does not mean “exclusive of works”</a:t>
            </a:r>
            <a:endParaRPr lang="en-US" sz="3000" dirty="0"/>
          </a:p>
        </p:txBody>
      </p:sp>
      <p:sp>
        <p:nvSpPr>
          <p:cNvPr id="5" name="TextBox 4"/>
          <p:cNvSpPr txBox="1"/>
          <p:nvPr/>
        </p:nvSpPr>
        <p:spPr>
          <a:xfrm>
            <a:off x="457200" y="4876800"/>
            <a:ext cx="7848600" cy="553998"/>
          </a:xfrm>
          <a:prstGeom prst="rect">
            <a:avLst/>
          </a:prstGeom>
          <a:solidFill>
            <a:schemeClr val="accent1"/>
          </a:solidFill>
        </p:spPr>
        <p:txBody>
          <a:bodyPr wrap="square" rtlCol="0">
            <a:spAutoFit/>
          </a:bodyPr>
          <a:lstStyle/>
          <a:p>
            <a:pPr algn="ctr"/>
            <a:r>
              <a:rPr lang="en-US" sz="3000" dirty="0" smtClean="0"/>
              <a:t>Our works must be from the proper motivation</a:t>
            </a:r>
            <a:endParaRPr lang="en-US" sz="3000" dirty="0"/>
          </a:p>
        </p:txBody>
      </p:sp>
    </p:spTree>
    <p:extLst>
      <p:ext uri="{BB962C8B-B14F-4D97-AF65-F5344CB8AC3E}">
        <p14:creationId xmlns:p14="http://schemas.microsoft.com/office/powerpoint/2010/main" val="44988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2:8-10</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a:t>For by grace you have been saved through faith, and that not of yourselves; </a:t>
            </a:r>
            <a:r>
              <a:rPr lang="en-US" sz="3000" i="1" dirty="0"/>
              <a:t>it is</a:t>
            </a:r>
            <a:r>
              <a:rPr lang="en-US" sz="3000" dirty="0"/>
              <a:t> the gift of God, </a:t>
            </a:r>
            <a:r>
              <a:rPr lang="en-US" sz="3000" baseline="30000" dirty="0"/>
              <a:t>9 </a:t>
            </a:r>
            <a:r>
              <a:rPr lang="en-US" sz="3000" dirty="0"/>
              <a:t>not of works, lest anyone should boast. </a:t>
            </a:r>
            <a:r>
              <a:rPr lang="en-US" sz="3000" baseline="30000" dirty="0"/>
              <a:t>10 </a:t>
            </a:r>
            <a:r>
              <a:rPr lang="en-US" sz="3000" dirty="0"/>
              <a:t>For we are His workmanship, created in Christ Jesus </a:t>
            </a:r>
            <a:r>
              <a:rPr lang="en-US" sz="3000" b="1" dirty="0"/>
              <a:t>for good works</a:t>
            </a:r>
            <a:r>
              <a:rPr lang="en-US" sz="3000" dirty="0"/>
              <a:t>, which God prepared beforehand that we should walk in them.</a:t>
            </a:r>
          </a:p>
        </p:txBody>
      </p:sp>
    </p:spTree>
    <p:extLst>
      <p:ext uri="{BB962C8B-B14F-4D97-AF65-F5344CB8AC3E}">
        <p14:creationId xmlns:p14="http://schemas.microsoft.com/office/powerpoint/2010/main" val="524814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7:21-23</a:t>
            </a:r>
            <a:endParaRPr lang="en-US" dirty="0"/>
          </a:p>
        </p:txBody>
      </p:sp>
      <p:sp>
        <p:nvSpPr>
          <p:cNvPr id="3" name="Content Placeholder 2"/>
          <p:cNvSpPr>
            <a:spLocks noGrp="1"/>
          </p:cNvSpPr>
          <p:nvPr>
            <p:ph idx="1"/>
          </p:nvPr>
        </p:nvSpPr>
        <p:spPr>
          <a:xfrm>
            <a:off x="457200" y="1600200"/>
            <a:ext cx="7620000" cy="4343400"/>
          </a:xfrm>
        </p:spPr>
        <p:txBody>
          <a:bodyPr>
            <a:normAutofit/>
          </a:bodyPr>
          <a:lstStyle/>
          <a:p>
            <a:pPr marL="114300" indent="0">
              <a:buNone/>
            </a:pPr>
            <a:r>
              <a:rPr lang="en-US" sz="3000" dirty="0"/>
              <a:t>“Not everyone who says to Me, ‘Lord, Lord,’ shall enter the kingdom of heaven, but he who does the will of My Father in heaven. </a:t>
            </a:r>
            <a:r>
              <a:rPr lang="en-US" sz="3000" baseline="30000" dirty="0"/>
              <a:t>22 </a:t>
            </a:r>
            <a:r>
              <a:rPr lang="en-US" sz="3000" dirty="0"/>
              <a:t>Many will say to Me in that day, ‘Lord, Lord, have we not prophesied in Your name, cast out demons in Your name, and done many </a:t>
            </a:r>
            <a:r>
              <a:rPr lang="en-US" sz="3000" u="sng" dirty="0"/>
              <a:t>wonders</a:t>
            </a:r>
            <a:r>
              <a:rPr lang="en-US" sz="3000" dirty="0"/>
              <a:t> in Your name?’ </a:t>
            </a:r>
            <a:r>
              <a:rPr lang="en-US" sz="3000" baseline="30000" dirty="0"/>
              <a:t>23 </a:t>
            </a:r>
            <a:r>
              <a:rPr lang="en-US" sz="3000" dirty="0"/>
              <a:t>And then I will declare to them, ‘I never knew you; depart from Me, you who practice lawlessness!’</a:t>
            </a:r>
          </a:p>
        </p:txBody>
      </p:sp>
    </p:spTree>
    <p:extLst>
      <p:ext uri="{BB962C8B-B14F-4D97-AF65-F5344CB8AC3E}">
        <p14:creationId xmlns:p14="http://schemas.microsoft.com/office/powerpoint/2010/main" val="4186871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Works</a:t>
            </a:r>
            <a:endParaRPr lang="en-US" dirty="0"/>
          </a:p>
        </p:txBody>
      </p:sp>
      <p:sp>
        <p:nvSpPr>
          <p:cNvPr id="5" name="TextBox 4"/>
          <p:cNvSpPr txBox="1"/>
          <p:nvPr/>
        </p:nvSpPr>
        <p:spPr>
          <a:xfrm>
            <a:off x="4419600" y="1905000"/>
            <a:ext cx="3581400" cy="707886"/>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4000" b="1" dirty="0" smtClean="0"/>
              <a:t>TRUST IN GOD</a:t>
            </a:r>
            <a:endParaRPr lang="en-US" sz="4000" b="1" dirty="0"/>
          </a:p>
        </p:txBody>
      </p:sp>
      <p:cxnSp>
        <p:nvCxnSpPr>
          <p:cNvPr id="7" name="Straight Connector 6"/>
          <p:cNvCxnSpPr/>
          <p:nvPr/>
        </p:nvCxnSpPr>
        <p:spPr>
          <a:xfrm>
            <a:off x="4191000" y="1676400"/>
            <a:ext cx="0" cy="129540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81000" y="1905000"/>
            <a:ext cx="3581400" cy="707886"/>
          </a:xfrm>
          <a:prstGeom prst="rect">
            <a:avLst/>
          </a:prstGeom>
          <a:solidFill>
            <a:schemeClr val="bg1">
              <a:lumMod val="85000"/>
            </a:schemeClr>
          </a:solidFill>
          <a:ln w="38100">
            <a:solidFill>
              <a:schemeClr val="tx1"/>
            </a:solidFill>
          </a:ln>
        </p:spPr>
        <p:txBody>
          <a:bodyPr wrap="square" rtlCol="0">
            <a:spAutoFit/>
          </a:bodyPr>
          <a:lstStyle/>
          <a:p>
            <a:pPr algn="ctr"/>
            <a:r>
              <a:rPr lang="en-US" sz="4000" b="1" dirty="0" smtClean="0"/>
              <a:t>TRUST IN MAN</a:t>
            </a:r>
            <a:endParaRPr lang="en-US" sz="4000" b="1" dirty="0"/>
          </a:p>
        </p:txBody>
      </p:sp>
      <p:sp>
        <p:nvSpPr>
          <p:cNvPr id="3" name="TextBox 2"/>
          <p:cNvSpPr txBox="1"/>
          <p:nvPr/>
        </p:nvSpPr>
        <p:spPr>
          <a:xfrm>
            <a:off x="533400" y="3505200"/>
            <a:ext cx="7315200" cy="2062103"/>
          </a:xfrm>
          <a:prstGeom prst="rect">
            <a:avLst/>
          </a:prstGeom>
          <a:solidFill>
            <a:schemeClr val="bg1">
              <a:lumMod val="75000"/>
            </a:schemeClr>
          </a:solidFill>
        </p:spPr>
        <p:txBody>
          <a:bodyPr wrap="square" rtlCol="0">
            <a:spAutoFit/>
          </a:bodyPr>
          <a:lstStyle/>
          <a:p>
            <a:r>
              <a:rPr lang="en-US" sz="3200" dirty="0" smtClean="0"/>
              <a:t>Maybe this is a better argument than whether something is a good work or a bad work.  Rather, this work is based upon a trust in man instead of trust in God.</a:t>
            </a:r>
            <a:endParaRPr lang="en-US" sz="3200" dirty="0"/>
          </a:p>
        </p:txBody>
      </p:sp>
    </p:spTree>
    <p:extLst>
      <p:ext uri="{BB962C8B-B14F-4D97-AF65-F5344CB8AC3E}">
        <p14:creationId xmlns:p14="http://schemas.microsoft.com/office/powerpoint/2010/main" val="148970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20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r>
              <a:rPr lang="en-US" dirty="0" smtClean="0"/>
              <a:t>Q:  How does grace relate to obedience?</a:t>
            </a:r>
            <a:endParaRPr lang="en-US" dirty="0"/>
          </a:p>
        </p:txBody>
      </p:sp>
      <p:sp>
        <p:nvSpPr>
          <p:cNvPr id="3" name="Content Placeholder 2"/>
          <p:cNvSpPr>
            <a:spLocks noGrp="1"/>
          </p:cNvSpPr>
          <p:nvPr>
            <p:ph idx="1"/>
          </p:nvPr>
        </p:nvSpPr>
        <p:spPr>
          <a:xfrm>
            <a:off x="457200" y="1905000"/>
            <a:ext cx="7620000" cy="1371600"/>
          </a:xfrm>
          <a:solidFill>
            <a:schemeClr val="bg1">
              <a:lumMod val="75000"/>
            </a:schemeClr>
          </a:solidFill>
        </p:spPr>
        <p:txBody>
          <a:bodyPr>
            <a:normAutofit/>
          </a:bodyPr>
          <a:lstStyle/>
          <a:p>
            <a:pPr marL="114300" indent="0">
              <a:buNone/>
            </a:pPr>
            <a:r>
              <a:rPr lang="en-US" sz="3600" dirty="0" smtClean="0"/>
              <a:t>A:  </a:t>
            </a:r>
            <a:r>
              <a:rPr lang="en-US" sz="3600" b="1" dirty="0" smtClean="0"/>
              <a:t>Grace</a:t>
            </a:r>
            <a:r>
              <a:rPr lang="en-US" sz="3600" dirty="0" smtClean="0"/>
              <a:t> is offered to all, but only some will accept it through </a:t>
            </a:r>
            <a:r>
              <a:rPr lang="en-US" sz="3600" b="1" dirty="0" smtClean="0"/>
              <a:t>obedience</a:t>
            </a:r>
            <a:r>
              <a:rPr lang="en-US" sz="3600" dirty="0" smtClean="0"/>
              <a:t>.</a:t>
            </a:r>
          </a:p>
          <a:p>
            <a:pPr marL="114300" indent="0">
              <a:buNone/>
            </a:pPr>
            <a:endParaRPr lang="en-US" dirty="0"/>
          </a:p>
        </p:txBody>
      </p:sp>
      <p:sp>
        <p:nvSpPr>
          <p:cNvPr id="5" name="Content Placeholder 2"/>
          <p:cNvSpPr txBox="1">
            <a:spLocks/>
          </p:cNvSpPr>
          <p:nvPr/>
        </p:nvSpPr>
        <p:spPr>
          <a:xfrm>
            <a:off x="457200" y="3505200"/>
            <a:ext cx="7620000" cy="1371600"/>
          </a:xfrm>
          <a:prstGeom prst="rect">
            <a:avLst/>
          </a:prstGeom>
          <a:solidFill>
            <a:schemeClr val="bg1">
              <a:lumMod val="75000"/>
            </a:schemeClr>
          </a:solid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sz="3600" dirty="0" smtClean="0"/>
              <a:t>A:  </a:t>
            </a:r>
            <a:r>
              <a:rPr lang="en-US" sz="3600" b="1" dirty="0" smtClean="0"/>
              <a:t>Works </a:t>
            </a:r>
            <a:r>
              <a:rPr lang="en-US" sz="3600" dirty="0" smtClean="0"/>
              <a:t>are necessary, but they must be from the correct motivation.</a:t>
            </a:r>
          </a:p>
          <a:p>
            <a:pPr marL="114300" indent="0">
              <a:buFont typeface="Arial" pitchFamily="34" charset="0"/>
              <a:buNone/>
            </a:pPr>
            <a:endParaRPr lang="en-US" dirty="0"/>
          </a:p>
        </p:txBody>
      </p:sp>
      <p:sp>
        <p:nvSpPr>
          <p:cNvPr id="6" name="Content Placeholder 2"/>
          <p:cNvSpPr txBox="1">
            <a:spLocks/>
          </p:cNvSpPr>
          <p:nvPr/>
        </p:nvSpPr>
        <p:spPr>
          <a:xfrm>
            <a:off x="457200" y="5105400"/>
            <a:ext cx="7620000" cy="1371600"/>
          </a:xfrm>
          <a:prstGeom prst="rect">
            <a:avLst/>
          </a:prstGeom>
          <a:solidFill>
            <a:schemeClr val="bg1">
              <a:lumMod val="75000"/>
            </a:schemeClr>
          </a:solid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sz="3600" dirty="0" smtClean="0"/>
              <a:t>A:  If God commands something, it is our duty of </a:t>
            </a:r>
            <a:r>
              <a:rPr lang="en-US" sz="3600" b="1" dirty="0" smtClean="0"/>
              <a:t>faith</a:t>
            </a:r>
            <a:r>
              <a:rPr lang="en-US" sz="3600" dirty="0" smtClean="0"/>
              <a:t> to follow it.</a:t>
            </a:r>
            <a:endParaRPr lang="en-US" dirty="0"/>
          </a:p>
        </p:txBody>
      </p:sp>
    </p:spTree>
    <p:extLst>
      <p:ext uri="{BB962C8B-B14F-4D97-AF65-F5344CB8AC3E}">
        <p14:creationId xmlns:p14="http://schemas.microsoft.com/office/powerpoint/2010/main" val="185699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build="p" animBg="1"/>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70059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5:9</a:t>
            </a:r>
            <a:endParaRPr lang="en-US" dirty="0"/>
          </a:p>
        </p:txBody>
      </p:sp>
      <p:sp>
        <p:nvSpPr>
          <p:cNvPr id="3" name="Content Placeholder 2"/>
          <p:cNvSpPr>
            <a:spLocks noGrp="1"/>
          </p:cNvSpPr>
          <p:nvPr>
            <p:ph idx="1"/>
          </p:nvPr>
        </p:nvSpPr>
        <p:spPr>
          <a:xfrm>
            <a:off x="228600" y="1600200"/>
            <a:ext cx="8077200" cy="1295400"/>
          </a:xfrm>
        </p:spPr>
        <p:txBody>
          <a:bodyPr>
            <a:normAutofit/>
          </a:bodyPr>
          <a:lstStyle/>
          <a:p>
            <a:pPr marL="114300" indent="0">
              <a:buNone/>
            </a:pPr>
            <a:r>
              <a:rPr lang="en-US" sz="3100" dirty="0"/>
              <a:t>And having been perfected, He became the author of eternal salvation to </a:t>
            </a:r>
            <a:r>
              <a:rPr lang="en-US" sz="3100" b="1" dirty="0"/>
              <a:t>all who obey </a:t>
            </a:r>
            <a:r>
              <a:rPr lang="en-US" sz="3100" b="1" dirty="0" smtClean="0"/>
              <a:t>Him.</a:t>
            </a:r>
            <a:endParaRPr lang="en-US" sz="3100" b="1" dirty="0"/>
          </a:p>
        </p:txBody>
      </p:sp>
      <p:sp>
        <p:nvSpPr>
          <p:cNvPr id="4" name="Content Placeholder 2"/>
          <p:cNvSpPr txBox="1">
            <a:spLocks/>
          </p:cNvSpPr>
          <p:nvPr/>
        </p:nvSpPr>
        <p:spPr>
          <a:xfrm>
            <a:off x="457200" y="3048000"/>
            <a:ext cx="7620000" cy="1371600"/>
          </a:xfrm>
          <a:prstGeom prst="rect">
            <a:avLst/>
          </a:prstGeom>
          <a:solidFill>
            <a:schemeClr val="bg1">
              <a:lumMod val="75000"/>
            </a:schemeClr>
          </a:solid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sz="3600" dirty="0" smtClean="0"/>
              <a:t>A:  </a:t>
            </a:r>
            <a:r>
              <a:rPr lang="en-US" sz="3600" b="1" dirty="0" smtClean="0"/>
              <a:t>Salvation</a:t>
            </a:r>
            <a:r>
              <a:rPr lang="en-US" sz="3600" dirty="0" smtClean="0"/>
              <a:t> </a:t>
            </a:r>
            <a:r>
              <a:rPr lang="en-US" sz="3600" dirty="0" smtClean="0"/>
              <a:t>is </a:t>
            </a:r>
            <a:r>
              <a:rPr lang="en-US" sz="3600" dirty="0" smtClean="0"/>
              <a:t>through </a:t>
            </a:r>
            <a:r>
              <a:rPr lang="en-US" sz="3600" b="1" dirty="0" smtClean="0"/>
              <a:t>grace</a:t>
            </a:r>
            <a:r>
              <a:rPr lang="en-US" sz="3600" dirty="0" smtClean="0"/>
              <a:t>, but is  </a:t>
            </a:r>
            <a:r>
              <a:rPr lang="en-US" sz="3600" dirty="0" smtClean="0"/>
              <a:t>conditional upon </a:t>
            </a:r>
            <a:r>
              <a:rPr lang="en-US" sz="3600" b="1" dirty="0" smtClean="0"/>
              <a:t>obedience</a:t>
            </a:r>
            <a:r>
              <a:rPr lang="en-US" sz="3600" dirty="0" smtClean="0"/>
              <a:t>.</a:t>
            </a:r>
          </a:p>
          <a:p>
            <a:pPr marL="114300" indent="0">
              <a:buFont typeface="Arial" pitchFamily="34" charset="0"/>
              <a:buNone/>
            </a:pPr>
            <a:endParaRPr lang="en-US" dirty="0"/>
          </a:p>
        </p:txBody>
      </p:sp>
    </p:spTree>
    <p:extLst>
      <p:ext uri="{BB962C8B-B14F-4D97-AF65-F5344CB8AC3E}">
        <p14:creationId xmlns:p14="http://schemas.microsoft.com/office/powerpoint/2010/main" val="396807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2:18</a:t>
            </a:r>
            <a:endParaRPr lang="en-US" dirty="0"/>
          </a:p>
        </p:txBody>
      </p:sp>
      <p:sp>
        <p:nvSpPr>
          <p:cNvPr id="3" name="Content Placeholder 2"/>
          <p:cNvSpPr>
            <a:spLocks noGrp="1"/>
          </p:cNvSpPr>
          <p:nvPr>
            <p:ph idx="1"/>
          </p:nvPr>
        </p:nvSpPr>
        <p:spPr>
          <a:xfrm>
            <a:off x="457200" y="1600200"/>
            <a:ext cx="7620000" cy="2286000"/>
          </a:xfrm>
        </p:spPr>
        <p:txBody>
          <a:bodyPr>
            <a:noAutofit/>
          </a:bodyPr>
          <a:lstStyle/>
          <a:p>
            <a:pPr marL="114300" indent="0">
              <a:buNone/>
            </a:pPr>
            <a:r>
              <a:rPr lang="en-US" sz="3200" dirty="0"/>
              <a:t>But someone will say, “You have faith, and I have works.” Show me your faith without </a:t>
            </a:r>
            <a:r>
              <a:rPr lang="en-US" sz="3200" dirty="0" smtClean="0"/>
              <a:t>your </a:t>
            </a:r>
            <a:r>
              <a:rPr lang="en-US" sz="3200" dirty="0"/>
              <a:t>works, and I will show you my faith </a:t>
            </a:r>
            <a:r>
              <a:rPr lang="en-US" sz="3200" b="1" dirty="0"/>
              <a:t>by </a:t>
            </a:r>
            <a:r>
              <a:rPr lang="en-US" sz="3200" b="1" dirty="0" smtClean="0"/>
              <a:t>my </a:t>
            </a:r>
            <a:r>
              <a:rPr lang="en-US" sz="3200" b="1" dirty="0"/>
              <a:t>works</a:t>
            </a:r>
            <a:r>
              <a:rPr lang="en-US" sz="3200" dirty="0"/>
              <a:t>. </a:t>
            </a:r>
          </a:p>
        </p:txBody>
      </p:sp>
      <p:sp>
        <p:nvSpPr>
          <p:cNvPr id="4" name="Content Placeholder 2"/>
          <p:cNvSpPr txBox="1">
            <a:spLocks/>
          </p:cNvSpPr>
          <p:nvPr/>
        </p:nvSpPr>
        <p:spPr>
          <a:xfrm>
            <a:off x="457200" y="3886200"/>
            <a:ext cx="7620000" cy="1371600"/>
          </a:xfrm>
          <a:prstGeom prst="rect">
            <a:avLst/>
          </a:prstGeom>
          <a:solidFill>
            <a:schemeClr val="bg1">
              <a:lumMod val="75000"/>
            </a:schemeClr>
          </a:solid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sz="3600" dirty="0" smtClean="0"/>
              <a:t>A:  </a:t>
            </a:r>
            <a:r>
              <a:rPr lang="en-US" sz="3600" b="1" dirty="0" smtClean="0"/>
              <a:t>Faith</a:t>
            </a:r>
            <a:r>
              <a:rPr lang="en-US" sz="3600" b="1" dirty="0" smtClean="0"/>
              <a:t> </a:t>
            </a:r>
            <a:r>
              <a:rPr lang="en-US" sz="3600" dirty="0" smtClean="0"/>
              <a:t>and </a:t>
            </a:r>
            <a:r>
              <a:rPr lang="en-US" sz="3600" b="1" dirty="0" smtClean="0"/>
              <a:t>obedience </a:t>
            </a:r>
            <a:r>
              <a:rPr lang="en-US" sz="3600" dirty="0" smtClean="0"/>
              <a:t>are </a:t>
            </a:r>
            <a:r>
              <a:rPr lang="en-US" sz="3600" dirty="0" smtClean="0"/>
              <a:t>demonstrated by ones </a:t>
            </a:r>
            <a:r>
              <a:rPr lang="en-US" sz="3600" b="1" dirty="0" smtClean="0"/>
              <a:t>good works</a:t>
            </a:r>
            <a:r>
              <a:rPr lang="en-US" sz="3600" dirty="0" smtClean="0"/>
              <a:t>.</a:t>
            </a:r>
          </a:p>
          <a:p>
            <a:pPr marL="114300" indent="0">
              <a:buFont typeface="Arial" pitchFamily="34" charset="0"/>
              <a:buNone/>
            </a:pPr>
            <a:endParaRPr lang="en-US" dirty="0"/>
          </a:p>
        </p:txBody>
      </p:sp>
    </p:spTree>
    <p:extLst>
      <p:ext uri="{BB962C8B-B14F-4D97-AF65-F5344CB8AC3E}">
        <p14:creationId xmlns:p14="http://schemas.microsoft.com/office/powerpoint/2010/main" val="132210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Long-Running Issue</a:t>
            </a:r>
            <a:endParaRPr lang="en-US" dirty="0"/>
          </a:p>
        </p:txBody>
      </p:sp>
      <p:sp>
        <p:nvSpPr>
          <p:cNvPr id="3" name="Content Placeholder 2"/>
          <p:cNvSpPr>
            <a:spLocks noGrp="1"/>
          </p:cNvSpPr>
          <p:nvPr>
            <p:ph idx="1"/>
          </p:nvPr>
        </p:nvSpPr>
        <p:spPr/>
        <p:txBody>
          <a:bodyPr>
            <a:normAutofit/>
          </a:bodyPr>
          <a:lstStyle/>
          <a:p>
            <a:r>
              <a:rPr lang="en-US" sz="3200" dirty="0" smtClean="0"/>
              <a:t>Do you realize that the issue of “Salvation by Grace Only” has been around since the days of the apostles?</a:t>
            </a:r>
          </a:p>
          <a:p>
            <a:endParaRPr lang="en-US" sz="3200" dirty="0"/>
          </a:p>
          <a:p>
            <a:r>
              <a:rPr lang="en-US" sz="3200" dirty="0" smtClean="0"/>
              <a:t>The question of the relationship between grace and obedience is discussed by the </a:t>
            </a:r>
            <a:r>
              <a:rPr lang="en-US" sz="3200" dirty="0" smtClean="0"/>
              <a:t>Apostles Peter and Paul</a:t>
            </a:r>
            <a:r>
              <a:rPr lang="en-US" sz="3200" dirty="0" smtClean="0"/>
              <a:t>.</a:t>
            </a:r>
            <a:endParaRPr lang="en-US" sz="3200" dirty="0"/>
          </a:p>
        </p:txBody>
      </p:sp>
    </p:spTree>
    <p:extLst>
      <p:ext uri="{BB962C8B-B14F-4D97-AF65-F5344CB8AC3E}">
        <p14:creationId xmlns:p14="http://schemas.microsoft.com/office/powerpoint/2010/main" val="89846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3:15-16</a:t>
            </a:r>
            <a:endParaRPr lang="en-US" dirty="0"/>
          </a:p>
        </p:txBody>
      </p:sp>
      <p:sp>
        <p:nvSpPr>
          <p:cNvPr id="3" name="Content Placeholder 2"/>
          <p:cNvSpPr>
            <a:spLocks noGrp="1"/>
          </p:cNvSpPr>
          <p:nvPr>
            <p:ph idx="1"/>
          </p:nvPr>
        </p:nvSpPr>
        <p:spPr/>
        <p:txBody>
          <a:bodyPr>
            <a:noAutofit/>
          </a:bodyPr>
          <a:lstStyle/>
          <a:p>
            <a:pPr marL="114300" indent="0">
              <a:buNone/>
            </a:pPr>
            <a:r>
              <a:rPr lang="en-US" sz="3000" dirty="0" smtClean="0"/>
              <a:t>..and </a:t>
            </a:r>
            <a:r>
              <a:rPr lang="en-US" sz="3000" dirty="0"/>
              <a:t>consider </a:t>
            </a:r>
            <a:r>
              <a:rPr lang="en-US" sz="3000" i="1" dirty="0" smtClean="0"/>
              <a:t>that </a:t>
            </a:r>
            <a:r>
              <a:rPr lang="en-US" sz="3000" dirty="0" smtClean="0"/>
              <a:t>the </a:t>
            </a:r>
            <a:r>
              <a:rPr lang="en-US" sz="3000" dirty="0"/>
              <a:t>longsuffering of our Lord </a:t>
            </a:r>
            <a:r>
              <a:rPr lang="en-US" sz="3000" i="1" dirty="0"/>
              <a:t>is</a:t>
            </a:r>
            <a:r>
              <a:rPr lang="en-US" sz="3000" dirty="0"/>
              <a:t> salvation—as also our beloved brother Paul, according to the wisdom given to him, has written to you, </a:t>
            </a:r>
            <a:r>
              <a:rPr lang="en-US" sz="3000" b="1" baseline="30000" dirty="0"/>
              <a:t>16 </a:t>
            </a:r>
            <a:r>
              <a:rPr lang="en-US" sz="3000" dirty="0"/>
              <a:t>as also in all his epistles, speaking in them of these things, in which are some things </a:t>
            </a:r>
            <a:r>
              <a:rPr lang="en-US" sz="3000" u="sng" dirty="0"/>
              <a:t>hard to understand</a:t>
            </a:r>
            <a:r>
              <a:rPr lang="en-US" sz="3000" dirty="0"/>
              <a:t>, which untaught and unstable </a:t>
            </a:r>
            <a:r>
              <a:rPr lang="en-US" sz="3000" i="1" dirty="0"/>
              <a:t>people</a:t>
            </a:r>
            <a:r>
              <a:rPr lang="en-US" sz="3000" dirty="0"/>
              <a:t> twist to their own destruction, as </a:t>
            </a:r>
            <a:r>
              <a:rPr lang="en-US" sz="3000" i="1" dirty="0"/>
              <a:t>they do</a:t>
            </a:r>
            <a:r>
              <a:rPr lang="en-US" sz="3000" dirty="0"/>
              <a:t> also the rest of the Scriptures.</a:t>
            </a:r>
          </a:p>
        </p:txBody>
      </p:sp>
    </p:spTree>
    <p:extLst>
      <p:ext uri="{BB962C8B-B14F-4D97-AF65-F5344CB8AC3E}">
        <p14:creationId xmlns:p14="http://schemas.microsoft.com/office/powerpoint/2010/main" val="3975245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Content Placeholder 2"/>
          <p:cNvSpPr>
            <a:spLocks noGrp="1"/>
          </p:cNvSpPr>
          <p:nvPr>
            <p:ph idx="1"/>
          </p:nvPr>
        </p:nvSpPr>
        <p:spPr/>
        <p:txBody>
          <a:bodyPr>
            <a:normAutofit/>
          </a:bodyPr>
          <a:lstStyle/>
          <a:p>
            <a:r>
              <a:rPr lang="en-US" sz="3200" dirty="0" smtClean="0"/>
              <a:t>Some were misunderstanding the words of the Apostle Paul</a:t>
            </a:r>
          </a:p>
          <a:p>
            <a:r>
              <a:rPr lang="en-US" sz="3200" dirty="0" smtClean="0"/>
              <a:t>Since they were no longer “under the Law” (that is the Law of Moses), then they must be free to live however they pleased.</a:t>
            </a:r>
          </a:p>
          <a:p>
            <a:r>
              <a:rPr lang="en-US" sz="3200" dirty="0" smtClean="0"/>
              <a:t>One of the most popular group of the day to teach this were known as the “Gnostics”.  </a:t>
            </a:r>
            <a:r>
              <a:rPr lang="en-US" sz="3200" dirty="0" smtClean="0"/>
              <a:t> </a:t>
            </a:r>
            <a:endParaRPr lang="en-US" sz="3200" dirty="0"/>
          </a:p>
        </p:txBody>
      </p:sp>
    </p:spTree>
    <p:extLst>
      <p:ext uri="{BB962C8B-B14F-4D97-AF65-F5344CB8AC3E}">
        <p14:creationId xmlns:p14="http://schemas.microsoft.com/office/powerpoint/2010/main" val="69066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6:1-2</a:t>
            </a:r>
            <a:endParaRPr lang="en-US" dirty="0"/>
          </a:p>
        </p:txBody>
      </p:sp>
      <p:sp>
        <p:nvSpPr>
          <p:cNvPr id="3" name="Content Placeholder 2"/>
          <p:cNvSpPr>
            <a:spLocks noGrp="1"/>
          </p:cNvSpPr>
          <p:nvPr>
            <p:ph idx="1"/>
          </p:nvPr>
        </p:nvSpPr>
        <p:spPr/>
        <p:txBody>
          <a:bodyPr>
            <a:normAutofit/>
          </a:bodyPr>
          <a:lstStyle/>
          <a:p>
            <a:pPr marL="114300" indent="0">
              <a:buNone/>
            </a:pPr>
            <a:r>
              <a:rPr lang="en-US" sz="3000" dirty="0"/>
              <a:t>What shall we say then? Shall we continue in sin that grace may abound? </a:t>
            </a:r>
            <a:r>
              <a:rPr lang="en-US" sz="3000" baseline="30000" dirty="0"/>
              <a:t>2 </a:t>
            </a:r>
            <a:r>
              <a:rPr lang="en-US" sz="3000" dirty="0"/>
              <a:t>Certainly not! How shall we who died to sin live any longer in it? </a:t>
            </a:r>
          </a:p>
        </p:txBody>
      </p:sp>
    </p:spTree>
    <p:extLst>
      <p:ext uri="{BB962C8B-B14F-4D97-AF65-F5344CB8AC3E}">
        <p14:creationId xmlns:p14="http://schemas.microsoft.com/office/powerpoint/2010/main" val="3214474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6:12-15</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Therefore do not let sin reign in your mortal body, that you should obey it in its lusts.  And do not present your members as instruments of unrighteousness to sin, but present yourselves to God as being alive from the dead, and your members as instruments of righteousness to God.  </a:t>
            </a:r>
            <a:endParaRPr lang="en-US" sz="3200" dirty="0"/>
          </a:p>
        </p:txBody>
      </p:sp>
    </p:spTree>
    <p:extLst>
      <p:ext uri="{BB962C8B-B14F-4D97-AF65-F5344CB8AC3E}">
        <p14:creationId xmlns:p14="http://schemas.microsoft.com/office/powerpoint/2010/main" val="2554083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6:12-15</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smtClean="0"/>
              <a:t>For sin shall not have dominion over you, for you are not under law but under grace.  What then?  </a:t>
            </a:r>
            <a:r>
              <a:rPr lang="en-US" sz="3200" u="sng" dirty="0" smtClean="0"/>
              <a:t>Shall we sin because we are not under law but under grace</a:t>
            </a:r>
            <a:r>
              <a:rPr lang="en-US" sz="3200" dirty="0" smtClean="0"/>
              <a:t>?  Certainly not!</a:t>
            </a:r>
            <a:endParaRPr lang="en-US" sz="3200" dirty="0"/>
          </a:p>
        </p:txBody>
      </p:sp>
    </p:spTree>
    <p:extLst>
      <p:ext uri="{BB962C8B-B14F-4D97-AF65-F5344CB8AC3E}">
        <p14:creationId xmlns:p14="http://schemas.microsoft.com/office/powerpoint/2010/main" val="1421978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1102</TotalTime>
  <Words>1062</Words>
  <Application>Microsoft Office PowerPoint</Application>
  <PresentationFormat>On-screen Show (4:3)</PresentationFormat>
  <Paragraphs>101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Adjacency</vt:lpstr>
      <vt:lpstr>PowerPoint Presentation</vt:lpstr>
      <vt:lpstr>Ephesians 2:8-9</vt:lpstr>
      <vt:lpstr>PowerPoint Presentation</vt:lpstr>
      <vt:lpstr>A Long-Running Issue</vt:lpstr>
      <vt:lpstr>2 Peter 3:15-16</vt:lpstr>
      <vt:lpstr>The Issue</vt:lpstr>
      <vt:lpstr>Romans 6:1-2</vt:lpstr>
      <vt:lpstr>Romans 6:12-15</vt:lpstr>
      <vt:lpstr>Romans 6:12-15</vt:lpstr>
      <vt:lpstr>Two Viewpoints</vt:lpstr>
      <vt:lpstr>The Issue Continues Today</vt:lpstr>
      <vt:lpstr>4 Points on Grace</vt:lpstr>
      <vt:lpstr>Ephesians 2:8-9</vt:lpstr>
      <vt:lpstr>PowerPoint Presentation</vt:lpstr>
      <vt:lpstr>Ephesians 2:8-9</vt:lpstr>
      <vt:lpstr>1 Thessalonians 1:3</vt:lpstr>
      <vt:lpstr>2 Thessalonians 1:11</vt:lpstr>
      <vt:lpstr>Ephesians 2:8-9</vt:lpstr>
      <vt:lpstr>More than one type of works?</vt:lpstr>
      <vt:lpstr>Works are Classified by their Motivation</vt:lpstr>
      <vt:lpstr>Luke 18:9-14</vt:lpstr>
      <vt:lpstr>Luke 18:9-14</vt:lpstr>
      <vt:lpstr>James 2:21-24</vt:lpstr>
      <vt:lpstr>Ephesians 2:8-9</vt:lpstr>
      <vt:lpstr>Not of Works</vt:lpstr>
      <vt:lpstr>Ephesians 2:8-10</vt:lpstr>
      <vt:lpstr>Matthew 7:21-23</vt:lpstr>
      <vt:lpstr>Types of Works</vt:lpstr>
      <vt:lpstr>Q:  How does grace relate to obedience?</vt:lpstr>
      <vt:lpstr>Hebrews 5:9</vt:lpstr>
      <vt:lpstr>James 2:18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126</cp:revision>
  <dcterms:created xsi:type="dcterms:W3CDTF">2006-08-16T00:00:00Z</dcterms:created>
  <dcterms:modified xsi:type="dcterms:W3CDTF">2016-05-22T13:12:58Z</dcterms:modified>
</cp:coreProperties>
</file>