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79" r:id="rId2"/>
    <p:sldId id="289" r:id="rId3"/>
    <p:sldId id="290" r:id="rId4"/>
    <p:sldId id="291" r:id="rId5"/>
    <p:sldId id="292" r:id="rId6"/>
    <p:sldId id="293" r:id="rId7"/>
    <p:sldId id="297" r:id="rId8"/>
    <p:sldId id="294" r:id="rId9"/>
    <p:sldId id="295" r:id="rId10"/>
    <p:sldId id="296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27E90-FFE5-4B71-AD8B-EAAB80A8CF4C}">
          <p14:sldIdLst>
            <p14:sldId id="279"/>
            <p14:sldId id="289"/>
            <p14:sldId id="290"/>
            <p14:sldId id="291"/>
            <p14:sldId id="292"/>
            <p14:sldId id="293"/>
            <p14:sldId id="297"/>
            <p14:sldId id="294"/>
            <p14:sldId id="295"/>
            <p14:sldId id="296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</p14:sldIdLst>
        </p14:section>
        <p14:section name="Untitled Section" id="{2B0DECD1-BFD4-49EE-8915-87225E409359}">
          <p14:sldIdLst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B69A4-78F4-490B-87E8-8DFABD334AD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00DCC-E3AA-4593-A246-85B6A9033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0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8153400" cy="1295400"/>
          </a:xfrm>
        </p:spPr>
        <p:txBody>
          <a:bodyPr/>
          <a:lstStyle/>
          <a:p>
            <a:pPr algn="ctr"/>
            <a:r>
              <a:rPr lang="en-US" sz="3500" b="1" i="0">
                <a:solidFill>
                  <a:srgbClr val="000000"/>
                </a:solidFill>
                <a:effectLst/>
              </a:rPr>
              <a:t>INTRODUCTION TO zephaniah</a:t>
            </a:r>
            <a:br>
              <a:rPr lang="en-US" sz="3500" b="1" i="0" dirty="0">
                <a:solidFill>
                  <a:srgbClr val="000000"/>
                </a:solidFill>
                <a:effectLst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July 20, 2022</a:t>
            </a:r>
          </a:p>
          <a:p>
            <a:pPr algn="ctr"/>
            <a:r>
              <a:rPr lang="en-US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AB6E-DBCB-4680-4B1E-F1292A7F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Josiah:  2 Kings 22:1-2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F25F3-0975-1587-F311-E7CE3EDE0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Josiah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eight years old when he became king, and he reigned thirty-one years in Jerusalem. His mother’s name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Jedidah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the daughter of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Adaiah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of 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Bozkath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 he did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what 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right in the sight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and walked in all the ways of his father David; he did not turn aside to the right hand or to the left.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633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3D28C-6B88-1706-041D-2D8DF59E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 of Zephaniah’s Prophecy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953661-28CE-D993-FD7B-3A89C29CF1FC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000" dirty="0"/>
              <a:t>(</a:t>
            </a:r>
            <a:r>
              <a:rPr lang="en-US" sz="3000" b="1" dirty="0"/>
              <a:t>Zephaniah 1:1</a:t>
            </a:r>
            <a:r>
              <a:rPr lang="en-US" sz="3000" dirty="0"/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sz="3000" dirty="0">
                <a:solidFill>
                  <a:srgbClr val="000000"/>
                </a:solidFill>
              </a:rPr>
              <a:t>The word of the </a:t>
            </a:r>
            <a:r>
              <a:rPr lang="en-US" sz="3000" cap="small" dirty="0">
                <a:solidFill>
                  <a:srgbClr val="000000"/>
                </a:solidFill>
              </a:rPr>
              <a:t>Lord</a:t>
            </a:r>
            <a:r>
              <a:rPr lang="en-US" sz="3000" dirty="0">
                <a:solidFill>
                  <a:srgbClr val="000000"/>
                </a:solidFill>
              </a:rPr>
              <a:t> which came to Zephaniah the son of </a:t>
            </a:r>
            <a:r>
              <a:rPr lang="en-US" sz="3000" dirty="0" err="1">
                <a:solidFill>
                  <a:srgbClr val="000000"/>
                </a:solidFill>
              </a:rPr>
              <a:t>Cushi</a:t>
            </a:r>
            <a:r>
              <a:rPr lang="en-US" sz="3000" dirty="0">
                <a:solidFill>
                  <a:srgbClr val="000000"/>
                </a:solidFill>
              </a:rPr>
              <a:t>, the son of Gedaliah, the son of </a:t>
            </a:r>
            <a:r>
              <a:rPr lang="en-US" sz="3000" dirty="0" err="1">
                <a:solidFill>
                  <a:srgbClr val="000000"/>
                </a:solidFill>
              </a:rPr>
              <a:t>Amariah</a:t>
            </a:r>
            <a:r>
              <a:rPr lang="en-US" sz="3000" dirty="0">
                <a:solidFill>
                  <a:srgbClr val="000000"/>
                </a:solidFill>
              </a:rPr>
              <a:t>, the son of Hezekiah, </a:t>
            </a:r>
            <a:r>
              <a:rPr lang="en-US" sz="3000" b="1" u="sng" dirty="0">
                <a:solidFill>
                  <a:srgbClr val="C00000"/>
                </a:solidFill>
              </a:rPr>
              <a:t>in the days of Josiah </a:t>
            </a:r>
            <a:r>
              <a:rPr lang="en-US" sz="3000" dirty="0">
                <a:solidFill>
                  <a:srgbClr val="000000"/>
                </a:solidFill>
              </a:rPr>
              <a:t>the son of Amon, king of Judah.</a:t>
            </a:r>
            <a:endParaRPr lang="en-US" sz="3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F484E-F36F-FDE6-B7C3-E80EA555BACD}"/>
              </a:ext>
            </a:extLst>
          </p:cNvPr>
          <p:cNvSpPr txBox="1"/>
          <p:nvPr/>
        </p:nvSpPr>
        <p:spPr>
          <a:xfrm>
            <a:off x="533400" y="5105400"/>
            <a:ext cx="7239000" cy="8925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Most scholars believe that Zephaniah prophesied before the reforms of King Josiah.</a:t>
            </a:r>
          </a:p>
        </p:txBody>
      </p:sp>
    </p:spTree>
    <p:extLst>
      <p:ext uri="{BB962C8B-B14F-4D97-AF65-F5344CB8AC3E}">
        <p14:creationId xmlns:p14="http://schemas.microsoft.com/office/powerpoint/2010/main" val="3894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15F4-3233-8F82-E1F7-801F8ABC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Major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93C68-E47C-7BF4-E937-565C83E09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major themes are found, showing both the </a:t>
            </a:r>
            <a:r>
              <a:rPr lang="en-US" b="1" dirty="0"/>
              <a:t>goodness</a:t>
            </a:r>
            <a:r>
              <a:rPr lang="en-US" dirty="0"/>
              <a:t> and </a:t>
            </a:r>
            <a:r>
              <a:rPr lang="en-US" b="1" dirty="0"/>
              <a:t>severity</a:t>
            </a:r>
            <a:r>
              <a:rPr lang="en-US" dirty="0"/>
              <a:t> of God.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3660E1-7AAA-978A-BEB8-15B5E3B272A8}"/>
              </a:ext>
            </a:extLst>
          </p:cNvPr>
          <p:cNvSpPr txBox="1"/>
          <p:nvPr/>
        </p:nvSpPr>
        <p:spPr>
          <a:xfrm>
            <a:off x="491231" y="2743200"/>
            <a:ext cx="51816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dirty="0"/>
              <a:t>Day of the Lord</a:t>
            </a:r>
          </a:p>
          <a:p>
            <a:pPr marL="342900" indent="-342900">
              <a:buAutoNum type="arabicParenR"/>
            </a:pPr>
            <a:r>
              <a:rPr lang="en-US" sz="2800" dirty="0"/>
              <a:t>Restoration of the Remnant</a:t>
            </a:r>
          </a:p>
        </p:txBody>
      </p:sp>
    </p:spTree>
    <p:extLst>
      <p:ext uri="{BB962C8B-B14F-4D97-AF65-F5344CB8AC3E}">
        <p14:creationId xmlns:p14="http://schemas.microsoft.com/office/powerpoint/2010/main" val="74308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36E5-1B4F-9041-984B-A34E2D242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1) Day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C98BC-1CBD-5594-D465-8C3B68876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+mj-lt"/>
              </a:rPr>
              <a:t>(1:7) </a:t>
            </a: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+mj-lt"/>
              </a:rPr>
              <a:t>Be silent in the presence of the Lord </a:t>
            </a:r>
            <a:r>
              <a:rPr lang="en-US" sz="2800" b="0" i="0" cap="small" dirty="0">
                <a:solidFill>
                  <a:srgbClr val="000000"/>
                </a:solidFill>
                <a:effectLst/>
                <a:latin typeface="+mj-lt"/>
              </a:rPr>
              <a:t>God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+mj-lt"/>
              </a:rPr>
              <a:t>;</a:t>
            </a:r>
            <a:br>
              <a:rPr lang="en-US" sz="2800" dirty="0">
                <a:latin typeface="+mj-lt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+mj-lt"/>
              </a:rPr>
              <a:t>For the day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  <a:latin typeface="+mj-lt"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+mj-lt"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+mj-lt"/>
              </a:rPr>
              <a:t> at hand</a:t>
            </a:r>
            <a:endParaRPr lang="en-US" sz="28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F2D958-C36E-47EC-DCF5-35C64E6037BC}"/>
              </a:ext>
            </a:extLst>
          </p:cNvPr>
          <p:cNvSpPr txBox="1"/>
          <p:nvPr/>
        </p:nvSpPr>
        <p:spPr>
          <a:xfrm>
            <a:off x="1143000" y="3440097"/>
            <a:ext cx="67056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0" i="0" u="none" strike="noStrike" dirty="0">
                <a:solidFill>
                  <a:srgbClr val="292934"/>
                </a:solidFill>
                <a:effectLst/>
                <a:latin typeface="Arial" panose="020B0604020202020204" pitchFamily="34" charset="0"/>
              </a:rPr>
              <a:t>This prophecy would first be fulfilled by the destruction of Judah (and Jerusalem) by the Babylonians in 586 BC. 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57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9873F-1B54-8647-8809-CFC6D410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Zephaniah 1:2-3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8E80D-F9DF-2A6B-8853-BC3646625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“I will utterly consume everything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From the face of the land,”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Says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;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“I will consume man and beast;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I will consume the birds of the heavens,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The fish of the sea,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And the stumbling blocks along with the wicked.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I will cut off man from the face of the land,”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Says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.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6F0EBD-1013-902F-9A46-85DC7F7BA848}"/>
              </a:ext>
            </a:extLst>
          </p:cNvPr>
          <p:cNvSpPr txBox="1"/>
          <p:nvPr/>
        </p:nvSpPr>
        <p:spPr>
          <a:xfrm>
            <a:off x="609600" y="5715000"/>
            <a:ext cx="2819400" cy="55399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DE-CREATION</a:t>
            </a:r>
          </a:p>
        </p:txBody>
      </p:sp>
    </p:spTree>
    <p:extLst>
      <p:ext uri="{BB962C8B-B14F-4D97-AF65-F5344CB8AC3E}">
        <p14:creationId xmlns:p14="http://schemas.microsoft.com/office/powerpoint/2010/main" val="29910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7B12-56C4-3D0A-3293-0BE3A406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6:6-8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80DDF-A7DE-FEAD-2162-95A425E94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And 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was sorry that He had made man on the earth, and He was grieved in His heart. </a:t>
            </a:r>
            <a:r>
              <a:rPr lang="en-US" b="1" i="0" baseline="30000" dirty="0">
                <a:solidFill>
                  <a:srgbClr val="000000"/>
                </a:solidFill>
                <a:effectLst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</a:rPr>
              <a:t>So the </a:t>
            </a:r>
            <a:r>
              <a:rPr lang="en-US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said, “I will destroy man whom I have created from the face of the earth, both man and beast, creeping thing and birds of the air, for I am sorry that I have made them.”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EDD2709-7B5A-31DD-2F73-A38FAE521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30506"/>
              </p:ext>
            </p:extLst>
          </p:nvPr>
        </p:nvGraphicFramePr>
        <p:xfrm>
          <a:off x="1295400" y="36576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56469945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25533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Genesis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Zephaniah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378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765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Beast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4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Creeping 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130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Birds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Birds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052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4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19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A134C-35E1-0DD9-64DE-183BD65F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2) Restoration of the Remnant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69384-5B2B-2214-808C-4A0C0E743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(3:13, 16-17) </a:t>
            </a:r>
          </a:p>
          <a:p>
            <a:pPr marL="0" indent="0">
              <a:buNone/>
            </a:pPr>
            <a:r>
              <a:rPr lang="en-US" sz="2800" dirty="0"/>
              <a:t>The remnant of Israel shall do no unrighteousness</a:t>
            </a:r>
            <a:br>
              <a:rPr lang="en-US" sz="2800" dirty="0"/>
            </a:br>
            <a:r>
              <a:rPr lang="en-US" sz="2800" dirty="0"/>
              <a:t>And speak no lies,</a:t>
            </a:r>
            <a:br>
              <a:rPr lang="en-US" sz="2800" dirty="0"/>
            </a:br>
            <a:r>
              <a:rPr lang="en-US" sz="2800" dirty="0"/>
              <a:t>Nor shall a deceitful tongue be found in their mouth;</a:t>
            </a:r>
            <a:br>
              <a:rPr lang="en-US" sz="2800" dirty="0"/>
            </a:br>
            <a:r>
              <a:rPr lang="en-US" sz="2800" dirty="0"/>
              <a:t>For they shall feed </a:t>
            </a:r>
            <a:r>
              <a:rPr lang="en-US" sz="2800" i="1" dirty="0"/>
              <a:t>their</a:t>
            </a:r>
            <a:r>
              <a:rPr lang="en-US" sz="2800" dirty="0"/>
              <a:t> flocks and lie down,</a:t>
            </a:r>
            <a:br>
              <a:rPr lang="en-US" sz="2800" dirty="0"/>
            </a:br>
            <a:r>
              <a:rPr lang="en-US" sz="2800" dirty="0"/>
              <a:t>And no one shall make </a:t>
            </a:r>
            <a:r>
              <a:rPr lang="en-US" sz="2800" i="1" dirty="0"/>
              <a:t>them</a:t>
            </a:r>
            <a:r>
              <a:rPr lang="en-US" sz="2800" dirty="0"/>
              <a:t> afraid.”</a:t>
            </a:r>
          </a:p>
          <a:p>
            <a:pPr marL="0" indent="0">
              <a:buNone/>
            </a:pPr>
            <a:endParaRPr lang="en-US" sz="2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In that day it shall be said to Jerusalem: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“Do not fear; Zion, let not your hands be weak.</a:t>
            </a:r>
            <a:br>
              <a:rPr lang="en-US" sz="2800" dirty="0"/>
            </a:b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17 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your God in your midst,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The Mighty One, will save;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He will rejoice over you with gladness,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He will quiet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you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with His love,</a:t>
            </a:r>
            <a:br>
              <a:rPr lang="en-US" sz="2800" dirty="0"/>
            </a:br>
            <a:r>
              <a:rPr lang="en-US" sz="2800" b="0" i="0" dirty="0">
                <a:solidFill>
                  <a:srgbClr val="000000"/>
                </a:solidFill>
                <a:effectLst/>
              </a:rPr>
              <a:t>He will rejoice over you with singing.”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3221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9DA8F-50AC-9578-51EC-A598CABB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Zephaniah Quoted in the 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53021-3F5E-0236-E2EE-2C65C1FB3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Directly, no.  However….</a:t>
            </a:r>
          </a:p>
        </p:txBody>
      </p:sp>
      <p:pic>
        <p:nvPicPr>
          <p:cNvPr id="1026" name="Picture 2" descr="Image result for beach boys">
            <a:extLst>
              <a:ext uri="{FF2B5EF4-FFF2-40B4-BE49-F238E27FC236}">
                <a16:creationId xmlns:a16="http://schemas.microsoft.com/office/drawing/2014/main" id="{D1D641C1-735D-A186-6728-8330A4513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76785"/>
            <a:ext cx="31718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F738B7-24C7-1776-8BBE-70C7B788712E}"/>
              </a:ext>
            </a:extLst>
          </p:cNvPr>
          <p:cNvSpPr txBox="1"/>
          <p:nvPr/>
        </p:nvSpPr>
        <p:spPr>
          <a:xfrm>
            <a:off x="4800600" y="2276785"/>
            <a:ext cx="2667000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Bahnschrift" panose="020B0502040204020203" pitchFamily="34" charset="0"/>
              </a:rPr>
              <a:t>Surfin</a:t>
            </a:r>
            <a:r>
              <a:rPr lang="en-US" dirty="0">
                <a:latin typeface="Bahnschrift" panose="020B0502040204020203" pitchFamily="34" charset="0"/>
              </a:rPr>
              <a:t>’ USA</a:t>
            </a:r>
          </a:p>
          <a:p>
            <a:r>
              <a:rPr lang="en-US" dirty="0">
                <a:latin typeface="Bahnschrift" panose="020B0502040204020203" pitchFamily="34" charset="0"/>
              </a:rPr>
              <a:t>Wouldn’t it Be Nice</a:t>
            </a:r>
          </a:p>
          <a:p>
            <a:r>
              <a:rPr lang="en-US" dirty="0">
                <a:latin typeface="Bahnschrift" panose="020B0502040204020203" pitchFamily="34" charset="0"/>
              </a:rPr>
              <a:t>Fun </a:t>
            </a:r>
            <a:r>
              <a:rPr lang="en-US" dirty="0" err="1">
                <a:latin typeface="Bahnschrift" panose="020B0502040204020203" pitchFamily="34" charset="0"/>
              </a:rPr>
              <a:t>Fun</a:t>
            </a:r>
            <a:r>
              <a:rPr lang="en-US" dirty="0">
                <a:latin typeface="Bahnschrift" panose="020B0502040204020203" pitchFamily="34" charset="0"/>
              </a:rPr>
              <a:t> </a:t>
            </a:r>
            <a:r>
              <a:rPr lang="en-US" dirty="0" err="1">
                <a:latin typeface="Bahnschrift" panose="020B0502040204020203" pitchFamily="34" charset="0"/>
              </a:rPr>
              <a:t>Fun</a:t>
            </a:r>
            <a:endParaRPr lang="en-US" dirty="0">
              <a:latin typeface="Bahnschrift" panose="020B0502040204020203" pitchFamily="34" charset="0"/>
            </a:endParaRPr>
          </a:p>
          <a:p>
            <a:r>
              <a:rPr lang="en-US" dirty="0">
                <a:latin typeface="Bahnschrift" panose="020B0502040204020203" pitchFamily="34" charset="0"/>
              </a:rPr>
              <a:t>Deadman’s Curve</a:t>
            </a:r>
          </a:p>
          <a:p>
            <a:r>
              <a:rPr lang="en-US" dirty="0">
                <a:latin typeface="Bahnschrift" panose="020B0502040204020203" pitchFamily="34" charset="0"/>
              </a:rPr>
              <a:t>Little Deuce Coupe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C46EE4-BA4E-8DE9-7421-6CC286C5CCB2}"/>
              </a:ext>
            </a:extLst>
          </p:cNvPr>
          <p:cNvSpPr txBox="1"/>
          <p:nvPr/>
        </p:nvSpPr>
        <p:spPr>
          <a:xfrm>
            <a:off x="533400" y="4800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While Zephaniah was not quoted, he was preaching the same message his predecessor Joel taught, and he was quoted in Acts! </a:t>
            </a:r>
          </a:p>
        </p:txBody>
      </p:sp>
    </p:spTree>
    <p:extLst>
      <p:ext uri="{BB962C8B-B14F-4D97-AF65-F5344CB8AC3E}">
        <p14:creationId xmlns:p14="http://schemas.microsoft.com/office/powerpoint/2010/main" val="24831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1F00-CB5C-6F77-9C64-FFC73909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2:16-17,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A2C81-8147-319E-6701-82263B63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</a:rPr>
              <a:t>But this is what was spoken by the prophet Joel:</a:t>
            </a: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17 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‘And it shall come to pass in the last days, says God,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That I will pour out of My Spirit on all flesh;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Your sons and your daughters shall prophesy,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Your young men shall see visions,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Your old men shall dream dreams.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endParaRPr lang="en-US" sz="2600" b="0" i="0" dirty="0">
              <a:solidFill>
                <a:srgbClr val="000000"/>
              </a:solidFill>
              <a:effectLst/>
            </a:endParaRPr>
          </a:p>
          <a:p>
            <a:pPr marL="0" indent="0" algn="l">
              <a:buNone/>
            </a:pPr>
            <a:r>
              <a:rPr lang="en-US" sz="2600" b="1" i="0" baseline="30000" dirty="0">
                <a:solidFill>
                  <a:srgbClr val="000000"/>
                </a:solidFill>
                <a:effectLst/>
              </a:rPr>
              <a:t>20 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The sun shall be turned into darkness,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And the moon into blood,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</a:rPr>
              <a:t>Before the coming of the great and awesome </a:t>
            </a:r>
            <a:r>
              <a:rPr lang="en-US" sz="2600" b="1" i="0" u="sng" dirty="0">
                <a:solidFill>
                  <a:srgbClr val="000000"/>
                </a:solidFill>
                <a:effectLst/>
              </a:rPr>
              <a:t>day of the </a:t>
            </a:r>
            <a:r>
              <a:rPr lang="en-US" sz="2600" b="1" i="0" u="sng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600" b="0" i="0" dirty="0">
                <a:solidFill>
                  <a:srgbClr val="000000"/>
                </a:solidFill>
                <a:effectLst/>
              </a:rPr>
              <a:t>.</a:t>
            </a:r>
            <a:br>
              <a:rPr lang="en-US" sz="2600" b="0" i="0" dirty="0">
                <a:solidFill>
                  <a:srgbClr val="000000"/>
                </a:solidFill>
                <a:effectLst/>
              </a:rPr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42456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59F4-AA0C-D414-6D8D-5AEA60883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6B363-F28C-6215-E22C-05B2A6E06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Zephaniah was the great-great grandson of King Hezekiah, and he prophesied during the reign of Josiah.</a:t>
            </a:r>
          </a:p>
          <a:p>
            <a:r>
              <a:rPr lang="en-US" sz="2800" dirty="0"/>
              <a:t>The major themes of his writings are twofold:     1) The Day of the Lord and 2) Restoration of the Remnant</a:t>
            </a:r>
          </a:p>
          <a:p>
            <a:r>
              <a:rPr lang="en-US" sz="2800" dirty="0"/>
              <a:t>While not quoted directly in the New Testament, his teachings are referenced indirectly.</a:t>
            </a:r>
          </a:p>
        </p:txBody>
      </p:sp>
    </p:spTree>
    <p:extLst>
      <p:ext uri="{BB962C8B-B14F-4D97-AF65-F5344CB8AC3E}">
        <p14:creationId xmlns:p14="http://schemas.microsoft.com/office/powerpoint/2010/main" val="32913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DD0A-B710-08E3-C93F-FA11CBF2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EA701-7DD6-D2D5-CA82-CE8E0D8F5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Who was Zephaniah?</a:t>
            </a:r>
          </a:p>
          <a:p>
            <a:pPr marL="457200" indent="-457200">
              <a:buAutoNum type="arabicPeriod"/>
            </a:pPr>
            <a:r>
              <a:rPr lang="en-US" dirty="0"/>
              <a:t>What were the major themes of his writing?</a:t>
            </a:r>
          </a:p>
          <a:p>
            <a:pPr marL="457200" indent="-457200">
              <a:buAutoNum type="arabicPeriod"/>
            </a:pPr>
            <a:r>
              <a:rPr lang="en-US" dirty="0"/>
              <a:t>Is Zephaniah quoted in the New Testament?</a:t>
            </a:r>
          </a:p>
        </p:txBody>
      </p:sp>
    </p:spTree>
    <p:extLst>
      <p:ext uri="{BB962C8B-B14F-4D97-AF65-F5344CB8AC3E}">
        <p14:creationId xmlns:p14="http://schemas.microsoft.com/office/powerpoint/2010/main" val="215641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70C3E-7021-E29B-F4FA-E4B8B84B2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Description of book of Zephaniah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22051-C9D3-69D1-6703-277BB08B7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363" y="2209800"/>
            <a:ext cx="82296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“Probably best known as the least known book of the entire Bible.”</a:t>
            </a:r>
          </a:p>
        </p:txBody>
      </p:sp>
    </p:spTree>
    <p:extLst>
      <p:ext uri="{BB962C8B-B14F-4D97-AF65-F5344CB8AC3E}">
        <p14:creationId xmlns:p14="http://schemas.microsoft.com/office/powerpoint/2010/main" val="219900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92E4-1566-A83F-4A8C-E840820B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was Zephaniah?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BB17C-1E80-AF46-2610-0623F7154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(</a:t>
            </a:r>
            <a:r>
              <a:rPr lang="en-US" sz="3000" b="1" dirty="0"/>
              <a:t>Zephaniah 1:1</a:t>
            </a:r>
            <a:r>
              <a:rPr lang="en-US" sz="3000" dirty="0"/>
              <a:t>)</a:t>
            </a:r>
          </a:p>
          <a:p>
            <a:pPr marL="0" indent="0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The word of the </a:t>
            </a:r>
            <a:r>
              <a:rPr lang="en-US" sz="30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 which came to Zephaniah the son of </a:t>
            </a:r>
            <a:r>
              <a:rPr lang="en-US" sz="3000" b="0" i="0" dirty="0" err="1">
                <a:solidFill>
                  <a:srgbClr val="000000"/>
                </a:solidFill>
                <a:effectLst/>
              </a:rPr>
              <a:t>Cushi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, the son of Gedaliah, the son of </a:t>
            </a:r>
            <a:r>
              <a:rPr lang="en-US" sz="3000" b="0" i="0" dirty="0" err="1">
                <a:solidFill>
                  <a:srgbClr val="000000"/>
                </a:solidFill>
                <a:effectLst/>
              </a:rPr>
              <a:t>Amariah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, the son of Hezekiah, in the days of Josiah the son of Amon, king of Judah.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8044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22E74-9AF8-865C-CE59-A9CB579A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Prophet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EBF30-A903-8F74-0D6B-436E533B6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 words of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Amos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who was among the 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sheepbreeders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of Tekoa…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Now the word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came to 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Jonah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the son of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Amittai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…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 burden which the prophet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Habakkuk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saw…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the word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came to </a:t>
            </a:r>
            <a:r>
              <a:rPr lang="en-US" sz="2800" b="1" i="0" u="sng" dirty="0">
                <a:solidFill>
                  <a:srgbClr val="000000"/>
                </a:solidFill>
                <a:effectLst/>
              </a:rPr>
              <a:t>Zechariah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the son of 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Berechiah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the son of </a:t>
            </a:r>
            <a:r>
              <a:rPr lang="en-US" sz="2800" b="0" i="0" dirty="0" err="1">
                <a:solidFill>
                  <a:srgbClr val="000000"/>
                </a:solidFill>
                <a:effectLst/>
              </a:rPr>
              <a:t>Iddo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 the prophet…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197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92E4-1566-A83F-4A8C-E840820B2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was Zephaniah?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BB17C-1E80-AF46-2610-0623F7154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(</a:t>
            </a:r>
            <a:r>
              <a:rPr lang="en-US" sz="3000" b="1" dirty="0"/>
              <a:t>Zephaniah 1:1</a:t>
            </a:r>
            <a:r>
              <a:rPr lang="en-US" sz="3000" dirty="0"/>
              <a:t>)</a:t>
            </a:r>
          </a:p>
          <a:p>
            <a:pPr marL="0" indent="0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</a:rPr>
              <a:t>The word of the </a:t>
            </a:r>
            <a:r>
              <a:rPr lang="en-US" sz="30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 which came to Zephaniah the son of </a:t>
            </a:r>
            <a:r>
              <a:rPr lang="en-US" sz="3000" b="0" i="0" dirty="0" err="1">
                <a:solidFill>
                  <a:srgbClr val="000000"/>
                </a:solidFill>
                <a:effectLst/>
              </a:rPr>
              <a:t>Cushi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, the son of Gedaliah, the son of </a:t>
            </a:r>
            <a:r>
              <a:rPr lang="en-US" sz="3000" b="0" i="0" dirty="0" err="1">
                <a:solidFill>
                  <a:srgbClr val="000000"/>
                </a:solidFill>
                <a:effectLst/>
              </a:rPr>
              <a:t>Amariah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, the son of </a:t>
            </a:r>
            <a:r>
              <a:rPr lang="en-US" sz="3000" b="1" i="0" u="sng" dirty="0">
                <a:solidFill>
                  <a:srgbClr val="C00000"/>
                </a:solidFill>
                <a:effectLst/>
              </a:rPr>
              <a:t>Hezekiah</a:t>
            </a:r>
            <a:r>
              <a:rPr lang="en-US" sz="3000" b="0" i="0" dirty="0">
                <a:solidFill>
                  <a:srgbClr val="000000"/>
                </a:solidFill>
                <a:effectLst/>
              </a:rPr>
              <a:t>, in the days of Josiah the son of Amon, king of Judah.</a:t>
            </a: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4CE848-258A-5A6B-FD86-CA999D0C4691}"/>
              </a:ext>
            </a:extLst>
          </p:cNvPr>
          <p:cNvSpPr txBox="1"/>
          <p:nvPr/>
        </p:nvSpPr>
        <p:spPr>
          <a:xfrm>
            <a:off x="914400" y="4800600"/>
            <a:ext cx="69342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Is this King Hezekiah?  Most likely, yes.  He would be his great-great grandson.</a:t>
            </a:r>
          </a:p>
        </p:txBody>
      </p:sp>
    </p:spTree>
    <p:extLst>
      <p:ext uri="{BB962C8B-B14F-4D97-AF65-F5344CB8AC3E}">
        <p14:creationId xmlns:p14="http://schemas.microsoft.com/office/powerpoint/2010/main" val="399343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175F-F26B-B884-946E-221E5BFA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Hezekiah: 2 Kings 18:3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B31AE-B8BD-DFB1-35EF-B7A772A96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</a:rPr>
              <a:t>And he [Hezekiah] did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what 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right in the sight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 according to all that his father David had done.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514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453A-7193-4135-60B9-1F5E2F09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Manasseh: 2 Kings 21:1-2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0944D-B7E9-B8C7-940A-24C0B10C2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u="sng" dirty="0">
                <a:solidFill>
                  <a:srgbClr val="000000"/>
                </a:solidFill>
                <a:effectLst/>
              </a:rPr>
              <a:t>Manasseh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twelve years old when he became king, and he reigned fifty-five years in Jerusalem. His mother’s name </a:t>
            </a:r>
            <a:r>
              <a:rPr lang="en-US" sz="2800" b="0" i="1" dirty="0">
                <a:solidFill>
                  <a:srgbClr val="000000"/>
                </a:solidFill>
                <a:effectLst/>
              </a:rPr>
              <a:t>was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Hephzibah.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And he did evil in the sight of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, according to the abominations of the nations whom the </a:t>
            </a:r>
            <a:r>
              <a:rPr lang="en-US" sz="28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 had cast out before the children of Israel.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357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D21D-6AC1-2773-086E-DE1C47FE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Amon:  2 Kings 21:20-22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7104D-E09B-278E-64E2-4D66FEB0D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And he [</a:t>
            </a:r>
            <a:r>
              <a:rPr lang="en-US" sz="2800" b="1" u="sng" dirty="0"/>
              <a:t>Amon</a:t>
            </a:r>
            <a:r>
              <a:rPr lang="en-US" sz="2800" dirty="0"/>
              <a:t>] did evil in the sight of the </a:t>
            </a:r>
            <a:r>
              <a:rPr lang="en-US" sz="2800" cap="small" dirty="0"/>
              <a:t>Lord</a:t>
            </a:r>
            <a:r>
              <a:rPr lang="en-US" sz="2800" dirty="0"/>
              <a:t>, as his father Manasseh had done. </a:t>
            </a:r>
            <a:r>
              <a:rPr lang="en-US" sz="2800" b="1" baseline="30000" dirty="0"/>
              <a:t>21 </a:t>
            </a:r>
            <a:r>
              <a:rPr lang="en-US" sz="2800" dirty="0"/>
              <a:t>So he walked in all the ways that his father had walked; and he served the idols that his father had served, and worshiped them. </a:t>
            </a:r>
            <a:r>
              <a:rPr lang="en-US" sz="2800" b="1" baseline="30000" dirty="0"/>
              <a:t>22 </a:t>
            </a:r>
            <a:r>
              <a:rPr lang="en-US" sz="2800" dirty="0"/>
              <a:t>He forsook the </a:t>
            </a:r>
            <a:r>
              <a:rPr lang="en-US" sz="2800" cap="small" dirty="0"/>
              <a:t>Lord</a:t>
            </a:r>
            <a:r>
              <a:rPr lang="en-US" sz="2800" dirty="0"/>
              <a:t> God of his fathers, and did not walk in the way of the </a:t>
            </a:r>
            <a:r>
              <a:rPr lang="en-US" sz="2800" cap="small" dirty="0"/>
              <a:t>Lord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5143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6308</TotalTime>
  <Words>1106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Bahnschrift</vt:lpstr>
      <vt:lpstr>Calibri</vt:lpstr>
      <vt:lpstr>Clarity</vt:lpstr>
      <vt:lpstr>INTRODUCTION TO zephaniah </vt:lpstr>
      <vt:lpstr>QUESTIONS</vt:lpstr>
      <vt:lpstr>Description of book of Zephaniah</vt:lpstr>
      <vt:lpstr>Who was Zephaniah?</vt:lpstr>
      <vt:lpstr>Prophet Introductions</vt:lpstr>
      <vt:lpstr>Who was Zephaniah?</vt:lpstr>
      <vt:lpstr>Hezekiah: 2 Kings 18:3</vt:lpstr>
      <vt:lpstr>Manasseh: 2 Kings 21:1-2</vt:lpstr>
      <vt:lpstr>Amon:  2 Kings 21:20-22</vt:lpstr>
      <vt:lpstr>Josiah:  2 Kings 22:1-2</vt:lpstr>
      <vt:lpstr>Time of Zephaniah’s Prophecy</vt:lpstr>
      <vt:lpstr>Major Themes</vt:lpstr>
      <vt:lpstr>1) Day of the Lord</vt:lpstr>
      <vt:lpstr>Zephaniah 1:2-3</vt:lpstr>
      <vt:lpstr>Genesis 6:6-8</vt:lpstr>
      <vt:lpstr>2) Restoration of the Remnant</vt:lpstr>
      <vt:lpstr>Is Zephaniah Quoted in the NT?</vt:lpstr>
      <vt:lpstr>Acts 2:16-17, 20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Megan Morrison</cp:lastModifiedBy>
  <cp:revision>677</cp:revision>
  <cp:lastPrinted>2022-07-20T21:53:33Z</cp:lastPrinted>
  <dcterms:created xsi:type="dcterms:W3CDTF">2006-08-16T00:00:00Z</dcterms:created>
  <dcterms:modified xsi:type="dcterms:W3CDTF">2022-07-20T21:54:42Z</dcterms:modified>
</cp:coreProperties>
</file>