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365" r:id="rId2"/>
    <p:sldId id="279" r:id="rId3"/>
    <p:sldId id="366" r:id="rId4"/>
    <p:sldId id="368" r:id="rId5"/>
    <p:sldId id="367" r:id="rId6"/>
    <p:sldId id="369" r:id="rId7"/>
    <p:sldId id="370" r:id="rId8"/>
    <p:sldId id="371" r:id="rId9"/>
    <p:sldId id="372" r:id="rId10"/>
    <p:sldId id="373" r:id="rId11"/>
    <p:sldId id="379" r:id="rId12"/>
    <p:sldId id="374" r:id="rId13"/>
    <p:sldId id="380" r:id="rId14"/>
    <p:sldId id="375" r:id="rId15"/>
    <p:sldId id="376" r:id="rId16"/>
    <p:sldId id="377" r:id="rId17"/>
    <p:sldId id="378" r:id="rId18"/>
    <p:sldId id="381" r:id="rId19"/>
    <p:sldId id="382" r:id="rId20"/>
    <p:sldId id="383" r:id="rId21"/>
    <p:sldId id="384" r:id="rId22"/>
    <p:sldId id="385" r:id="rId23"/>
    <p:sldId id="386" r:id="rId24"/>
    <p:sldId id="387" r:id="rId25"/>
    <p:sldId id="389" r:id="rId26"/>
    <p:sldId id="390" r:id="rId27"/>
    <p:sldId id="388" r:id="rId28"/>
    <p:sldId id="391" r:id="rId29"/>
    <p:sldId id="392" r:id="rId30"/>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365"/>
            <p14:sldId id="279"/>
            <p14:sldId id="366"/>
            <p14:sldId id="368"/>
            <p14:sldId id="367"/>
            <p14:sldId id="369"/>
            <p14:sldId id="370"/>
            <p14:sldId id="371"/>
            <p14:sldId id="372"/>
            <p14:sldId id="373"/>
            <p14:sldId id="379"/>
            <p14:sldId id="374"/>
            <p14:sldId id="380"/>
            <p14:sldId id="375"/>
            <p14:sldId id="376"/>
            <p14:sldId id="377"/>
            <p14:sldId id="378"/>
            <p14:sldId id="381"/>
            <p14:sldId id="382"/>
            <p14:sldId id="383"/>
            <p14:sldId id="384"/>
            <p14:sldId id="385"/>
            <p14:sldId id="386"/>
            <p14:sldId id="387"/>
            <p14:sldId id="389"/>
            <p14:sldId id="390"/>
            <p14:sldId id="388"/>
            <p14:sldId id="391"/>
            <p14:sldId id="392"/>
          </p14:sldIdLst>
        </p14:section>
        <p14:section name="Untitled Section" id="{2B0DECD1-BFD4-49EE-8915-87225E409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3/26/2023</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3/26/2023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3/26/2023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25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D5AF-617A-89EB-E57C-DA4DB2330459}"/>
              </a:ext>
            </a:extLst>
          </p:cNvPr>
          <p:cNvSpPr>
            <a:spLocks noGrp="1"/>
          </p:cNvSpPr>
          <p:nvPr>
            <p:ph type="title"/>
          </p:nvPr>
        </p:nvSpPr>
        <p:spPr/>
        <p:txBody>
          <a:bodyPr/>
          <a:lstStyle/>
          <a:p>
            <a:r>
              <a:rPr lang="en-US" b="1" dirty="0"/>
              <a:t>Who Does This Represent?</a:t>
            </a:r>
          </a:p>
        </p:txBody>
      </p:sp>
      <p:sp>
        <p:nvSpPr>
          <p:cNvPr id="3" name="Content Placeholder 2">
            <a:extLst>
              <a:ext uri="{FF2B5EF4-FFF2-40B4-BE49-F238E27FC236}">
                <a16:creationId xmlns:a16="http://schemas.microsoft.com/office/drawing/2014/main" id="{4E25D968-7471-A480-23E1-9BF38D42A788}"/>
              </a:ext>
            </a:extLst>
          </p:cNvPr>
          <p:cNvSpPr>
            <a:spLocks noGrp="1"/>
          </p:cNvSpPr>
          <p:nvPr>
            <p:ph idx="1"/>
          </p:nvPr>
        </p:nvSpPr>
        <p:spPr>
          <a:xfrm>
            <a:off x="457200" y="1447800"/>
            <a:ext cx="8229600" cy="1905000"/>
          </a:xfrm>
        </p:spPr>
        <p:txBody>
          <a:bodyPr/>
          <a:lstStyle/>
          <a:p>
            <a:r>
              <a:rPr lang="en-US" dirty="0"/>
              <a:t>Actual children, fathers and young men</a:t>
            </a:r>
          </a:p>
          <a:p>
            <a:r>
              <a:rPr lang="en-US" dirty="0"/>
              <a:t>Different views of John’s audience as a whole</a:t>
            </a:r>
          </a:p>
          <a:p>
            <a:r>
              <a:rPr lang="en-US" dirty="0"/>
              <a:t>Different stages of spiritual maturity we all pass through</a:t>
            </a:r>
          </a:p>
          <a:p>
            <a:r>
              <a:rPr lang="en-US" u="sng" dirty="0"/>
              <a:t>Different classes of John’s audience</a:t>
            </a:r>
          </a:p>
          <a:p>
            <a:endParaRPr lang="en-US" dirty="0"/>
          </a:p>
          <a:p>
            <a:endParaRPr lang="en-US" dirty="0"/>
          </a:p>
        </p:txBody>
      </p:sp>
      <p:sp>
        <p:nvSpPr>
          <p:cNvPr id="5" name="TextBox 4">
            <a:extLst>
              <a:ext uri="{FF2B5EF4-FFF2-40B4-BE49-F238E27FC236}">
                <a16:creationId xmlns:a16="http://schemas.microsoft.com/office/drawing/2014/main" id="{7844A61F-058C-D59B-249C-07CA94500D7F}"/>
              </a:ext>
            </a:extLst>
          </p:cNvPr>
          <p:cNvSpPr txBox="1"/>
          <p:nvPr/>
        </p:nvSpPr>
        <p:spPr>
          <a:xfrm>
            <a:off x="457200" y="3581400"/>
            <a:ext cx="8077200" cy="3046988"/>
          </a:xfrm>
          <a:prstGeom prst="rect">
            <a:avLst/>
          </a:prstGeom>
          <a:solidFill>
            <a:schemeClr val="bg2">
              <a:lumMod val="75000"/>
            </a:schemeClr>
          </a:solidFill>
        </p:spPr>
        <p:txBody>
          <a:bodyPr wrap="square" rtlCol="0">
            <a:spAutoFit/>
          </a:bodyPr>
          <a:lstStyle/>
          <a:p>
            <a:r>
              <a:rPr lang="en-US" sz="2400" dirty="0"/>
              <a:t>It seems logical to conclude that John is addressing three classes of people:</a:t>
            </a:r>
          </a:p>
          <a:p>
            <a:endParaRPr lang="en-US" sz="2400" dirty="0"/>
          </a:p>
          <a:p>
            <a:pPr marL="342900" indent="-342900">
              <a:buAutoNum type="arabicParenBoth"/>
            </a:pPr>
            <a:r>
              <a:rPr lang="en-US" sz="2400" dirty="0"/>
              <a:t> New Christians, under the heading “children”</a:t>
            </a:r>
          </a:p>
          <a:p>
            <a:pPr marL="342900" indent="-342900">
              <a:buAutoNum type="arabicParenBoth"/>
            </a:pPr>
            <a:r>
              <a:rPr lang="en-US" sz="2400" dirty="0"/>
              <a:t> Older, mature Christians of long standing, as “fathers”</a:t>
            </a:r>
          </a:p>
          <a:p>
            <a:pPr marL="342900" indent="-342900">
              <a:buAutoNum type="arabicParenBoth"/>
            </a:pPr>
            <a:r>
              <a:rPr lang="en-US" sz="2400" dirty="0"/>
              <a:t> Young, yet mature, Christians as “young men”</a:t>
            </a:r>
          </a:p>
          <a:p>
            <a:pPr marL="342900" indent="-342900">
              <a:buAutoNum type="arabicParenBoth"/>
            </a:pPr>
            <a:endParaRPr lang="en-US" sz="2400" dirty="0"/>
          </a:p>
          <a:p>
            <a:r>
              <a:rPr lang="en-US" sz="2400" dirty="0"/>
              <a:t>Wayne </a:t>
            </a:r>
            <a:r>
              <a:rPr lang="en-US" sz="2400" dirty="0" err="1"/>
              <a:t>Fussell</a:t>
            </a:r>
            <a:r>
              <a:rPr lang="en-US" sz="2400" dirty="0"/>
              <a:t>, Contending for the Faith</a:t>
            </a:r>
          </a:p>
        </p:txBody>
      </p:sp>
    </p:spTree>
    <p:extLst>
      <p:ext uri="{BB962C8B-B14F-4D97-AF65-F5344CB8AC3E}">
        <p14:creationId xmlns:p14="http://schemas.microsoft.com/office/powerpoint/2010/main" val="52297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1DBB6-44B0-6F49-981C-A75902875742}"/>
              </a:ext>
            </a:extLst>
          </p:cNvPr>
          <p:cNvSpPr>
            <a:spLocks noGrp="1"/>
          </p:cNvSpPr>
          <p:nvPr>
            <p:ph type="title"/>
          </p:nvPr>
        </p:nvSpPr>
        <p:spPr>
          <a:xfrm>
            <a:off x="304800" y="533400"/>
            <a:ext cx="8610600" cy="990600"/>
          </a:xfrm>
        </p:spPr>
        <p:txBody>
          <a:bodyPr>
            <a:normAutofit/>
          </a:bodyPr>
          <a:lstStyle/>
          <a:p>
            <a:r>
              <a:rPr lang="en-US" sz="3400" b="1" dirty="0"/>
              <a:t>A Quick Note to Congregational Teachers</a:t>
            </a:r>
          </a:p>
        </p:txBody>
      </p:sp>
      <p:sp>
        <p:nvSpPr>
          <p:cNvPr id="3" name="Content Placeholder 2">
            <a:extLst>
              <a:ext uri="{FF2B5EF4-FFF2-40B4-BE49-F238E27FC236}">
                <a16:creationId xmlns:a16="http://schemas.microsoft.com/office/drawing/2014/main" id="{6A63DFBF-6871-0FE4-BFE0-BB8E0092C858}"/>
              </a:ext>
            </a:extLst>
          </p:cNvPr>
          <p:cNvSpPr>
            <a:spLocks noGrp="1"/>
          </p:cNvSpPr>
          <p:nvPr>
            <p:ph idx="1"/>
          </p:nvPr>
        </p:nvSpPr>
        <p:spPr/>
        <p:txBody>
          <a:bodyPr>
            <a:noAutofit/>
          </a:bodyPr>
          <a:lstStyle/>
          <a:p>
            <a:r>
              <a:rPr lang="en-US" sz="2800" dirty="0"/>
              <a:t>When we teach an undivided assembly, it is important that we consider the different levels of our audience.</a:t>
            </a:r>
          </a:p>
          <a:p>
            <a:endParaRPr lang="en-US" sz="2800" dirty="0"/>
          </a:p>
          <a:p>
            <a:r>
              <a:rPr lang="en-US" sz="2800" dirty="0"/>
              <a:t>“Teaching” is about the transfer of knowledge from one mind to another, and different strategies should be used to attain this goal for everyone in the congregation!</a:t>
            </a:r>
          </a:p>
        </p:txBody>
      </p:sp>
    </p:spTree>
    <p:extLst>
      <p:ext uri="{BB962C8B-B14F-4D97-AF65-F5344CB8AC3E}">
        <p14:creationId xmlns:p14="http://schemas.microsoft.com/office/powerpoint/2010/main" val="349809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601FC-397B-48F8-7BED-B26F77CB48A2}"/>
              </a:ext>
            </a:extLst>
          </p:cNvPr>
          <p:cNvSpPr>
            <a:spLocks noGrp="1"/>
          </p:cNvSpPr>
          <p:nvPr>
            <p:ph type="title"/>
          </p:nvPr>
        </p:nvSpPr>
        <p:spPr/>
        <p:txBody>
          <a:bodyPr/>
          <a:lstStyle/>
          <a:p>
            <a:r>
              <a:rPr lang="en-US" b="1" dirty="0"/>
              <a:t>Little Children</a:t>
            </a:r>
          </a:p>
        </p:txBody>
      </p:sp>
      <p:sp>
        <p:nvSpPr>
          <p:cNvPr id="3" name="Content Placeholder 2">
            <a:extLst>
              <a:ext uri="{FF2B5EF4-FFF2-40B4-BE49-F238E27FC236}">
                <a16:creationId xmlns:a16="http://schemas.microsoft.com/office/drawing/2014/main" id="{F778018F-548D-D359-05F2-4587131B54D4}"/>
              </a:ext>
            </a:extLst>
          </p:cNvPr>
          <p:cNvSpPr>
            <a:spLocks noGrp="1"/>
          </p:cNvSpPr>
          <p:nvPr>
            <p:ph idx="1"/>
          </p:nvPr>
        </p:nvSpPr>
        <p:spPr>
          <a:xfrm>
            <a:off x="457200" y="1600200"/>
            <a:ext cx="8229600" cy="3352800"/>
          </a:xfrm>
        </p:spPr>
        <p:txBody>
          <a:bodyPr>
            <a:noAutofit/>
          </a:bodyPr>
          <a:lstStyle/>
          <a:p>
            <a:pPr marL="0" indent="0">
              <a:buNone/>
            </a:pPr>
            <a:r>
              <a:rPr lang="en-US" sz="2800" b="1" i="0" dirty="0">
                <a:solidFill>
                  <a:srgbClr val="000000"/>
                </a:solidFill>
                <a:effectLst/>
              </a:rPr>
              <a:t>1a</a:t>
            </a:r>
            <a:r>
              <a:rPr lang="en-US" sz="2800" b="0" i="0" dirty="0">
                <a:solidFill>
                  <a:srgbClr val="000000"/>
                </a:solidFill>
                <a:effectLst/>
              </a:rPr>
              <a:t> Because your sins are forgiven you for His name’s sake.</a:t>
            </a:r>
          </a:p>
          <a:p>
            <a:pPr marL="0" indent="0">
              <a:buNone/>
            </a:pPr>
            <a:endParaRPr lang="en-US" sz="2800" b="0" i="0" dirty="0">
              <a:solidFill>
                <a:srgbClr val="000000"/>
              </a:solidFill>
              <a:effectLst/>
            </a:endParaRPr>
          </a:p>
          <a:p>
            <a:pPr marL="0" indent="0">
              <a:buNone/>
            </a:pPr>
            <a:r>
              <a:rPr lang="en-US" sz="2800" b="1" dirty="0">
                <a:solidFill>
                  <a:srgbClr val="000000"/>
                </a:solidFill>
              </a:rPr>
              <a:t>2</a:t>
            </a:r>
            <a:r>
              <a:rPr lang="en-US" sz="2800" b="1" i="0" dirty="0">
                <a:solidFill>
                  <a:srgbClr val="000000"/>
                </a:solidFill>
                <a:effectLst/>
              </a:rPr>
              <a:t>a</a:t>
            </a:r>
            <a:r>
              <a:rPr lang="en-US" sz="2800" b="0" i="0" dirty="0">
                <a:solidFill>
                  <a:srgbClr val="000000"/>
                </a:solidFill>
                <a:effectLst/>
              </a:rPr>
              <a:t> Because you have known the Father.</a:t>
            </a:r>
            <a:endParaRPr lang="en-US" sz="2800" dirty="0"/>
          </a:p>
        </p:txBody>
      </p:sp>
    </p:spTree>
    <p:extLst>
      <p:ext uri="{BB962C8B-B14F-4D97-AF65-F5344CB8AC3E}">
        <p14:creationId xmlns:p14="http://schemas.microsoft.com/office/powerpoint/2010/main" val="1824342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921B8-FCA1-6318-0124-4B090738027C}"/>
              </a:ext>
            </a:extLst>
          </p:cNvPr>
          <p:cNvSpPr>
            <a:spLocks noGrp="1"/>
          </p:cNvSpPr>
          <p:nvPr>
            <p:ph type="title"/>
          </p:nvPr>
        </p:nvSpPr>
        <p:spPr/>
        <p:txBody>
          <a:bodyPr/>
          <a:lstStyle/>
          <a:p>
            <a:r>
              <a:rPr lang="en-US" b="1" dirty="0"/>
              <a:t>Acts 13:38</a:t>
            </a:r>
          </a:p>
        </p:txBody>
      </p:sp>
      <p:sp>
        <p:nvSpPr>
          <p:cNvPr id="3" name="Content Placeholder 2">
            <a:extLst>
              <a:ext uri="{FF2B5EF4-FFF2-40B4-BE49-F238E27FC236}">
                <a16:creationId xmlns:a16="http://schemas.microsoft.com/office/drawing/2014/main" id="{5810CBB2-01E6-58D7-E6A6-684A92D015D9}"/>
              </a:ext>
            </a:extLst>
          </p:cNvPr>
          <p:cNvSpPr>
            <a:spLocks noGrp="1"/>
          </p:cNvSpPr>
          <p:nvPr>
            <p:ph idx="1"/>
          </p:nvPr>
        </p:nvSpPr>
        <p:spPr>
          <a:xfrm>
            <a:off x="457200" y="1600200"/>
            <a:ext cx="8229600" cy="1143000"/>
          </a:xfrm>
        </p:spPr>
        <p:txBody>
          <a:bodyPr/>
          <a:lstStyle/>
          <a:p>
            <a:pPr marL="0" indent="0">
              <a:buNone/>
            </a:pPr>
            <a:r>
              <a:rPr lang="en-US" b="0" i="0" dirty="0">
                <a:solidFill>
                  <a:srgbClr val="000000"/>
                </a:solidFill>
                <a:effectLst/>
              </a:rPr>
              <a:t>Therefore let it be known to you, brethren, that through this Man is preached to you the </a:t>
            </a:r>
            <a:r>
              <a:rPr lang="en-US" b="0" i="0" u="sng" dirty="0">
                <a:solidFill>
                  <a:srgbClr val="000000"/>
                </a:solidFill>
                <a:effectLst/>
              </a:rPr>
              <a:t>forgiveness of sins</a:t>
            </a:r>
            <a:endParaRPr lang="en-US" u="sng" dirty="0"/>
          </a:p>
        </p:txBody>
      </p:sp>
    </p:spTree>
    <p:extLst>
      <p:ext uri="{BB962C8B-B14F-4D97-AF65-F5344CB8AC3E}">
        <p14:creationId xmlns:p14="http://schemas.microsoft.com/office/powerpoint/2010/main" val="379313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230CD-F18E-F62F-47D1-273DB6D100BE}"/>
              </a:ext>
            </a:extLst>
          </p:cNvPr>
          <p:cNvSpPr>
            <a:spLocks noGrp="1"/>
          </p:cNvSpPr>
          <p:nvPr>
            <p:ph type="title"/>
          </p:nvPr>
        </p:nvSpPr>
        <p:spPr/>
        <p:txBody>
          <a:bodyPr/>
          <a:lstStyle/>
          <a:p>
            <a:r>
              <a:rPr lang="en-US" b="1" dirty="0"/>
              <a:t>1 John 3:1</a:t>
            </a:r>
          </a:p>
        </p:txBody>
      </p:sp>
      <p:sp>
        <p:nvSpPr>
          <p:cNvPr id="5" name="Content Placeholder 4">
            <a:extLst>
              <a:ext uri="{FF2B5EF4-FFF2-40B4-BE49-F238E27FC236}">
                <a16:creationId xmlns:a16="http://schemas.microsoft.com/office/drawing/2014/main" id="{DDA6A7A1-E9CD-9AD3-DF82-79732DE49840}"/>
              </a:ext>
            </a:extLst>
          </p:cNvPr>
          <p:cNvSpPr>
            <a:spLocks noGrp="1"/>
          </p:cNvSpPr>
          <p:nvPr>
            <p:ph idx="1"/>
          </p:nvPr>
        </p:nvSpPr>
        <p:spPr>
          <a:xfrm>
            <a:off x="457200" y="1600200"/>
            <a:ext cx="8229600" cy="1981200"/>
          </a:xfrm>
        </p:spPr>
        <p:txBody>
          <a:bodyPr>
            <a:normAutofit/>
          </a:bodyPr>
          <a:lstStyle/>
          <a:p>
            <a:pPr marL="0" indent="0">
              <a:buNone/>
            </a:pPr>
            <a:r>
              <a:rPr lang="en-US" sz="2800" b="0" i="0" dirty="0">
                <a:solidFill>
                  <a:srgbClr val="000000"/>
                </a:solidFill>
                <a:effectLst/>
              </a:rPr>
              <a:t>Behold what manner of love the Father has bestowed on us, that we should be called children of God! Therefore the world does not know us, because it did not know Him.</a:t>
            </a:r>
            <a:endParaRPr lang="en-US" sz="2800" dirty="0"/>
          </a:p>
        </p:txBody>
      </p:sp>
      <p:sp>
        <p:nvSpPr>
          <p:cNvPr id="10" name="TextBox 9">
            <a:extLst>
              <a:ext uri="{FF2B5EF4-FFF2-40B4-BE49-F238E27FC236}">
                <a16:creationId xmlns:a16="http://schemas.microsoft.com/office/drawing/2014/main" id="{470AE76E-9350-BBE7-9581-08A34434113F}"/>
              </a:ext>
            </a:extLst>
          </p:cNvPr>
          <p:cNvSpPr txBox="1"/>
          <p:nvPr/>
        </p:nvSpPr>
        <p:spPr>
          <a:xfrm>
            <a:off x="685800" y="4038600"/>
            <a:ext cx="7696200" cy="1631216"/>
          </a:xfrm>
          <a:prstGeom prst="rect">
            <a:avLst/>
          </a:prstGeom>
          <a:solidFill>
            <a:srgbClr val="C00000"/>
          </a:solidFill>
        </p:spPr>
        <p:txBody>
          <a:bodyPr wrap="square" rtlCol="0">
            <a:spAutoFit/>
          </a:bodyPr>
          <a:lstStyle/>
          <a:p>
            <a:pPr algn="ctr"/>
            <a:r>
              <a:rPr lang="en-US" sz="5000" b="1" dirty="0">
                <a:solidFill>
                  <a:schemeClr val="bg1"/>
                </a:solidFill>
              </a:rPr>
              <a:t>Know God, Know Peace.</a:t>
            </a:r>
          </a:p>
          <a:p>
            <a:pPr algn="ctr"/>
            <a:r>
              <a:rPr lang="en-US" sz="5000" b="1" dirty="0">
                <a:solidFill>
                  <a:schemeClr val="bg1"/>
                </a:solidFill>
              </a:rPr>
              <a:t>No God, No Peace</a:t>
            </a:r>
          </a:p>
        </p:txBody>
      </p:sp>
    </p:spTree>
    <p:extLst>
      <p:ext uri="{BB962C8B-B14F-4D97-AF65-F5344CB8AC3E}">
        <p14:creationId xmlns:p14="http://schemas.microsoft.com/office/powerpoint/2010/main" val="640955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6D9D8-1C9B-0B16-FD01-38698B5B3233}"/>
              </a:ext>
            </a:extLst>
          </p:cNvPr>
          <p:cNvSpPr>
            <a:spLocks noGrp="1"/>
          </p:cNvSpPr>
          <p:nvPr>
            <p:ph type="title"/>
          </p:nvPr>
        </p:nvSpPr>
        <p:spPr/>
        <p:txBody>
          <a:bodyPr/>
          <a:lstStyle/>
          <a:p>
            <a:r>
              <a:rPr lang="en-US" b="1" dirty="0"/>
              <a:t>1 John 4:6-7</a:t>
            </a:r>
          </a:p>
        </p:txBody>
      </p:sp>
      <p:sp>
        <p:nvSpPr>
          <p:cNvPr id="3" name="Content Placeholder 2">
            <a:extLst>
              <a:ext uri="{FF2B5EF4-FFF2-40B4-BE49-F238E27FC236}">
                <a16:creationId xmlns:a16="http://schemas.microsoft.com/office/drawing/2014/main" id="{2614A76F-E789-506F-08F6-6DA08361089E}"/>
              </a:ext>
            </a:extLst>
          </p:cNvPr>
          <p:cNvSpPr>
            <a:spLocks noGrp="1"/>
          </p:cNvSpPr>
          <p:nvPr>
            <p:ph idx="1"/>
          </p:nvPr>
        </p:nvSpPr>
        <p:spPr>
          <a:xfrm>
            <a:off x="457200" y="1600200"/>
            <a:ext cx="8229600" cy="3886200"/>
          </a:xfrm>
        </p:spPr>
        <p:txBody>
          <a:bodyPr/>
          <a:lstStyle/>
          <a:p>
            <a:pPr marL="0" indent="0">
              <a:buNone/>
            </a:pPr>
            <a:r>
              <a:rPr lang="en-US" sz="2800" u="sng" dirty="0"/>
              <a:t>We are of God</a:t>
            </a:r>
            <a:r>
              <a:rPr lang="en-US" sz="2800" dirty="0"/>
              <a:t>. He who knows God hears us; he who is not of God does not hear us. By this we know the spirit of truth and the spirit of error.</a:t>
            </a:r>
          </a:p>
          <a:p>
            <a:pPr marL="0" indent="0">
              <a:buNone/>
            </a:pPr>
            <a:endParaRPr lang="en-US" sz="2800" dirty="0"/>
          </a:p>
          <a:p>
            <a:pPr marL="0" indent="0">
              <a:buNone/>
            </a:pPr>
            <a:r>
              <a:rPr lang="en-US" sz="2800" b="1" baseline="30000" dirty="0"/>
              <a:t>7 </a:t>
            </a:r>
            <a:r>
              <a:rPr lang="en-US" sz="2800" dirty="0"/>
              <a:t>Beloved, let us love one another, for love is of God; and everyone who loves is born of God and </a:t>
            </a:r>
            <a:r>
              <a:rPr lang="en-US" sz="2800" u="sng" dirty="0"/>
              <a:t>knows God</a:t>
            </a:r>
            <a:r>
              <a:rPr lang="en-US" sz="2800" dirty="0"/>
              <a:t>. </a:t>
            </a:r>
          </a:p>
          <a:p>
            <a:pPr marL="0" indent="0">
              <a:buNone/>
            </a:pPr>
            <a:endParaRPr lang="en-US" dirty="0"/>
          </a:p>
        </p:txBody>
      </p:sp>
    </p:spTree>
    <p:extLst>
      <p:ext uri="{BB962C8B-B14F-4D97-AF65-F5344CB8AC3E}">
        <p14:creationId xmlns:p14="http://schemas.microsoft.com/office/powerpoint/2010/main" val="3529379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774DC-A866-8BBC-6869-94C2D6874200}"/>
              </a:ext>
            </a:extLst>
          </p:cNvPr>
          <p:cNvSpPr>
            <a:spLocks noGrp="1"/>
          </p:cNvSpPr>
          <p:nvPr>
            <p:ph type="title"/>
          </p:nvPr>
        </p:nvSpPr>
        <p:spPr/>
        <p:txBody>
          <a:bodyPr/>
          <a:lstStyle/>
          <a:p>
            <a:r>
              <a:rPr lang="en-US" b="1" dirty="0"/>
              <a:t>2 Thessalonians 1:7-8</a:t>
            </a:r>
          </a:p>
        </p:txBody>
      </p:sp>
      <p:sp>
        <p:nvSpPr>
          <p:cNvPr id="3" name="Content Placeholder 2">
            <a:extLst>
              <a:ext uri="{FF2B5EF4-FFF2-40B4-BE49-F238E27FC236}">
                <a16:creationId xmlns:a16="http://schemas.microsoft.com/office/drawing/2014/main" id="{DAF2FD7E-4275-9EFE-A78C-8C4C8DFF5249}"/>
              </a:ext>
            </a:extLst>
          </p:cNvPr>
          <p:cNvSpPr>
            <a:spLocks noGrp="1"/>
          </p:cNvSpPr>
          <p:nvPr>
            <p:ph idx="1"/>
          </p:nvPr>
        </p:nvSpPr>
        <p:spPr>
          <a:xfrm>
            <a:off x="457200" y="1600200"/>
            <a:ext cx="8229600" cy="2743200"/>
          </a:xfrm>
        </p:spPr>
        <p:txBody>
          <a:bodyPr>
            <a:normAutofit/>
          </a:bodyPr>
          <a:lstStyle/>
          <a:p>
            <a:pPr marL="0" indent="0">
              <a:buNone/>
            </a:pPr>
            <a:r>
              <a:rPr lang="en-US" sz="2800" b="0" i="0" dirty="0">
                <a:solidFill>
                  <a:srgbClr val="000000"/>
                </a:solidFill>
                <a:effectLst/>
              </a:rPr>
              <a:t>…and to </a:t>
            </a:r>
            <a:r>
              <a:rPr lang="en-US" sz="2800" b="0" i="1" dirty="0">
                <a:solidFill>
                  <a:srgbClr val="000000"/>
                </a:solidFill>
                <a:effectLst/>
              </a:rPr>
              <a:t>give</a:t>
            </a:r>
            <a:r>
              <a:rPr lang="en-US" sz="2800" b="0" i="0" dirty="0">
                <a:solidFill>
                  <a:srgbClr val="000000"/>
                </a:solidFill>
                <a:effectLst/>
              </a:rPr>
              <a:t> you who are troubled rest with us when the Lord Jesus is revealed from heaven with His mighty angels, </a:t>
            </a:r>
            <a:r>
              <a:rPr lang="en-US" sz="2800" b="1" i="0" baseline="30000" dirty="0">
                <a:solidFill>
                  <a:srgbClr val="000000"/>
                </a:solidFill>
                <a:effectLst/>
              </a:rPr>
              <a:t>8 </a:t>
            </a:r>
            <a:r>
              <a:rPr lang="en-US" sz="2800" b="0" i="0" dirty="0">
                <a:solidFill>
                  <a:srgbClr val="000000"/>
                </a:solidFill>
                <a:effectLst/>
              </a:rPr>
              <a:t>in flaming fire taking vengeance on those who do not know God, and on those who do not obey the gospel of our Lord Jesus Christ. </a:t>
            </a:r>
            <a:endParaRPr lang="en-US" sz="2800" dirty="0"/>
          </a:p>
        </p:txBody>
      </p:sp>
      <p:sp>
        <p:nvSpPr>
          <p:cNvPr id="4" name="TextBox 3">
            <a:extLst>
              <a:ext uri="{FF2B5EF4-FFF2-40B4-BE49-F238E27FC236}">
                <a16:creationId xmlns:a16="http://schemas.microsoft.com/office/drawing/2014/main" id="{BD795069-462D-CD2F-CF42-7BCDE6441897}"/>
              </a:ext>
            </a:extLst>
          </p:cNvPr>
          <p:cNvSpPr txBox="1"/>
          <p:nvPr/>
        </p:nvSpPr>
        <p:spPr>
          <a:xfrm>
            <a:off x="457200" y="4953000"/>
            <a:ext cx="8229600" cy="1323439"/>
          </a:xfrm>
          <a:prstGeom prst="rect">
            <a:avLst/>
          </a:prstGeom>
          <a:solidFill>
            <a:schemeClr val="accent4"/>
          </a:solidFill>
        </p:spPr>
        <p:txBody>
          <a:bodyPr wrap="square" rtlCol="0">
            <a:spAutoFit/>
          </a:bodyPr>
          <a:lstStyle/>
          <a:p>
            <a:pPr algn="ctr"/>
            <a:r>
              <a:rPr lang="en-US" sz="4000" b="1" dirty="0">
                <a:solidFill>
                  <a:schemeClr val="bg1"/>
                </a:solidFill>
              </a:rPr>
              <a:t>Know God = Obey the Gospel of Jesus Christ</a:t>
            </a:r>
          </a:p>
        </p:txBody>
      </p:sp>
    </p:spTree>
    <p:extLst>
      <p:ext uri="{BB962C8B-B14F-4D97-AF65-F5344CB8AC3E}">
        <p14:creationId xmlns:p14="http://schemas.microsoft.com/office/powerpoint/2010/main" val="189015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98542-74EE-D6E1-9812-569201CA0C67}"/>
              </a:ext>
            </a:extLst>
          </p:cNvPr>
          <p:cNvSpPr>
            <a:spLocks noGrp="1"/>
          </p:cNvSpPr>
          <p:nvPr>
            <p:ph type="title"/>
          </p:nvPr>
        </p:nvSpPr>
        <p:spPr/>
        <p:txBody>
          <a:bodyPr/>
          <a:lstStyle/>
          <a:p>
            <a:r>
              <a:rPr lang="en-US" b="1" dirty="0"/>
              <a:t>Titus 1:15-16</a:t>
            </a:r>
          </a:p>
        </p:txBody>
      </p:sp>
      <p:sp>
        <p:nvSpPr>
          <p:cNvPr id="3" name="Content Placeholder 2">
            <a:extLst>
              <a:ext uri="{FF2B5EF4-FFF2-40B4-BE49-F238E27FC236}">
                <a16:creationId xmlns:a16="http://schemas.microsoft.com/office/drawing/2014/main" id="{636793B7-B3C5-B30E-EB5C-E64FB00BEC8E}"/>
              </a:ext>
            </a:extLst>
          </p:cNvPr>
          <p:cNvSpPr>
            <a:spLocks noGrp="1"/>
          </p:cNvSpPr>
          <p:nvPr>
            <p:ph idx="1"/>
          </p:nvPr>
        </p:nvSpPr>
        <p:spPr>
          <a:xfrm>
            <a:off x="457200" y="1600200"/>
            <a:ext cx="8229600" cy="2286000"/>
          </a:xfrm>
        </p:spPr>
        <p:txBody>
          <a:bodyPr/>
          <a:lstStyle/>
          <a:p>
            <a:pPr marL="0" indent="0">
              <a:buNone/>
            </a:pPr>
            <a:r>
              <a:rPr lang="en-US" dirty="0"/>
              <a:t>To the pure all things are pure, but to those who are defiled and unbelieving nothing is pure; but even their mind and conscience are defiled. </a:t>
            </a:r>
            <a:r>
              <a:rPr lang="en-US" b="1" baseline="30000" dirty="0"/>
              <a:t>16 </a:t>
            </a:r>
            <a:r>
              <a:rPr lang="en-US" dirty="0"/>
              <a:t>They </a:t>
            </a:r>
            <a:r>
              <a:rPr lang="en-US" u="sng" dirty="0"/>
              <a:t>profess to know God</a:t>
            </a:r>
            <a:r>
              <a:rPr lang="en-US" dirty="0"/>
              <a:t>, but in works they deny </a:t>
            </a:r>
            <a:r>
              <a:rPr lang="en-US" i="1" dirty="0"/>
              <a:t>Him,</a:t>
            </a:r>
            <a:r>
              <a:rPr lang="en-US" dirty="0"/>
              <a:t> being abominable, disobedient, and disqualified for every good work.</a:t>
            </a:r>
          </a:p>
        </p:txBody>
      </p:sp>
    </p:spTree>
    <p:extLst>
      <p:ext uri="{BB962C8B-B14F-4D97-AF65-F5344CB8AC3E}">
        <p14:creationId xmlns:p14="http://schemas.microsoft.com/office/powerpoint/2010/main" val="646169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AC842-843B-03D9-7E64-8B413D8C0DF1}"/>
              </a:ext>
            </a:extLst>
          </p:cNvPr>
          <p:cNvSpPr>
            <a:spLocks noGrp="1"/>
          </p:cNvSpPr>
          <p:nvPr>
            <p:ph type="title"/>
          </p:nvPr>
        </p:nvSpPr>
        <p:spPr/>
        <p:txBody>
          <a:bodyPr/>
          <a:lstStyle/>
          <a:p>
            <a:r>
              <a:rPr lang="en-US" b="1" dirty="0"/>
              <a:t>Fathers</a:t>
            </a:r>
          </a:p>
        </p:txBody>
      </p:sp>
      <p:sp>
        <p:nvSpPr>
          <p:cNvPr id="3" name="Content Placeholder 2">
            <a:extLst>
              <a:ext uri="{FF2B5EF4-FFF2-40B4-BE49-F238E27FC236}">
                <a16:creationId xmlns:a16="http://schemas.microsoft.com/office/drawing/2014/main" id="{C2434541-57EE-E49F-A8F7-44E83C7EC294}"/>
              </a:ext>
            </a:extLst>
          </p:cNvPr>
          <p:cNvSpPr>
            <a:spLocks noGrp="1"/>
          </p:cNvSpPr>
          <p:nvPr>
            <p:ph idx="1"/>
          </p:nvPr>
        </p:nvSpPr>
        <p:spPr>
          <a:xfrm>
            <a:off x="457200" y="1600200"/>
            <a:ext cx="8229600" cy="2743200"/>
          </a:xfrm>
        </p:spPr>
        <p:txBody>
          <a:bodyPr>
            <a:noAutofit/>
          </a:bodyPr>
          <a:lstStyle/>
          <a:p>
            <a:pPr marL="0" indent="0">
              <a:buNone/>
            </a:pPr>
            <a:r>
              <a:rPr lang="en-US" sz="2800" b="1" dirty="0"/>
              <a:t>1b</a:t>
            </a:r>
            <a:r>
              <a:rPr lang="en-US" sz="2800" dirty="0"/>
              <a:t> </a:t>
            </a:r>
            <a:r>
              <a:rPr lang="en-US" sz="2800" b="0" i="0" dirty="0">
                <a:solidFill>
                  <a:srgbClr val="000000"/>
                </a:solidFill>
                <a:effectLst/>
              </a:rPr>
              <a:t>Because you have known Him </a:t>
            </a:r>
            <a:r>
              <a:rPr lang="en-US" sz="2800" b="0" i="1" dirty="0">
                <a:solidFill>
                  <a:srgbClr val="000000"/>
                </a:solidFill>
                <a:effectLst/>
              </a:rPr>
              <a:t>who is</a:t>
            </a:r>
            <a:r>
              <a:rPr lang="en-US" sz="2800" b="0" i="0" dirty="0">
                <a:solidFill>
                  <a:srgbClr val="000000"/>
                </a:solidFill>
                <a:effectLst/>
              </a:rPr>
              <a:t> from the beginning.</a:t>
            </a:r>
            <a:br>
              <a:rPr lang="en-US" sz="2800" dirty="0"/>
            </a:br>
            <a:endParaRPr lang="en-US" sz="2800" dirty="0"/>
          </a:p>
          <a:p>
            <a:pPr marL="0" indent="0">
              <a:buNone/>
            </a:pPr>
            <a:endParaRPr lang="en-US" sz="2800" dirty="0"/>
          </a:p>
          <a:p>
            <a:pPr marL="0" indent="0">
              <a:buNone/>
            </a:pPr>
            <a:r>
              <a:rPr lang="en-US" sz="2800" b="1" dirty="0"/>
              <a:t>2b</a:t>
            </a:r>
            <a:r>
              <a:rPr lang="en-US" sz="2800" dirty="0"/>
              <a:t> </a:t>
            </a:r>
            <a:r>
              <a:rPr lang="en-US" sz="2800" b="0" i="0" dirty="0">
                <a:solidFill>
                  <a:srgbClr val="000000"/>
                </a:solidFill>
                <a:effectLst/>
              </a:rPr>
              <a:t>Because you have known Him </a:t>
            </a:r>
            <a:r>
              <a:rPr lang="en-US" sz="2800" b="0" i="1" dirty="0">
                <a:solidFill>
                  <a:srgbClr val="000000"/>
                </a:solidFill>
                <a:effectLst/>
              </a:rPr>
              <a:t>who is</a:t>
            </a:r>
            <a:r>
              <a:rPr lang="en-US" sz="2800" b="0" i="0" dirty="0">
                <a:solidFill>
                  <a:srgbClr val="000000"/>
                </a:solidFill>
                <a:effectLst/>
              </a:rPr>
              <a:t> from the beginning.</a:t>
            </a:r>
            <a:endParaRPr lang="en-US" sz="2800" dirty="0"/>
          </a:p>
        </p:txBody>
      </p:sp>
    </p:spTree>
    <p:extLst>
      <p:ext uri="{BB962C8B-B14F-4D97-AF65-F5344CB8AC3E}">
        <p14:creationId xmlns:p14="http://schemas.microsoft.com/office/powerpoint/2010/main" val="1969337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561BB-C05B-9A73-0839-C7DE461B7717}"/>
              </a:ext>
            </a:extLst>
          </p:cNvPr>
          <p:cNvSpPr>
            <a:spLocks noGrp="1"/>
          </p:cNvSpPr>
          <p:nvPr>
            <p:ph type="title"/>
          </p:nvPr>
        </p:nvSpPr>
        <p:spPr/>
        <p:txBody>
          <a:bodyPr/>
          <a:lstStyle/>
          <a:p>
            <a:r>
              <a:rPr lang="en-US" b="1" dirty="0"/>
              <a:t>Known</a:t>
            </a:r>
          </a:p>
        </p:txBody>
      </p:sp>
      <p:sp>
        <p:nvSpPr>
          <p:cNvPr id="3" name="Content Placeholder 2">
            <a:extLst>
              <a:ext uri="{FF2B5EF4-FFF2-40B4-BE49-F238E27FC236}">
                <a16:creationId xmlns:a16="http://schemas.microsoft.com/office/drawing/2014/main" id="{3B9ED2F2-CFF9-0DE4-F866-F027302A30A6}"/>
              </a:ext>
            </a:extLst>
          </p:cNvPr>
          <p:cNvSpPr>
            <a:spLocks noGrp="1"/>
          </p:cNvSpPr>
          <p:nvPr>
            <p:ph idx="1"/>
          </p:nvPr>
        </p:nvSpPr>
        <p:spPr>
          <a:xfrm>
            <a:off x="457200" y="1600200"/>
            <a:ext cx="8229600" cy="1981200"/>
          </a:xfrm>
        </p:spPr>
        <p:txBody>
          <a:bodyPr/>
          <a:lstStyle/>
          <a:p>
            <a:pPr marL="0" indent="0">
              <a:buNone/>
            </a:pPr>
            <a:r>
              <a:rPr lang="en-US" dirty="0"/>
              <a:t>The verb is in the perfect tense – “You came to know, and now know”</a:t>
            </a:r>
          </a:p>
          <a:p>
            <a:pPr marL="0" indent="0">
              <a:buNone/>
            </a:pPr>
            <a:endParaRPr lang="en-US" dirty="0"/>
          </a:p>
          <a:p>
            <a:pPr marL="0" indent="0">
              <a:buNone/>
            </a:pPr>
            <a:r>
              <a:rPr lang="en-US" dirty="0"/>
              <a:t>Guy N. Woods</a:t>
            </a:r>
          </a:p>
        </p:txBody>
      </p:sp>
      <p:sp>
        <p:nvSpPr>
          <p:cNvPr id="4" name="TextBox 3">
            <a:extLst>
              <a:ext uri="{FF2B5EF4-FFF2-40B4-BE49-F238E27FC236}">
                <a16:creationId xmlns:a16="http://schemas.microsoft.com/office/drawing/2014/main" id="{6305CE8D-8CDE-DF91-2324-58E6161528C9}"/>
              </a:ext>
            </a:extLst>
          </p:cNvPr>
          <p:cNvSpPr txBox="1"/>
          <p:nvPr/>
        </p:nvSpPr>
        <p:spPr>
          <a:xfrm>
            <a:off x="381000" y="3886200"/>
            <a:ext cx="8001000" cy="1384995"/>
          </a:xfrm>
          <a:prstGeom prst="rect">
            <a:avLst/>
          </a:prstGeom>
          <a:solidFill>
            <a:schemeClr val="accent5">
              <a:lumMod val="40000"/>
              <a:lumOff val="60000"/>
            </a:schemeClr>
          </a:solidFill>
        </p:spPr>
        <p:txBody>
          <a:bodyPr wrap="square" rtlCol="0">
            <a:spAutoFit/>
          </a:bodyPr>
          <a:lstStyle/>
          <a:p>
            <a:r>
              <a:rPr lang="en-US" sz="2800" dirty="0"/>
              <a:t>I believe this term applies to “mothers” as well – these are the spiritual adults in the congregation that have progressed to a high spiritual level.</a:t>
            </a:r>
          </a:p>
        </p:txBody>
      </p:sp>
    </p:spTree>
    <p:extLst>
      <p:ext uri="{BB962C8B-B14F-4D97-AF65-F5344CB8AC3E}">
        <p14:creationId xmlns:p14="http://schemas.microsoft.com/office/powerpoint/2010/main" val="244549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8153400" cy="2514600"/>
          </a:xfrm>
        </p:spPr>
        <p:txBody>
          <a:bodyPr/>
          <a:lstStyle/>
          <a:p>
            <a:pPr algn="ctr"/>
            <a:r>
              <a:rPr lang="en-US" sz="4500" b="1" i="0" dirty="0">
                <a:solidFill>
                  <a:srgbClr val="000000"/>
                </a:solidFill>
                <a:effectLst/>
              </a:rPr>
              <a:t>Little Children, fathers, and young men</a:t>
            </a:r>
            <a:br>
              <a:rPr lang="en-US" sz="4500" b="1" i="0" dirty="0">
                <a:solidFill>
                  <a:srgbClr val="000000"/>
                </a:solidFill>
                <a:effectLst/>
              </a:rPr>
            </a:br>
            <a:br>
              <a:rPr lang="en-US" sz="4500" b="1" i="0" dirty="0">
                <a:solidFill>
                  <a:srgbClr val="000000"/>
                </a:solidFill>
                <a:effectLst/>
              </a:rPr>
            </a:br>
            <a:r>
              <a:rPr lang="en-US" sz="2600" b="1" dirty="0">
                <a:solidFill>
                  <a:srgbClr val="000000"/>
                </a:solidFill>
              </a:rPr>
              <a:t>1 </a:t>
            </a:r>
            <a:r>
              <a:rPr lang="en-US" sz="2600" b="1" i="0" dirty="0">
                <a:solidFill>
                  <a:srgbClr val="000000"/>
                </a:solidFill>
                <a:effectLst/>
              </a:rPr>
              <a:t>john 2:12-14</a:t>
            </a:r>
            <a:endParaRPr lang="en-US" sz="2600" dirty="0">
              <a:solidFill>
                <a:schemeClr val="tx1"/>
              </a:solidFill>
            </a:endParaRPr>
          </a:p>
        </p:txBody>
      </p:sp>
      <p:sp>
        <p:nvSpPr>
          <p:cNvPr id="3" name="Subtitle 2"/>
          <p:cNvSpPr>
            <a:spLocks noGrp="1"/>
          </p:cNvSpPr>
          <p:nvPr>
            <p:ph type="subTitle" idx="1"/>
          </p:nvPr>
        </p:nvSpPr>
        <p:spPr>
          <a:xfrm>
            <a:off x="1219200" y="4343400"/>
            <a:ext cx="6400800" cy="990600"/>
          </a:xfrm>
        </p:spPr>
        <p:txBody>
          <a:bodyPr>
            <a:normAutofit/>
          </a:bodyPr>
          <a:lstStyle/>
          <a:p>
            <a:pPr algn="ctr"/>
            <a:r>
              <a:rPr lang="en-US" dirty="0"/>
              <a:t>March 26, 2023</a:t>
            </a:r>
          </a:p>
          <a:p>
            <a:pPr algn="ctr"/>
            <a:r>
              <a:rPr lang="en-US" dirty="0"/>
              <a:t>San Angelo, TX</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02115-BA8E-6895-9B17-B1EF81B7C520}"/>
              </a:ext>
            </a:extLst>
          </p:cNvPr>
          <p:cNvSpPr>
            <a:spLocks noGrp="1"/>
          </p:cNvSpPr>
          <p:nvPr>
            <p:ph type="title"/>
          </p:nvPr>
        </p:nvSpPr>
        <p:spPr/>
        <p:txBody>
          <a:bodyPr/>
          <a:lstStyle/>
          <a:p>
            <a:r>
              <a:rPr lang="en-US" b="1" dirty="0"/>
              <a:t>Ephesians 4:11-15</a:t>
            </a:r>
          </a:p>
        </p:txBody>
      </p:sp>
      <p:sp>
        <p:nvSpPr>
          <p:cNvPr id="3" name="Content Placeholder 2">
            <a:extLst>
              <a:ext uri="{FF2B5EF4-FFF2-40B4-BE49-F238E27FC236}">
                <a16:creationId xmlns:a16="http://schemas.microsoft.com/office/drawing/2014/main" id="{C2221ED7-FEA0-AFC4-7C1B-9109591A709C}"/>
              </a:ext>
            </a:extLst>
          </p:cNvPr>
          <p:cNvSpPr>
            <a:spLocks noGrp="1"/>
          </p:cNvSpPr>
          <p:nvPr>
            <p:ph idx="1"/>
          </p:nvPr>
        </p:nvSpPr>
        <p:spPr/>
        <p:txBody>
          <a:bodyPr/>
          <a:lstStyle/>
          <a:p>
            <a:pPr marL="0" indent="0">
              <a:buNone/>
            </a:pPr>
            <a:r>
              <a:rPr lang="en-US" dirty="0"/>
              <a:t>And He Himself gave some </a:t>
            </a:r>
            <a:r>
              <a:rPr lang="en-US" i="1" dirty="0"/>
              <a:t>to be</a:t>
            </a:r>
            <a:r>
              <a:rPr lang="en-US" dirty="0"/>
              <a:t> apostles, some prophets, some evangelists, and some pastors and teachers, </a:t>
            </a:r>
            <a:r>
              <a:rPr lang="en-US" b="1" baseline="30000" dirty="0"/>
              <a:t>12 </a:t>
            </a:r>
            <a:r>
              <a:rPr lang="en-US" dirty="0"/>
              <a:t>for the equipping of the saints for the work of ministry, for the edifying of the body of Christ, </a:t>
            </a:r>
            <a:r>
              <a:rPr lang="en-US" b="1" baseline="30000" dirty="0"/>
              <a:t>13 </a:t>
            </a:r>
            <a:r>
              <a:rPr lang="en-US" dirty="0"/>
              <a:t>till we all come to the unity of the faith and of the knowledge of the Son of God, to a perfect man, to the measure of the stature of the fullness of Christ; </a:t>
            </a:r>
          </a:p>
          <a:p>
            <a:pPr marL="0" indent="0">
              <a:buNone/>
            </a:pPr>
            <a:r>
              <a:rPr lang="en-US" b="1" baseline="30000" dirty="0"/>
              <a:t>14 </a:t>
            </a:r>
            <a:r>
              <a:rPr lang="en-US" dirty="0"/>
              <a:t>that we should no longer be children, tossed to and </a:t>
            </a:r>
            <a:r>
              <a:rPr lang="en-US" dirty="0" err="1"/>
              <a:t>fro</a:t>
            </a:r>
            <a:r>
              <a:rPr lang="en-US" dirty="0"/>
              <a:t> and carried about with every wind of doctrine, by the trickery of men, in the cunning craftiness of deceitful plotting, </a:t>
            </a:r>
            <a:r>
              <a:rPr lang="en-US" b="1" baseline="30000" dirty="0"/>
              <a:t>15 </a:t>
            </a:r>
            <a:r>
              <a:rPr lang="en-US" dirty="0"/>
              <a:t>but, speaking the truth in love, may grow up in all things into Him who is the head—Christ</a:t>
            </a:r>
          </a:p>
        </p:txBody>
      </p:sp>
    </p:spTree>
    <p:extLst>
      <p:ext uri="{BB962C8B-B14F-4D97-AF65-F5344CB8AC3E}">
        <p14:creationId xmlns:p14="http://schemas.microsoft.com/office/powerpoint/2010/main" val="70581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63301-7D71-5EC5-7D2C-67E72D8ED209}"/>
              </a:ext>
            </a:extLst>
          </p:cNvPr>
          <p:cNvSpPr>
            <a:spLocks noGrp="1"/>
          </p:cNvSpPr>
          <p:nvPr>
            <p:ph type="title"/>
          </p:nvPr>
        </p:nvSpPr>
        <p:spPr/>
        <p:txBody>
          <a:bodyPr/>
          <a:lstStyle/>
          <a:p>
            <a:r>
              <a:rPr lang="en-US" b="1" dirty="0"/>
              <a:t>John 1:1-3</a:t>
            </a:r>
          </a:p>
        </p:txBody>
      </p:sp>
      <p:sp>
        <p:nvSpPr>
          <p:cNvPr id="3" name="Content Placeholder 2">
            <a:extLst>
              <a:ext uri="{FF2B5EF4-FFF2-40B4-BE49-F238E27FC236}">
                <a16:creationId xmlns:a16="http://schemas.microsoft.com/office/drawing/2014/main" id="{3758FF17-FBDC-63C3-F762-97CF8FAFEBDE}"/>
              </a:ext>
            </a:extLst>
          </p:cNvPr>
          <p:cNvSpPr>
            <a:spLocks noGrp="1"/>
          </p:cNvSpPr>
          <p:nvPr>
            <p:ph idx="1"/>
          </p:nvPr>
        </p:nvSpPr>
        <p:spPr/>
        <p:txBody>
          <a:bodyPr>
            <a:normAutofit/>
          </a:bodyPr>
          <a:lstStyle/>
          <a:p>
            <a:pPr marL="0" indent="0">
              <a:buNone/>
            </a:pPr>
            <a:r>
              <a:rPr lang="en-US" sz="2800" b="0" i="0" dirty="0">
                <a:solidFill>
                  <a:srgbClr val="000000"/>
                </a:solidFill>
                <a:effectLst/>
              </a:rPr>
              <a:t>In the beginning was the Word, and the Word was with God, and the Word was God. </a:t>
            </a:r>
            <a:r>
              <a:rPr lang="en-US" sz="2800" b="1" i="0" baseline="30000" dirty="0">
                <a:solidFill>
                  <a:srgbClr val="000000"/>
                </a:solidFill>
                <a:effectLst/>
              </a:rPr>
              <a:t>2 </a:t>
            </a:r>
            <a:r>
              <a:rPr lang="en-US" sz="2800" b="0" i="0" dirty="0">
                <a:solidFill>
                  <a:srgbClr val="000000"/>
                </a:solidFill>
                <a:effectLst/>
              </a:rPr>
              <a:t>He was in the beginning with God. </a:t>
            </a:r>
            <a:r>
              <a:rPr lang="en-US" sz="2800" b="1" i="0" baseline="30000" dirty="0">
                <a:solidFill>
                  <a:srgbClr val="000000"/>
                </a:solidFill>
                <a:effectLst/>
              </a:rPr>
              <a:t>3 </a:t>
            </a:r>
            <a:r>
              <a:rPr lang="en-US" sz="2800" b="0" i="0" dirty="0">
                <a:solidFill>
                  <a:srgbClr val="000000"/>
                </a:solidFill>
                <a:effectLst/>
              </a:rPr>
              <a:t>All things were made through Him, and without Him nothing was made that was made.</a:t>
            </a:r>
            <a:endParaRPr lang="en-US" sz="2800" dirty="0"/>
          </a:p>
        </p:txBody>
      </p:sp>
    </p:spTree>
    <p:extLst>
      <p:ext uri="{BB962C8B-B14F-4D97-AF65-F5344CB8AC3E}">
        <p14:creationId xmlns:p14="http://schemas.microsoft.com/office/powerpoint/2010/main" val="3613825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727FB-FD87-410D-9E05-905EF5061229}"/>
              </a:ext>
            </a:extLst>
          </p:cNvPr>
          <p:cNvSpPr>
            <a:spLocks noGrp="1"/>
          </p:cNvSpPr>
          <p:nvPr>
            <p:ph type="title"/>
          </p:nvPr>
        </p:nvSpPr>
        <p:spPr/>
        <p:txBody>
          <a:bodyPr/>
          <a:lstStyle/>
          <a:p>
            <a:r>
              <a:rPr lang="en-US" b="1" dirty="0"/>
              <a:t>Young Men</a:t>
            </a:r>
          </a:p>
        </p:txBody>
      </p:sp>
      <p:sp>
        <p:nvSpPr>
          <p:cNvPr id="3" name="Content Placeholder 2">
            <a:extLst>
              <a:ext uri="{FF2B5EF4-FFF2-40B4-BE49-F238E27FC236}">
                <a16:creationId xmlns:a16="http://schemas.microsoft.com/office/drawing/2014/main" id="{A9D584DF-724C-85D8-B00B-0C38F32B1024}"/>
              </a:ext>
            </a:extLst>
          </p:cNvPr>
          <p:cNvSpPr>
            <a:spLocks noGrp="1"/>
          </p:cNvSpPr>
          <p:nvPr>
            <p:ph idx="1"/>
          </p:nvPr>
        </p:nvSpPr>
        <p:spPr>
          <a:xfrm>
            <a:off x="304800" y="1600200"/>
            <a:ext cx="8458200" cy="1981200"/>
          </a:xfrm>
        </p:spPr>
        <p:txBody>
          <a:bodyPr>
            <a:normAutofit fontScale="92500"/>
          </a:bodyPr>
          <a:lstStyle/>
          <a:p>
            <a:pPr marL="0" indent="0">
              <a:buNone/>
            </a:pPr>
            <a:r>
              <a:rPr lang="en-US" sz="2800" b="1" dirty="0"/>
              <a:t>1c</a:t>
            </a:r>
            <a:r>
              <a:rPr lang="en-US" sz="2800" dirty="0"/>
              <a:t> </a:t>
            </a:r>
            <a:r>
              <a:rPr lang="en-US" sz="2800" b="0" i="0" dirty="0">
                <a:solidFill>
                  <a:srgbClr val="000000"/>
                </a:solidFill>
                <a:effectLst/>
              </a:rPr>
              <a:t>Because you have overcome the wicked one.</a:t>
            </a:r>
            <a:br>
              <a:rPr lang="en-US" sz="2800" dirty="0"/>
            </a:br>
            <a:endParaRPr lang="en-US" sz="2800" dirty="0"/>
          </a:p>
          <a:p>
            <a:pPr marL="0" indent="0">
              <a:buNone/>
            </a:pPr>
            <a:r>
              <a:rPr lang="en-US" sz="2800" b="1" dirty="0"/>
              <a:t>2c</a:t>
            </a:r>
            <a:r>
              <a:rPr lang="en-US" sz="2800" dirty="0"/>
              <a:t> </a:t>
            </a:r>
            <a:r>
              <a:rPr lang="en-US" sz="2800" b="0" i="0" dirty="0">
                <a:solidFill>
                  <a:srgbClr val="000000"/>
                </a:solidFill>
                <a:effectLst/>
              </a:rPr>
              <a:t>Because you are strong, and the word of God abides in you, And you have overcome the wicked one.</a:t>
            </a:r>
            <a:endParaRPr lang="en-US" sz="2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16944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FC482-434F-FDED-402A-9E7654386079}"/>
              </a:ext>
            </a:extLst>
          </p:cNvPr>
          <p:cNvSpPr>
            <a:spLocks noGrp="1"/>
          </p:cNvSpPr>
          <p:nvPr>
            <p:ph type="title"/>
          </p:nvPr>
        </p:nvSpPr>
        <p:spPr/>
        <p:txBody>
          <a:bodyPr/>
          <a:lstStyle/>
          <a:p>
            <a:r>
              <a:rPr lang="en-US" b="1" dirty="0"/>
              <a:t>Still a Work in Progress</a:t>
            </a:r>
          </a:p>
        </p:txBody>
      </p:sp>
      <p:sp>
        <p:nvSpPr>
          <p:cNvPr id="3" name="Content Placeholder 2">
            <a:extLst>
              <a:ext uri="{FF2B5EF4-FFF2-40B4-BE49-F238E27FC236}">
                <a16:creationId xmlns:a16="http://schemas.microsoft.com/office/drawing/2014/main" id="{F72C0DA3-AB5B-A181-7974-52ABAE6DEC9B}"/>
              </a:ext>
            </a:extLst>
          </p:cNvPr>
          <p:cNvSpPr>
            <a:spLocks noGrp="1"/>
          </p:cNvSpPr>
          <p:nvPr>
            <p:ph idx="1"/>
          </p:nvPr>
        </p:nvSpPr>
        <p:spPr>
          <a:xfrm>
            <a:off x="483833" y="1752600"/>
            <a:ext cx="8229600" cy="1371600"/>
          </a:xfrm>
        </p:spPr>
        <p:txBody>
          <a:bodyPr/>
          <a:lstStyle/>
          <a:p>
            <a:pPr marL="0" indent="0">
              <a:buNone/>
            </a:pPr>
            <a:r>
              <a:rPr lang="en-US" dirty="0"/>
              <a:t>“Young men”, I believe, refers to strong Christians that have attained greater maturity than the “children” yet less than the “fathers”. </a:t>
            </a:r>
          </a:p>
        </p:txBody>
      </p:sp>
      <p:sp>
        <p:nvSpPr>
          <p:cNvPr id="4" name="TextBox 3">
            <a:extLst>
              <a:ext uri="{FF2B5EF4-FFF2-40B4-BE49-F238E27FC236}">
                <a16:creationId xmlns:a16="http://schemas.microsoft.com/office/drawing/2014/main" id="{E9AC3FFA-3CA1-70FA-58AA-2B98658FBD10}"/>
              </a:ext>
            </a:extLst>
          </p:cNvPr>
          <p:cNvSpPr txBox="1"/>
          <p:nvPr/>
        </p:nvSpPr>
        <p:spPr>
          <a:xfrm>
            <a:off x="1169633" y="3733801"/>
            <a:ext cx="6858000" cy="1815882"/>
          </a:xfrm>
          <a:prstGeom prst="rect">
            <a:avLst/>
          </a:prstGeom>
          <a:solidFill>
            <a:schemeClr val="accent1"/>
          </a:solidFill>
        </p:spPr>
        <p:txBody>
          <a:bodyPr wrap="square" rtlCol="0">
            <a:spAutoFit/>
          </a:bodyPr>
          <a:lstStyle/>
          <a:p>
            <a:pPr marL="342900" indent="-342900">
              <a:buAutoNum type="arabicPeriod"/>
            </a:pPr>
            <a:r>
              <a:rPr lang="en-US" sz="2800" dirty="0"/>
              <a:t>Finding the right mate</a:t>
            </a:r>
          </a:p>
          <a:p>
            <a:pPr marL="342900" indent="-342900">
              <a:buAutoNum type="arabicPeriod"/>
            </a:pPr>
            <a:r>
              <a:rPr lang="en-US" sz="2800" dirty="0"/>
              <a:t>Building a home</a:t>
            </a:r>
          </a:p>
          <a:p>
            <a:pPr marL="342900" indent="-342900">
              <a:buFontTx/>
              <a:buAutoNum type="arabicPeriod"/>
            </a:pPr>
            <a:r>
              <a:rPr lang="en-US" sz="2800" dirty="0"/>
              <a:t>Raising children</a:t>
            </a:r>
          </a:p>
          <a:p>
            <a:pPr marL="342900" indent="-342900">
              <a:buAutoNum type="arabicPeriod"/>
            </a:pPr>
            <a:r>
              <a:rPr lang="en-US" sz="2800" dirty="0"/>
              <a:t>Becoming leaders of the church</a:t>
            </a:r>
            <a:endParaRPr lang="en-US" dirty="0"/>
          </a:p>
        </p:txBody>
      </p:sp>
    </p:spTree>
    <p:extLst>
      <p:ext uri="{BB962C8B-B14F-4D97-AF65-F5344CB8AC3E}">
        <p14:creationId xmlns:p14="http://schemas.microsoft.com/office/powerpoint/2010/main" val="191915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729AA-F832-15F1-D858-E4AEBA656115}"/>
              </a:ext>
            </a:extLst>
          </p:cNvPr>
          <p:cNvSpPr>
            <a:spLocks noGrp="1"/>
          </p:cNvSpPr>
          <p:nvPr>
            <p:ph type="title"/>
          </p:nvPr>
        </p:nvSpPr>
        <p:spPr/>
        <p:txBody>
          <a:bodyPr/>
          <a:lstStyle/>
          <a:p>
            <a:r>
              <a:rPr lang="en-US" b="1" dirty="0"/>
              <a:t>Wicked One</a:t>
            </a:r>
          </a:p>
        </p:txBody>
      </p:sp>
      <p:sp>
        <p:nvSpPr>
          <p:cNvPr id="3" name="Content Placeholder 2">
            <a:extLst>
              <a:ext uri="{FF2B5EF4-FFF2-40B4-BE49-F238E27FC236}">
                <a16:creationId xmlns:a16="http://schemas.microsoft.com/office/drawing/2014/main" id="{D62A1605-69BD-F4C7-CDE8-862A510F971B}"/>
              </a:ext>
            </a:extLst>
          </p:cNvPr>
          <p:cNvSpPr>
            <a:spLocks noGrp="1"/>
          </p:cNvSpPr>
          <p:nvPr>
            <p:ph idx="1"/>
          </p:nvPr>
        </p:nvSpPr>
        <p:spPr/>
        <p:txBody>
          <a:bodyPr>
            <a:normAutofit fontScale="92500" lnSpcReduction="10000"/>
          </a:bodyPr>
          <a:lstStyle/>
          <a:p>
            <a:pPr marL="0" indent="0">
              <a:buNone/>
            </a:pPr>
            <a:r>
              <a:rPr lang="en-US" sz="2800" b="1" dirty="0"/>
              <a:t>(1 John 3:12)</a:t>
            </a:r>
          </a:p>
          <a:p>
            <a:pPr marL="0" indent="0">
              <a:buNone/>
            </a:pPr>
            <a:r>
              <a:rPr lang="en-US" sz="2800" b="1" i="0" baseline="30000" dirty="0">
                <a:solidFill>
                  <a:srgbClr val="000000"/>
                </a:solidFill>
                <a:effectLst/>
              </a:rPr>
              <a:t> </a:t>
            </a:r>
            <a:r>
              <a:rPr lang="en-US" sz="2800" b="0" i="0" dirty="0">
                <a:solidFill>
                  <a:srgbClr val="000000"/>
                </a:solidFill>
                <a:effectLst/>
              </a:rPr>
              <a:t>…not as Cain </a:t>
            </a:r>
            <a:r>
              <a:rPr lang="en-US" sz="2800" b="0" i="1" dirty="0">
                <a:solidFill>
                  <a:srgbClr val="000000"/>
                </a:solidFill>
                <a:effectLst/>
              </a:rPr>
              <a:t>who</a:t>
            </a:r>
            <a:r>
              <a:rPr lang="en-US" sz="2800" b="0" i="0" dirty="0">
                <a:solidFill>
                  <a:srgbClr val="000000"/>
                </a:solidFill>
                <a:effectLst/>
              </a:rPr>
              <a:t> was of the </a:t>
            </a:r>
            <a:r>
              <a:rPr lang="en-US" sz="2800" b="1" i="0" u="sng" dirty="0">
                <a:solidFill>
                  <a:srgbClr val="000000"/>
                </a:solidFill>
                <a:effectLst/>
              </a:rPr>
              <a:t>wicked one </a:t>
            </a:r>
            <a:r>
              <a:rPr lang="en-US" sz="2800" b="0" i="0" dirty="0">
                <a:solidFill>
                  <a:srgbClr val="000000"/>
                </a:solidFill>
                <a:effectLst/>
              </a:rPr>
              <a:t>and murdered his brother. And why did he murder him? Because his works were evil and his brother’s righteous.</a:t>
            </a:r>
          </a:p>
          <a:p>
            <a:pPr marL="0" indent="0">
              <a:buNone/>
            </a:pPr>
            <a:endParaRPr lang="en-US" sz="2800" dirty="0">
              <a:solidFill>
                <a:srgbClr val="000000"/>
              </a:solidFill>
            </a:endParaRPr>
          </a:p>
          <a:p>
            <a:pPr marL="0" indent="0">
              <a:buNone/>
            </a:pPr>
            <a:r>
              <a:rPr lang="en-US" sz="2800" b="1" dirty="0">
                <a:solidFill>
                  <a:srgbClr val="000000"/>
                </a:solidFill>
              </a:rPr>
              <a:t>(1 John 5:18-19)</a:t>
            </a:r>
          </a:p>
          <a:p>
            <a:pPr marL="0" indent="0" algn="l">
              <a:buNone/>
            </a:pPr>
            <a:r>
              <a:rPr lang="en-US" sz="2800" b="0" i="0" dirty="0">
                <a:solidFill>
                  <a:srgbClr val="000000"/>
                </a:solidFill>
                <a:effectLst/>
              </a:rPr>
              <a:t>We know that whoever is born of God does not sin; but he who has been born of God keeps</a:t>
            </a:r>
            <a:r>
              <a:rPr lang="en-US" sz="2800" baseline="30000" dirty="0">
                <a:solidFill>
                  <a:srgbClr val="000000"/>
                </a:solidFill>
              </a:rPr>
              <a:t> </a:t>
            </a:r>
            <a:r>
              <a:rPr lang="en-US" sz="2800" b="0" i="0" dirty="0">
                <a:solidFill>
                  <a:srgbClr val="000000"/>
                </a:solidFill>
                <a:effectLst/>
              </a:rPr>
              <a:t>himself, and the </a:t>
            </a:r>
            <a:r>
              <a:rPr lang="en-US" sz="2800" b="1" i="0" u="sng" dirty="0">
                <a:solidFill>
                  <a:srgbClr val="000000"/>
                </a:solidFill>
                <a:effectLst/>
              </a:rPr>
              <a:t>wicked one </a:t>
            </a:r>
            <a:r>
              <a:rPr lang="en-US" sz="2800" b="0" i="0" dirty="0">
                <a:solidFill>
                  <a:srgbClr val="000000"/>
                </a:solidFill>
                <a:effectLst/>
              </a:rPr>
              <a:t>does not touch him.</a:t>
            </a:r>
            <a:r>
              <a:rPr lang="en-US" sz="2800" b="1" baseline="30000" dirty="0">
                <a:solidFill>
                  <a:srgbClr val="000000"/>
                </a:solidFill>
              </a:rPr>
              <a:t>19</a:t>
            </a:r>
            <a:r>
              <a:rPr lang="en-US" sz="2800" b="1" i="0" baseline="30000" dirty="0">
                <a:solidFill>
                  <a:srgbClr val="000000"/>
                </a:solidFill>
                <a:effectLst/>
              </a:rPr>
              <a:t> </a:t>
            </a:r>
            <a:r>
              <a:rPr lang="en-US" sz="2800" b="0" i="0" dirty="0">
                <a:solidFill>
                  <a:srgbClr val="000000"/>
                </a:solidFill>
                <a:effectLst/>
              </a:rPr>
              <a:t>We know that we are of God, and the whole world lies </a:t>
            </a:r>
            <a:r>
              <a:rPr lang="en-US" sz="2800" b="0" i="1" dirty="0">
                <a:solidFill>
                  <a:srgbClr val="000000"/>
                </a:solidFill>
                <a:effectLst/>
              </a:rPr>
              <a:t>under the sway of</a:t>
            </a:r>
            <a:r>
              <a:rPr lang="en-US" sz="2800" b="0" i="0" dirty="0">
                <a:solidFill>
                  <a:srgbClr val="000000"/>
                </a:solidFill>
                <a:effectLst/>
              </a:rPr>
              <a:t> the </a:t>
            </a:r>
            <a:r>
              <a:rPr lang="en-US" sz="2800" b="1" i="0" u="sng" dirty="0">
                <a:solidFill>
                  <a:srgbClr val="000000"/>
                </a:solidFill>
                <a:effectLst/>
              </a:rPr>
              <a:t>wicked one</a:t>
            </a:r>
            <a:r>
              <a:rPr lang="en-US" sz="2800" b="0" i="0" u="sng" dirty="0">
                <a:solidFill>
                  <a:srgbClr val="000000"/>
                </a:solidFill>
                <a:effectLst/>
              </a:rPr>
              <a:t>.</a:t>
            </a:r>
          </a:p>
          <a:p>
            <a:pPr marL="0" indent="0">
              <a:buNone/>
            </a:pPr>
            <a:endParaRPr lang="en-US" dirty="0"/>
          </a:p>
        </p:txBody>
      </p:sp>
    </p:spTree>
    <p:extLst>
      <p:ext uri="{BB962C8B-B14F-4D97-AF65-F5344CB8AC3E}">
        <p14:creationId xmlns:p14="http://schemas.microsoft.com/office/powerpoint/2010/main" val="1920546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59979-ECB6-B8CB-2AF4-D2FF3C91134B}"/>
              </a:ext>
            </a:extLst>
          </p:cNvPr>
          <p:cNvSpPr>
            <a:spLocks noGrp="1"/>
          </p:cNvSpPr>
          <p:nvPr>
            <p:ph type="title"/>
          </p:nvPr>
        </p:nvSpPr>
        <p:spPr>
          <a:xfrm>
            <a:off x="457200" y="533399"/>
            <a:ext cx="8229600" cy="990600"/>
          </a:xfrm>
        </p:spPr>
        <p:txBody>
          <a:bodyPr>
            <a:normAutofit fontScale="90000"/>
          </a:bodyPr>
          <a:lstStyle/>
          <a:p>
            <a:r>
              <a:rPr lang="en-US" b="1" dirty="0"/>
              <a:t>Don’t Make the Wicked One a Cartoon!</a:t>
            </a:r>
          </a:p>
        </p:txBody>
      </p:sp>
      <p:pic>
        <p:nvPicPr>
          <p:cNvPr id="1026" name="Picture 2" descr="The Flintstones&quot; The Masquerade Party (TV Episode 1965) - IMDb">
            <a:extLst>
              <a:ext uri="{FF2B5EF4-FFF2-40B4-BE49-F238E27FC236}">
                <a16:creationId xmlns:a16="http://schemas.microsoft.com/office/drawing/2014/main" id="{7A7BBAB5-655C-CB57-9932-18012E25325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2950197"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evil Tom Voices (Tom &amp; Jerry) - Behind The Voice Actors">
            <a:extLst>
              <a:ext uri="{FF2B5EF4-FFF2-40B4-BE49-F238E27FC236}">
                <a16:creationId xmlns:a16="http://schemas.microsoft.com/office/drawing/2014/main" id="{24B8F671-312A-5472-8BC6-A1E3C6855A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1918378"/>
            <a:ext cx="1716890" cy="196782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Devil | Looney Tunes Wiki | Fandom">
            <a:extLst>
              <a:ext uri="{FF2B5EF4-FFF2-40B4-BE49-F238E27FC236}">
                <a16:creationId xmlns:a16="http://schemas.microsoft.com/office/drawing/2014/main" id="{D770D905-AEF8-BB7D-8CCB-0DBAD5A206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649" y="4777426"/>
            <a:ext cx="2381250" cy="16859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atan | BETTY BOOP Wiki | Fandom">
            <a:extLst>
              <a:ext uri="{FF2B5EF4-FFF2-40B4-BE49-F238E27FC236}">
                <a16:creationId xmlns:a16="http://schemas.microsoft.com/office/drawing/2014/main" id="{73A9CF2E-4A85-DCA6-CF99-2AD5B0AAB6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1457325"/>
            <a:ext cx="1981200" cy="23145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luto's Devil | Disney Wiki | Fandom">
            <a:extLst>
              <a:ext uri="{FF2B5EF4-FFF2-40B4-BE49-F238E27FC236}">
                <a16:creationId xmlns:a16="http://schemas.microsoft.com/office/drawing/2014/main" id="{BE984A04-0DB6-4592-E427-6CDEA3C988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19450" y="4237014"/>
            <a:ext cx="2705100" cy="16859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p There — Satan, The Dark Prince | Last.fm">
            <a:extLst>
              <a:ext uri="{FF2B5EF4-FFF2-40B4-BE49-F238E27FC236}">
                <a16:creationId xmlns:a16="http://schemas.microsoft.com/office/drawing/2014/main" id="{CE7559DF-6E05-922F-0F18-E187157AD75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85836" y="4748574"/>
            <a:ext cx="1763527" cy="1763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6089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B5AFE-8195-181F-7128-D5C9549BA237}"/>
              </a:ext>
            </a:extLst>
          </p:cNvPr>
          <p:cNvSpPr>
            <a:spLocks noGrp="1"/>
          </p:cNvSpPr>
          <p:nvPr>
            <p:ph type="title"/>
          </p:nvPr>
        </p:nvSpPr>
        <p:spPr/>
        <p:txBody>
          <a:bodyPr/>
          <a:lstStyle/>
          <a:p>
            <a:r>
              <a:rPr lang="en-US" b="1" dirty="0"/>
              <a:t>2 Timothy 2:1</a:t>
            </a:r>
          </a:p>
        </p:txBody>
      </p:sp>
      <p:sp>
        <p:nvSpPr>
          <p:cNvPr id="3" name="Content Placeholder 2">
            <a:extLst>
              <a:ext uri="{FF2B5EF4-FFF2-40B4-BE49-F238E27FC236}">
                <a16:creationId xmlns:a16="http://schemas.microsoft.com/office/drawing/2014/main" id="{3E04EF64-A2A8-2235-E01A-B10249BDDC4A}"/>
              </a:ext>
            </a:extLst>
          </p:cNvPr>
          <p:cNvSpPr>
            <a:spLocks noGrp="1"/>
          </p:cNvSpPr>
          <p:nvPr>
            <p:ph idx="1"/>
          </p:nvPr>
        </p:nvSpPr>
        <p:spPr>
          <a:xfrm>
            <a:off x="457200" y="1600200"/>
            <a:ext cx="8229600" cy="1066800"/>
          </a:xfrm>
        </p:spPr>
        <p:txBody>
          <a:bodyPr>
            <a:normAutofit/>
          </a:bodyPr>
          <a:lstStyle/>
          <a:p>
            <a:pPr marL="0" indent="0">
              <a:buNone/>
            </a:pPr>
            <a:r>
              <a:rPr lang="en-US" sz="2800" b="0" i="0" dirty="0">
                <a:solidFill>
                  <a:srgbClr val="000000"/>
                </a:solidFill>
                <a:effectLst/>
              </a:rPr>
              <a:t>You therefore, my son, </a:t>
            </a:r>
            <a:r>
              <a:rPr lang="en-US" sz="2800" b="1" i="0" u="sng" dirty="0">
                <a:solidFill>
                  <a:srgbClr val="000000"/>
                </a:solidFill>
                <a:effectLst/>
              </a:rPr>
              <a:t>be strong </a:t>
            </a:r>
            <a:r>
              <a:rPr lang="en-US" sz="2800" b="0" i="0" dirty="0">
                <a:solidFill>
                  <a:srgbClr val="000000"/>
                </a:solidFill>
                <a:effectLst/>
              </a:rPr>
              <a:t>in the grace that is in Christ Jesus</a:t>
            </a:r>
            <a:endParaRPr lang="en-US" sz="2800" dirty="0"/>
          </a:p>
        </p:txBody>
      </p:sp>
    </p:spTree>
    <p:extLst>
      <p:ext uri="{BB962C8B-B14F-4D97-AF65-F5344CB8AC3E}">
        <p14:creationId xmlns:p14="http://schemas.microsoft.com/office/powerpoint/2010/main" val="1070966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349AC-1422-E7FB-2C22-5E76C8A91EDC}"/>
              </a:ext>
            </a:extLst>
          </p:cNvPr>
          <p:cNvSpPr>
            <a:spLocks noGrp="1"/>
          </p:cNvSpPr>
          <p:nvPr>
            <p:ph type="title"/>
          </p:nvPr>
        </p:nvSpPr>
        <p:spPr/>
        <p:txBody>
          <a:bodyPr/>
          <a:lstStyle/>
          <a:p>
            <a:r>
              <a:rPr lang="en-US" b="1" dirty="0"/>
              <a:t>Word of God Abides in You</a:t>
            </a:r>
          </a:p>
        </p:txBody>
      </p:sp>
      <p:sp>
        <p:nvSpPr>
          <p:cNvPr id="3" name="Content Placeholder 2">
            <a:extLst>
              <a:ext uri="{FF2B5EF4-FFF2-40B4-BE49-F238E27FC236}">
                <a16:creationId xmlns:a16="http://schemas.microsoft.com/office/drawing/2014/main" id="{52C755B7-BE79-AD8B-DB8D-539006AF7BB4}"/>
              </a:ext>
            </a:extLst>
          </p:cNvPr>
          <p:cNvSpPr>
            <a:spLocks noGrp="1"/>
          </p:cNvSpPr>
          <p:nvPr>
            <p:ph idx="1"/>
          </p:nvPr>
        </p:nvSpPr>
        <p:spPr/>
        <p:txBody>
          <a:bodyPr/>
          <a:lstStyle/>
          <a:p>
            <a:pPr marL="0" indent="0">
              <a:buNone/>
            </a:pPr>
            <a:r>
              <a:rPr lang="en-US" b="1" dirty="0"/>
              <a:t>(John 15:7) </a:t>
            </a:r>
          </a:p>
          <a:p>
            <a:pPr marL="0" indent="0">
              <a:buNone/>
            </a:pPr>
            <a:r>
              <a:rPr lang="en-US" i="0" dirty="0">
                <a:solidFill>
                  <a:srgbClr val="000000"/>
                </a:solidFill>
                <a:effectLst/>
              </a:rPr>
              <a:t>If you abide in Me, and My words abide in you, you will ask what you desire, and it shall be done for you.</a:t>
            </a:r>
          </a:p>
          <a:p>
            <a:pPr marL="0" indent="0">
              <a:buNone/>
            </a:pPr>
            <a:endParaRPr lang="en-US" dirty="0">
              <a:solidFill>
                <a:srgbClr val="000000"/>
              </a:solidFill>
            </a:endParaRPr>
          </a:p>
          <a:p>
            <a:pPr marL="0" indent="0">
              <a:buNone/>
            </a:pPr>
            <a:r>
              <a:rPr lang="en-US" b="1" dirty="0"/>
              <a:t>(Romans 10:8)</a:t>
            </a:r>
          </a:p>
          <a:p>
            <a:pPr marL="0" indent="0">
              <a:buNone/>
            </a:pPr>
            <a:r>
              <a:rPr lang="en-US" b="0" i="0" dirty="0">
                <a:solidFill>
                  <a:srgbClr val="000000"/>
                </a:solidFill>
                <a:effectLst/>
              </a:rPr>
              <a:t>But what does it say? “The word is near you, in your mouth and in your heart” </a:t>
            </a:r>
          </a:p>
          <a:p>
            <a:pPr marL="0" indent="0">
              <a:buNone/>
            </a:pPr>
            <a:endParaRPr lang="en-US" dirty="0">
              <a:solidFill>
                <a:srgbClr val="000000"/>
              </a:solidFill>
            </a:endParaRPr>
          </a:p>
          <a:p>
            <a:pPr marL="0" indent="0">
              <a:buNone/>
            </a:pPr>
            <a:r>
              <a:rPr lang="en-US" b="1" dirty="0">
                <a:solidFill>
                  <a:srgbClr val="000000"/>
                </a:solidFill>
              </a:rPr>
              <a:t>(Colossians 3:16)</a:t>
            </a:r>
            <a:endParaRPr lang="en-US" dirty="0">
              <a:solidFill>
                <a:srgbClr val="000000"/>
              </a:solidFill>
            </a:endParaRPr>
          </a:p>
          <a:p>
            <a:pPr marL="0" indent="0">
              <a:buNone/>
            </a:pPr>
            <a:r>
              <a:rPr lang="en-US" i="0" dirty="0">
                <a:solidFill>
                  <a:srgbClr val="000000"/>
                </a:solidFill>
                <a:effectLst/>
              </a:rPr>
              <a:t>Let the word of Christ dwell in you richly</a:t>
            </a:r>
            <a:endParaRPr lang="en-US" dirty="0"/>
          </a:p>
        </p:txBody>
      </p:sp>
    </p:spTree>
    <p:extLst>
      <p:ext uri="{BB962C8B-B14F-4D97-AF65-F5344CB8AC3E}">
        <p14:creationId xmlns:p14="http://schemas.microsoft.com/office/powerpoint/2010/main" val="3949282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018D6-0900-A321-65B0-E1E5AEFCB0D7}"/>
              </a:ext>
            </a:extLst>
          </p:cNvPr>
          <p:cNvSpPr>
            <a:spLocks noGrp="1"/>
          </p:cNvSpPr>
          <p:nvPr>
            <p:ph type="title"/>
          </p:nvPr>
        </p:nvSpPr>
        <p:spPr/>
        <p:txBody>
          <a:bodyPr/>
          <a:lstStyle/>
          <a:p>
            <a:r>
              <a:rPr lang="en-US" b="1" dirty="0"/>
              <a:t>1 John 2:12-13a</a:t>
            </a:r>
          </a:p>
        </p:txBody>
      </p:sp>
      <p:sp>
        <p:nvSpPr>
          <p:cNvPr id="3" name="Content Placeholder 2">
            <a:extLst>
              <a:ext uri="{FF2B5EF4-FFF2-40B4-BE49-F238E27FC236}">
                <a16:creationId xmlns:a16="http://schemas.microsoft.com/office/drawing/2014/main" id="{E9CDA9F6-D224-5329-BBBC-498D4D0CFD04}"/>
              </a:ext>
            </a:extLst>
          </p:cNvPr>
          <p:cNvSpPr>
            <a:spLocks noGrp="1"/>
          </p:cNvSpPr>
          <p:nvPr>
            <p:ph idx="1"/>
          </p:nvPr>
        </p:nvSpPr>
        <p:spPr/>
        <p:txBody>
          <a:bodyPr>
            <a:normAutofit/>
          </a:bodyPr>
          <a:lstStyle/>
          <a:p>
            <a:pPr marL="0" indent="0">
              <a:buNone/>
            </a:pPr>
            <a:r>
              <a:rPr lang="en-US" b="0" i="0" dirty="0">
                <a:solidFill>
                  <a:srgbClr val="000000"/>
                </a:solidFill>
                <a:effectLst/>
              </a:rPr>
              <a:t>I write to you, little children,</a:t>
            </a:r>
            <a:br>
              <a:rPr lang="en-US" dirty="0"/>
            </a:br>
            <a:r>
              <a:rPr lang="en-US" b="0" i="0" dirty="0">
                <a:solidFill>
                  <a:srgbClr val="000000"/>
                </a:solidFill>
                <a:effectLst/>
              </a:rPr>
              <a:t>Because your sins are forgiven you for His name’s sake.</a:t>
            </a:r>
            <a:br>
              <a:rPr lang="en-US" dirty="0"/>
            </a:br>
            <a:endParaRPr lang="en-US" dirty="0"/>
          </a:p>
          <a:p>
            <a:pPr marL="0" indent="0">
              <a:buNone/>
            </a:pPr>
            <a:r>
              <a:rPr lang="en-US" b="1" i="0" baseline="30000" dirty="0">
                <a:solidFill>
                  <a:srgbClr val="000000"/>
                </a:solidFill>
                <a:effectLst/>
              </a:rPr>
              <a:t>13 </a:t>
            </a:r>
            <a:r>
              <a:rPr lang="en-US" b="0" i="0" dirty="0">
                <a:solidFill>
                  <a:srgbClr val="000000"/>
                </a:solidFill>
                <a:effectLst/>
              </a:rPr>
              <a:t>I write to you, fathers,</a:t>
            </a:r>
            <a:br>
              <a:rPr lang="en-US" dirty="0"/>
            </a:br>
            <a:r>
              <a:rPr lang="en-US" b="0" i="0" dirty="0">
                <a:solidFill>
                  <a:srgbClr val="000000"/>
                </a:solidFill>
                <a:effectLst/>
              </a:rPr>
              <a:t>Because you have known Him </a:t>
            </a:r>
            <a:r>
              <a:rPr lang="en-US" b="0" i="1" dirty="0">
                <a:solidFill>
                  <a:srgbClr val="000000"/>
                </a:solidFill>
                <a:effectLst/>
              </a:rPr>
              <a:t>who is</a:t>
            </a:r>
            <a:r>
              <a:rPr lang="en-US" b="0" i="0" dirty="0">
                <a:solidFill>
                  <a:srgbClr val="000000"/>
                </a:solidFill>
                <a:effectLst/>
              </a:rPr>
              <a:t> from the beginning.</a:t>
            </a:r>
            <a:br>
              <a:rPr lang="en-US" dirty="0"/>
            </a:br>
            <a:endParaRPr lang="en-US" dirty="0"/>
          </a:p>
          <a:p>
            <a:pPr marL="0" indent="0">
              <a:buNone/>
            </a:pPr>
            <a:r>
              <a:rPr lang="en-US" b="0" i="0" dirty="0">
                <a:solidFill>
                  <a:srgbClr val="000000"/>
                </a:solidFill>
                <a:effectLst/>
              </a:rPr>
              <a:t>I write to you, young men,</a:t>
            </a:r>
            <a:br>
              <a:rPr lang="en-US" dirty="0"/>
            </a:br>
            <a:r>
              <a:rPr lang="en-US" b="0" i="0" dirty="0">
                <a:solidFill>
                  <a:srgbClr val="000000"/>
                </a:solidFill>
                <a:effectLst/>
              </a:rPr>
              <a:t>Because you have overcome the wicked one.</a:t>
            </a:r>
            <a:br>
              <a:rPr lang="en-US" dirty="0"/>
            </a:br>
            <a:endParaRPr lang="en-US" dirty="0"/>
          </a:p>
        </p:txBody>
      </p:sp>
    </p:spTree>
    <p:extLst>
      <p:ext uri="{BB962C8B-B14F-4D97-AF65-F5344CB8AC3E}">
        <p14:creationId xmlns:p14="http://schemas.microsoft.com/office/powerpoint/2010/main" val="1781739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018D6-0900-A321-65B0-E1E5AEFCB0D7}"/>
              </a:ext>
            </a:extLst>
          </p:cNvPr>
          <p:cNvSpPr>
            <a:spLocks noGrp="1"/>
          </p:cNvSpPr>
          <p:nvPr>
            <p:ph type="title"/>
          </p:nvPr>
        </p:nvSpPr>
        <p:spPr/>
        <p:txBody>
          <a:bodyPr/>
          <a:lstStyle/>
          <a:p>
            <a:r>
              <a:rPr lang="en-US" b="1" dirty="0"/>
              <a:t>1 John 2:13b-14 </a:t>
            </a:r>
          </a:p>
        </p:txBody>
      </p:sp>
      <p:sp>
        <p:nvSpPr>
          <p:cNvPr id="3" name="Content Placeholder 2">
            <a:extLst>
              <a:ext uri="{FF2B5EF4-FFF2-40B4-BE49-F238E27FC236}">
                <a16:creationId xmlns:a16="http://schemas.microsoft.com/office/drawing/2014/main" id="{E9CDA9F6-D224-5329-BBBC-498D4D0CFD04}"/>
              </a:ext>
            </a:extLst>
          </p:cNvPr>
          <p:cNvSpPr>
            <a:spLocks noGrp="1"/>
          </p:cNvSpPr>
          <p:nvPr>
            <p:ph idx="1"/>
          </p:nvPr>
        </p:nvSpPr>
        <p:spPr/>
        <p:txBody>
          <a:bodyPr>
            <a:normAutofit/>
          </a:bodyPr>
          <a:lstStyle/>
          <a:p>
            <a:pPr marL="0" indent="0">
              <a:buNone/>
            </a:pPr>
            <a:r>
              <a:rPr lang="en-US" b="0" i="0" dirty="0">
                <a:solidFill>
                  <a:srgbClr val="000000"/>
                </a:solidFill>
                <a:effectLst/>
              </a:rPr>
              <a:t>I write to you, little children,</a:t>
            </a:r>
            <a:br>
              <a:rPr lang="en-US" dirty="0"/>
            </a:br>
            <a:r>
              <a:rPr lang="en-US" b="0" i="0" dirty="0">
                <a:solidFill>
                  <a:srgbClr val="000000"/>
                </a:solidFill>
                <a:effectLst/>
              </a:rPr>
              <a:t>Because you have known the Father.</a:t>
            </a:r>
            <a:br>
              <a:rPr lang="en-US" dirty="0"/>
            </a:br>
            <a:endParaRPr lang="en-US" dirty="0"/>
          </a:p>
          <a:p>
            <a:pPr marL="0" indent="0">
              <a:buNone/>
            </a:pPr>
            <a:r>
              <a:rPr lang="en-US" b="1" i="0" baseline="30000" dirty="0">
                <a:solidFill>
                  <a:srgbClr val="000000"/>
                </a:solidFill>
                <a:effectLst/>
              </a:rPr>
              <a:t>14 </a:t>
            </a:r>
            <a:r>
              <a:rPr lang="en-US" b="0" i="0" dirty="0">
                <a:solidFill>
                  <a:srgbClr val="000000"/>
                </a:solidFill>
                <a:effectLst/>
              </a:rPr>
              <a:t>I have written to you, fathers,</a:t>
            </a:r>
            <a:br>
              <a:rPr lang="en-US" dirty="0"/>
            </a:br>
            <a:r>
              <a:rPr lang="en-US" b="0" i="0" dirty="0">
                <a:solidFill>
                  <a:srgbClr val="000000"/>
                </a:solidFill>
                <a:effectLst/>
              </a:rPr>
              <a:t>Because you have known Him </a:t>
            </a:r>
            <a:r>
              <a:rPr lang="en-US" b="0" i="1" dirty="0">
                <a:solidFill>
                  <a:srgbClr val="000000"/>
                </a:solidFill>
                <a:effectLst/>
              </a:rPr>
              <a:t>who is</a:t>
            </a:r>
            <a:r>
              <a:rPr lang="en-US" b="0" i="0" dirty="0">
                <a:solidFill>
                  <a:srgbClr val="000000"/>
                </a:solidFill>
                <a:effectLst/>
              </a:rPr>
              <a:t> from the beginning.</a:t>
            </a:r>
            <a:br>
              <a:rPr lang="en-US" dirty="0"/>
            </a:br>
            <a:endParaRPr lang="en-US" dirty="0"/>
          </a:p>
          <a:p>
            <a:pPr marL="0" indent="0">
              <a:buNone/>
            </a:pPr>
            <a:r>
              <a:rPr lang="en-US" b="0" i="0" dirty="0">
                <a:solidFill>
                  <a:srgbClr val="000000"/>
                </a:solidFill>
                <a:effectLst/>
              </a:rPr>
              <a:t>I have written to you, young men,</a:t>
            </a:r>
            <a:br>
              <a:rPr lang="en-US" dirty="0"/>
            </a:br>
            <a:r>
              <a:rPr lang="en-US" b="0" i="0" dirty="0">
                <a:solidFill>
                  <a:srgbClr val="000000"/>
                </a:solidFill>
                <a:effectLst/>
              </a:rPr>
              <a:t>Because you are strong, and the word of God abides in you, And you have overcome the wicked one.</a:t>
            </a:r>
            <a:endParaRPr lang="en-US" dirty="0"/>
          </a:p>
        </p:txBody>
      </p:sp>
    </p:spTree>
    <p:extLst>
      <p:ext uri="{BB962C8B-B14F-4D97-AF65-F5344CB8AC3E}">
        <p14:creationId xmlns:p14="http://schemas.microsoft.com/office/powerpoint/2010/main" val="101167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018D6-0900-A321-65B0-E1E5AEFCB0D7}"/>
              </a:ext>
            </a:extLst>
          </p:cNvPr>
          <p:cNvSpPr>
            <a:spLocks noGrp="1"/>
          </p:cNvSpPr>
          <p:nvPr>
            <p:ph type="title"/>
          </p:nvPr>
        </p:nvSpPr>
        <p:spPr/>
        <p:txBody>
          <a:bodyPr/>
          <a:lstStyle/>
          <a:p>
            <a:r>
              <a:rPr lang="en-US" b="1" dirty="0"/>
              <a:t>1 John 2:12-14</a:t>
            </a:r>
          </a:p>
        </p:txBody>
      </p:sp>
      <p:sp>
        <p:nvSpPr>
          <p:cNvPr id="3" name="Content Placeholder 2">
            <a:extLst>
              <a:ext uri="{FF2B5EF4-FFF2-40B4-BE49-F238E27FC236}">
                <a16:creationId xmlns:a16="http://schemas.microsoft.com/office/drawing/2014/main" id="{E9CDA9F6-D224-5329-BBBC-498D4D0CFD04}"/>
              </a:ext>
            </a:extLst>
          </p:cNvPr>
          <p:cNvSpPr>
            <a:spLocks noGrp="1"/>
          </p:cNvSpPr>
          <p:nvPr>
            <p:ph idx="1"/>
          </p:nvPr>
        </p:nvSpPr>
        <p:spPr/>
        <p:txBody>
          <a:bodyPr>
            <a:normAutofit/>
          </a:bodyPr>
          <a:lstStyle/>
          <a:p>
            <a:pPr marL="0" indent="0">
              <a:buNone/>
            </a:pPr>
            <a:r>
              <a:rPr lang="en-US" b="0" i="0" dirty="0">
                <a:solidFill>
                  <a:srgbClr val="000000"/>
                </a:solidFill>
                <a:effectLst/>
              </a:rPr>
              <a:t>I write to you, little children,</a:t>
            </a:r>
            <a:br>
              <a:rPr lang="en-US" dirty="0"/>
            </a:br>
            <a:r>
              <a:rPr lang="en-US" b="0" i="0" dirty="0">
                <a:solidFill>
                  <a:srgbClr val="000000"/>
                </a:solidFill>
                <a:effectLst/>
              </a:rPr>
              <a:t>Because your sins are forgiven you for His name’s sake.</a:t>
            </a:r>
            <a:br>
              <a:rPr lang="en-US" dirty="0"/>
            </a:br>
            <a:r>
              <a:rPr lang="en-US" b="1" i="0" baseline="30000" dirty="0">
                <a:solidFill>
                  <a:srgbClr val="000000"/>
                </a:solidFill>
                <a:effectLst/>
              </a:rPr>
              <a:t>13 </a:t>
            </a:r>
            <a:r>
              <a:rPr lang="en-US" b="0" i="0" dirty="0">
                <a:solidFill>
                  <a:srgbClr val="000000"/>
                </a:solidFill>
                <a:effectLst/>
              </a:rPr>
              <a:t>I write to you, fathers,</a:t>
            </a:r>
            <a:br>
              <a:rPr lang="en-US" dirty="0"/>
            </a:br>
            <a:r>
              <a:rPr lang="en-US" b="0" i="0" dirty="0">
                <a:solidFill>
                  <a:srgbClr val="000000"/>
                </a:solidFill>
                <a:effectLst/>
              </a:rPr>
              <a:t>Because you have known Him </a:t>
            </a:r>
            <a:r>
              <a:rPr lang="en-US" b="0" i="1" dirty="0">
                <a:solidFill>
                  <a:srgbClr val="000000"/>
                </a:solidFill>
                <a:effectLst/>
              </a:rPr>
              <a:t>who is</a:t>
            </a:r>
            <a:r>
              <a:rPr lang="en-US" b="0" i="0" dirty="0">
                <a:solidFill>
                  <a:srgbClr val="000000"/>
                </a:solidFill>
                <a:effectLst/>
              </a:rPr>
              <a:t> from the beginning.</a:t>
            </a:r>
            <a:br>
              <a:rPr lang="en-US" dirty="0"/>
            </a:br>
            <a:r>
              <a:rPr lang="en-US" b="0" i="0" dirty="0">
                <a:solidFill>
                  <a:srgbClr val="000000"/>
                </a:solidFill>
                <a:effectLst/>
              </a:rPr>
              <a:t>I write to you, young men,</a:t>
            </a:r>
            <a:br>
              <a:rPr lang="en-US" dirty="0"/>
            </a:br>
            <a:r>
              <a:rPr lang="en-US" b="0" i="0" dirty="0">
                <a:solidFill>
                  <a:srgbClr val="000000"/>
                </a:solidFill>
                <a:effectLst/>
              </a:rPr>
              <a:t>Because you have overcome the wicked one.</a:t>
            </a:r>
            <a:br>
              <a:rPr lang="en-US" dirty="0"/>
            </a:br>
            <a:r>
              <a:rPr lang="en-US" b="0" i="0" dirty="0">
                <a:solidFill>
                  <a:srgbClr val="000000"/>
                </a:solidFill>
                <a:effectLst/>
              </a:rPr>
              <a:t>I write to you, little children,</a:t>
            </a:r>
            <a:br>
              <a:rPr lang="en-US" dirty="0"/>
            </a:br>
            <a:r>
              <a:rPr lang="en-US" b="0" i="0" dirty="0">
                <a:solidFill>
                  <a:srgbClr val="000000"/>
                </a:solidFill>
                <a:effectLst/>
              </a:rPr>
              <a:t>Because you have known the Father.</a:t>
            </a:r>
            <a:br>
              <a:rPr lang="en-US" dirty="0"/>
            </a:br>
            <a:r>
              <a:rPr lang="en-US" b="1" i="0" baseline="30000" dirty="0">
                <a:solidFill>
                  <a:srgbClr val="000000"/>
                </a:solidFill>
                <a:effectLst/>
              </a:rPr>
              <a:t>14 </a:t>
            </a:r>
            <a:r>
              <a:rPr lang="en-US" b="0" i="0" dirty="0">
                <a:solidFill>
                  <a:srgbClr val="000000"/>
                </a:solidFill>
                <a:effectLst/>
              </a:rPr>
              <a:t>I have written to you, fathers,</a:t>
            </a:r>
            <a:br>
              <a:rPr lang="en-US" dirty="0"/>
            </a:br>
            <a:r>
              <a:rPr lang="en-US" b="0" i="0" dirty="0">
                <a:solidFill>
                  <a:srgbClr val="000000"/>
                </a:solidFill>
                <a:effectLst/>
              </a:rPr>
              <a:t>Because you have known Him </a:t>
            </a:r>
            <a:r>
              <a:rPr lang="en-US" b="0" i="1" dirty="0">
                <a:solidFill>
                  <a:srgbClr val="000000"/>
                </a:solidFill>
                <a:effectLst/>
              </a:rPr>
              <a:t>who is</a:t>
            </a:r>
            <a:r>
              <a:rPr lang="en-US" b="0" i="0" dirty="0">
                <a:solidFill>
                  <a:srgbClr val="000000"/>
                </a:solidFill>
                <a:effectLst/>
              </a:rPr>
              <a:t> from the beginning.</a:t>
            </a:r>
            <a:br>
              <a:rPr lang="en-US" dirty="0"/>
            </a:br>
            <a:r>
              <a:rPr lang="en-US" b="0" i="0" dirty="0">
                <a:solidFill>
                  <a:srgbClr val="000000"/>
                </a:solidFill>
                <a:effectLst/>
              </a:rPr>
              <a:t>I have written to you, young men,</a:t>
            </a:r>
            <a:br>
              <a:rPr lang="en-US" dirty="0"/>
            </a:br>
            <a:r>
              <a:rPr lang="en-US" b="0" i="0" dirty="0">
                <a:solidFill>
                  <a:srgbClr val="000000"/>
                </a:solidFill>
                <a:effectLst/>
              </a:rPr>
              <a:t>Because you are strong, and the word of God abides in you, And you have overcome the wicked one.</a:t>
            </a:r>
            <a:endParaRPr lang="en-US" dirty="0"/>
          </a:p>
        </p:txBody>
      </p:sp>
    </p:spTree>
    <p:extLst>
      <p:ext uri="{BB962C8B-B14F-4D97-AF65-F5344CB8AC3E}">
        <p14:creationId xmlns:p14="http://schemas.microsoft.com/office/powerpoint/2010/main" val="539636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6532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0A81E-8884-C7BA-00E6-D848D0BDCD30}"/>
              </a:ext>
            </a:extLst>
          </p:cNvPr>
          <p:cNvSpPr>
            <a:spLocks noGrp="1"/>
          </p:cNvSpPr>
          <p:nvPr>
            <p:ph type="title"/>
          </p:nvPr>
        </p:nvSpPr>
        <p:spPr/>
        <p:txBody>
          <a:bodyPr/>
          <a:lstStyle/>
          <a:p>
            <a:r>
              <a:rPr lang="en-US" b="1" dirty="0"/>
              <a:t>Microscope vs. Telescope</a:t>
            </a:r>
          </a:p>
        </p:txBody>
      </p:sp>
      <p:sp>
        <p:nvSpPr>
          <p:cNvPr id="3" name="Content Placeholder 2">
            <a:extLst>
              <a:ext uri="{FF2B5EF4-FFF2-40B4-BE49-F238E27FC236}">
                <a16:creationId xmlns:a16="http://schemas.microsoft.com/office/drawing/2014/main" id="{AA60DF5E-36F4-5F77-34E2-E37C62EFAB5C}"/>
              </a:ext>
            </a:extLst>
          </p:cNvPr>
          <p:cNvSpPr>
            <a:spLocks noGrp="1"/>
          </p:cNvSpPr>
          <p:nvPr>
            <p:ph idx="1"/>
          </p:nvPr>
        </p:nvSpPr>
        <p:spPr/>
        <p:txBody>
          <a:bodyPr/>
          <a:lstStyle/>
          <a:p>
            <a:r>
              <a:rPr lang="en-US" dirty="0"/>
              <a:t>Often, we tend to teach as if viewing a passage through a “microscope”.</a:t>
            </a:r>
          </a:p>
          <a:p>
            <a:endParaRPr lang="en-US" dirty="0"/>
          </a:p>
          <a:p>
            <a:pPr marL="0" indent="0">
              <a:buNone/>
            </a:pPr>
            <a:r>
              <a:rPr lang="en-US" dirty="0"/>
              <a:t>Ex.  “</a:t>
            </a:r>
            <a:r>
              <a:rPr lang="en-US" u="sng" dirty="0"/>
              <a:t>What</a:t>
            </a:r>
            <a:r>
              <a:rPr lang="en-US" dirty="0"/>
              <a:t> </a:t>
            </a:r>
            <a:r>
              <a:rPr lang="en-US" u="sng" dirty="0"/>
              <a:t>Must</a:t>
            </a:r>
            <a:r>
              <a:rPr lang="en-US" dirty="0"/>
              <a:t> </a:t>
            </a:r>
            <a:r>
              <a:rPr lang="en-US" u="sng" dirty="0"/>
              <a:t>I</a:t>
            </a:r>
            <a:r>
              <a:rPr lang="en-US" dirty="0"/>
              <a:t> </a:t>
            </a:r>
            <a:r>
              <a:rPr lang="en-US" u="sng" dirty="0"/>
              <a:t>Do</a:t>
            </a:r>
            <a:r>
              <a:rPr lang="en-US" dirty="0"/>
              <a:t> </a:t>
            </a:r>
            <a:r>
              <a:rPr lang="en-US" u="sng" dirty="0"/>
              <a:t>To Be</a:t>
            </a:r>
            <a:r>
              <a:rPr lang="en-US" dirty="0"/>
              <a:t> </a:t>
            </a:r>
            <a:r>
              <a:rPr lang="en-US" u="sng" dirty="0"/>
              <a:t>Saved</a:t>
            </a:r>
            <a:r>
              <a:rPr lang="en-US" dirty="0"/>
              <a:t>?”</a:t>
            </a:r>
          </a:p>
          <a:p>
            <a:pPr marL="0" indent="0">
              <a:buNone/>
            </a:pPr>
            <a:endParaRPr lang="en-US" dirty="0"/>
          </a:p>
          <a:p>
            <a:r>
              <a:rPr lang="en-US" dirty="0"/>
              <a:t>Lately, I have tried to put more effort into studying a passage through a “telescope”.</a:t>
            </a:r>
          </a:p>
          <a:p>
            <a:endParaRPr lang="en-US" dirty="0"/>
          </a:p>
          <a:p>
            <a:pPr marL="0" indent="0">
              <a:buNone/>
            </a:pPr>
            <a:r>
              <a:rPr lang="en-US" dirty="0"/>
              <a:t>Ex.  Look at the larger picture, including the style of writing or outline of an argument.</a:t>
            </a:r>
          </a:p>
        </p:txBody>
      </p:sp>
    </p:spTree>
    <p:extLst>
      <p:ext uri="{BB962C8B-B14F-4D97-AF65-F5344CB8AC3E}">
        <p14:creationId xmlns:p14="http://schemas.microsoft.com/office/powerpoint/2010/main" val="259551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FD867-1DB6-9410-1B26-876034755B58}"/>
              </a:ext>
            </a:extLst>
          </p:cNvPr>
          <p:cNvSpPr>
            <a:spLocks noGrp="1"/>
          </p:cNvSpPr>
          <p:nvPr>
            <p:ph type="title"/>
          </p:nvPr>
        </p:nvSpPr>
        <p:spPr/>
        <p:txBody>
          <a:bodyPr/>
          <a:lstStyle/>
          <a:p>
            <a:r>
              <a:rPr lang="en-US" b="1" dirty="0"/>
              <a:t>Poetry of the Scriptures</a:t>
            </a:r>
          </a:p>
        </p:txBody>
      </p:sp>
      <p:sp>
        <p:nvSpPr>
          <p:cNvPr id="3" name="Content Placeholder 2">
            <a:extLst>
              <a:ext uri="{FF2B5EF4-FFF2-40B4-BE49-F238E27FC236}">
                <a16:creationId xmlns:a16="http://schemas.microsoft.com/office/drawing/2014/main" id="{85867B97-CDE5-4A12-ADEE-77B6BA021487}"/>
              </a:ext>
            </a:extLst>
          </p:cNvPr>
          <p:cNvSpPr>
            <a:spLocks noGrp="1"/>
          </p:cNvSpPr>
          <p:nvPr>
            <p:ph idx="1"/>
          </p:nvPr>
        </p:nvSpPr>
        <p:spPr/>
        <p:txBody>
          <a:bodyPr>
            <a:normAutofit lnSpcReduction="10000"/>
          </a:bodyPr>
          <a:lstStyle/>
          <a:p>
            <a:r>
              <a:rPr lang="en-US" dirty="0"/>
              <a:t>In your Bible, is 1 John 2:12-14 indented?</a:t>
            </a:r>
          </a:p>
          <a:p>
            <a:endParaRPr lang="en-US" dirty="0"/>
          </a:p>
          <a:p>
            <a:pPr marL="0" indent="0">
              <a:buNone/>
            </a:pPr>
            <a:r>
              <a:rPr lang="en-US" dirty="0"/>
              <a:t>In mine it is, showing that the editors interpreted this passage as a form of poetry, or possibly even a song.  This is often referred to as </a:t>
            </a:r>
            <a:r>
              <a:rPr lang="en-US" i="1" dirty="0"/>
              <a:t>parallelism</a:t>
            </a:r>
            <a:r>
              <a:rPr lang="en-US" dirty="0"/>
              <a:t>.</a:t>
            </a:r>
          </a:p>
          <a:p>
            <a:pPr marL="0" indent="0">
              <a:buNone/>
            </a:pPr>
            <a:endParaRPr lang="en-US" dirty="0"/>
          </a:p>
          <a:p>
            <a:pPr marL="0" indent="0">
              <a:buNone/>
            </a:pPr>
            <a:r>
              <a:rPr lang="en-US" dirty="0"/>
              <a:t>1a</a:t>
            </a:r>
          </a:p>
          <a:p>
            <a:pPr marL="0" indent="0">
              <a:buNone/>
            </a:pPr>
            <a:r>
              <a:rPr lang="en-US" dirty="0"/>
              <a:t>1b</a:t>
            </a:r>
          </a:p>
          <a:p>
            <a:pPr marL="0" indent="0">
              <a:buNone/>
            </a:pPr>
            <a:r>
              <a:rPr lang="en-US" dirty="0"/>
              <a:t>1c</a:t>
            </a:r>
          </a:p>
          <a:p>
            <a:pPr marL="0" indent="0">
              <a:buNone/>
            </a:pPr>
            <a:r>
              <a:rPr lang="en-US" dirty="0"/>
              <a:t>2a</a:t>
            </a:r>
          </a:p>
          <a:p>
            <a:pPr marL="0" indent="0">
              <a:buNone/>
            </a:pPr>
            <a:r>
              <a:rPr lang="en-US" dirty="0"/>
              <a:t>2b</a:t>
            </a:r>
          </a:p>
          <a:p>
            <a:pPr marL="0" indent="0">
              <a:buNone/>
            </a:pPr>
            <a:r>
              <a:rPr lang="en-US" dirty="0"/>
              <a:t>2c</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4179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BD2F3-7AD6-1A48-27A4-FAACFF3A807A}"/>
              </a:ext>
            </a:extLst>
          </p:cNvPr>
          <p:cNvSpPr>
            <a:spLocks noGrp="1"/>
          </p:cNvSpPr>
          <p:nvPr>
            <p:ph type="title"/>
          </p:nvPr>
        </p:nvSpPr>
        <p:spPr/>
        <p:txBody>
          <a:bodyPr/>
          <a:lstStyle/>
          <a:p>
            <a:r>
              <a:rPr lang="en-US" b="1" dirty="0"/>
              <a:t>Parallelism</a:t>
            </a:r>
          </a:p>
        </p:txBody>
      </p:sp>
      <p:sp>
        <p:nvSpPr>
          <p:cNvPr id="3" name="Content Placeholder 2">
            <a:extLst>
              <a:ext uri="{FF2B5EF4-FFF2-40B4-BE49-F238E27FC236}">
                <a16:creationId xmlns:a16="http://schemas.microsoft.com/office/drawing/2014/main" id="{4515DCEA-745A-E4E7-FA00-DF64C2A65489}"/>
              </a:ext>
            </a:extLst>
          </p:cNvPr>
          <p:cNvSpPr>
            <a:spLocks noGrp="1"/>
          </p:cNvSpPr>
          <p:nvPr>
            <p:ph idx="1"/>
          </p:nvPr>
        </p:nvSpPr>
        <p:spPr>
          <a:xfrm>
            <a:off x="457200" y="1600200"/>
            <a:ext cx="8229600" cy="3581400"/>
          </a:xfrm>
        </p:spPr>
        <p:txBody>
          <a:bodyPr/>
          <a:lstStyle/>
          <a:p>
            <a:pPr marL="0" indent="0">
              <a:buNone/>
            </a:pPr>
            <a:r>
              <a:rPr lang="en-US" dirty="0"/>
              <a:t>1a	Little Children</a:t>
            </a:r>
          </a:p>
          <a:p>
            <a:pPr marL="0" indent="0">
              <a:buNone/>
            </a:pPr>
            <a:r>
              <a:rPr lang="en-US" dirty="0"/>
              <a:t>1b	Fathers</a:t>
            </a:r>
          </a:p>
          <a:p>
            <a:pPr marL="0" indent="0">
              <a:buNone/>
            </a:pPr>
            <a:r>
              <a:rPr lang="en-US" dirty="0"/>
              <a:t>1c	Young Men</a:t>
            </a:r>
          </a:p>
          <a:p>
            <a:pPr marL="0" indent="0">
              <a:buNone/>
            </a:pPr>
            <a:endParaRPr lang="en-US" dirty="0"/>
          </a:p>
          <a:p>
            <a:pPr marL="0" indent="0">
              <a:buNone/>
            </a:pPr>
            <a:r>
              <a:rPr lang="en-US" dirty="0"/>
              <a:t>2a	Little Children</a:t>
            </a:r>
          </a:p>
          <a:p>
            <a:pPr marL="0" indent="0">
              <a:buNone/>
            </a:pPr>
            <a:r>
              <a:rPr lang="en-US" dirty="0"/>
              <a:t>2b	Fathers</a:t>
            </a:r>
          </a:p>
          <a:p>
            <a:pPr marL="0" indent="0">
              <a:buNone/>
            </a:pPr>
            <a:r>
              <a:rPr lang="en-US" dirty="0"/>
              <a:t>2c	Young Men</a:t>
            </a:r>
          </a:p>
          <a:p>
            <a:pPr marL="0" indent="0">
              <a:buNone/>
            </a:pPr>
            <a:endParaRPr lang="en-US" dirty="0"/>
          </a:p>
        </p:txBody>
      </p:sp>
      <p:cxnSp>
        <p:nvCxnSpPr>
          <p:cNvPr id="5" name="Straight Connector 4">
            <a:extLst>
              <a:ext uri="{FF2B5EF4-FFF2-40B4-BE49-F238E27FC236}">
                <a16:creationId xmlns:a16="http://schemas.microsoft.com/office/drawing/2014/main" id="{6B127F94-CB94-4321-230B-EDD8FDDC0879}"/>
              </a:ext>
            </a:extLst>
          </p:cNvPr>
          <p:cNvCxnSpPr/>
          <p:nvPr/>
        </p:nvCxnSpPr>
        <p:spPr>
          <a:xfrm>
            <a:off x="533400" y="3124200"/>
            <a:ext cx="3352800" cy="0"/>
          </a:xfrm>
          <a:prstGeom prst="line">
            <a:avLst/>
          </a:prstGeom>
          <a:ln w="3810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0938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018D6-0900-A321-65B0-E1E5AEFCB0D7}"/>
              </a:ext>
            </a:extLst>
          </p:cNvPr>
          <p:cNvSpPr>
            <a:spLocks noGrp="1"/>
          </p:cNvSpPr>
          <p:nvPr>
            <p:ph type="title"/>
          </p:nvPr>
        </p:nvSpPr>
        <p:spPr/>
        <p:txBody>
          <a:bodyPr/>
          <a:lstStyle/>
          <a:p>
            <a:r>
              <a:rPr lang="en-US" b="1" dirty="0"/>
              <a:t>1 John 2:12-13a</a:t>
            </a:r>
          </a:p>
        </p:txBody>
      </p:sp>
      <p:sp>
        <p:nvSpPr>
          <p:cNvPr id="3" name="Content Placeholder 2">
            <a:extLst>
              <a:ext uri="{FF2B5EF4-FFF2-40B4-BE49-F238E27FC236}">
                <a16:creationId xmlns:a16="http://schemas.microsoft.com/office/drawing/2014/main" id="{E9CDA9F6-D224-5329-BBBC-498D4D0CFD04}"/>
              </a:ext>
            </a:extLst>
          </p:cNvPr>
          <p:cNvSpPr>
            <a:spLocks noGrp="1"/>
          </p:cNvSpPr>
          <p:nvPr>
            <p:ph idx="1"/>
          </p:nvPr>
        </p:nvSpPr>
        <p:spPr/>
        <p:txBody>
          <a:bodyPr>
            <a:normAutofit/>
          </a:bodyPr>
          <a:lstStyle/>
          <a:p>
            <a:pPr marL="0" indent="0">
              <a:buNone/>
            </a:pPr>
            <a:r>
              <a:rPr lang="en-US" b="0" i="0" dirty="0">
                <a:solidFill>
                  <a:srgbClr val="000000"/>
                </a:solidFill>
                <a:effectLst/>
              </a:rPr>
              <a:t>I write to you, little children,</a:t>
            </a:r>
            <a:br>
              <a:rPr lang="en-US" dirty="0"/>
            </a:br>
            <a:r>
              <a:rPr lang="en-US" b="0" i="0" dirty="0">
                <a:solidFill>
                  <a:srgbClr val="000000"/>
                </a:solidFill>
                <a:effectLst/>
              </a:rPr>
              <a:t>Because your sins are forgiven you for His name’s sake.</a:t>
            </a:r>
            <a:br>
              <a:rPr lang="en-US" dirty="0"/>
            </a:br>
            <a:endParaRPr lang="en-US" dirty="0"/>
          </a:p>
          <a:p>
            <a:pPr marL="0" indent="0">
              <a:buNone/>
            </a:pPr>
            <a:r>
              <a:rPr lang="en-US" b="1" i="0" baseline="30000" dirty="0">
                <a:solidFill>
                  <a:srgbClr val="000000"/>
                </a:solidFill>
                <a:effectLst/>
              </a:rPr>
              <a:t>13 </a:t>
            </a:r>
            <a:r>
              <a:rPr lang="en-US" b="0" i="0" dirty="0">
                <a:solidFill>
                  <a:srgbClr val="000000"/>
                </a:solidFill>
                <a:effectLst/>
              </a:rPr>
              <a:t>I write to you, fathers,</a:t>
            </a:r>
            <a:br>
              <a:rPr lang="en-US" dirty="0"/>
            </a:br>
            <a:r>
              <a:rPr lang="en-US" b="0" i="0" dirty="0">
                <a:solidFill>
                  <a:srgbClr val="000000"/>
                </a:solidFill>
                <a:effectLst/>
              </a:rPr>
              <a:t>Because you have known Him </a:t>
            </a:r>
            <a:r>
              <a:rPr lang="en-US" b="0" i="1" dirty="0">
                <a:solidFill>
                  <a:srgbClr val="000000"/>
                </a:solidFill>
                <a:effectLst/>
              </a:rPr>
              <a:t>who is</a:t>
            </a:r>
            <a:r>
              <a:rPr lang="en-US" b="0" i="0" dirty="0">
                <a:solidFill>
                  <a:srgbClr val="000000"/>
                </a:solidFill>
                <a:effectLst/>
              </a:rPr>
              <a:t> from the beginning.</a:t>
            </a:r>
            <a:br>
              <a:rPr lang="en-US" dirty="0"/>
            </a:br>
            <a:endParaRPr lang="en-US" dirty="0"/>
          </a:p>
          <a:p>
            <a:pPr marL="0" indent="0">
              <a:buNone/>
            </a:pPr>
            <a:r>
              <a:rPr lang="en-US" b="0" i="0" dirty="0">
                <a:solidFill>
                  <a:srgbClr val="000000"/>
                </a:solidFill>
                <a:effectLst/>
              </a:rPr>
              <a:t>I write to you, young men,</a:t>
            </a:r>
            <a:br>
              <a:rPr lang="en-US" dirty="0"/>
            </a:br>
            <a:r>
              <a:rPr lang="en-US" b="0" i="0" dirty="0">
                <a:solidFill>
                  <a:srgbClr val="000000"/>
                </a:solidFill>
                <a:effectLst/>
              </a:rPr>
              <a:t>Because you have overcome the wicked one.</a:t>
            </a:r>
            <a:br>
              <a:rPr lang="en-US" dirty="0"/>
            </a:br>
            <a:endParaRPr lang="en-US" dirty="0"/>
          </a:p>
        </p:txBody>
      </p:sp>
    </p:spTree>
    <p:extLst>
      <p:ext uri="{BB962C8B-B14F-4D97-AF65-F5344CB8AC3E}">
        <p14:creationId xmlns:p14="http://schemas.microsoft.com/office/powerpoint/2010/main" val="3998659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018D6-0900-A321-65B0-E1E5AEFCB0D7}"/>
              </a:ext>
            </a:extLst>
          </p:cNvPr>
          <p:cNvSpPr>
            <a:spLocks noGrp="1"/>
          </p:cNvSpPr>
          <p:nvPr>
            <p:ph type="title"/>
          </p:nvPr>
        </p:nvSpPr>
        <p:spPr/>
        <p:txBody>
          <a:bodyPr/>
          <a:lstStyle/>
          <a:p>
            <a:r>
              <a:rPr lang="en-US" b="1" dirty="0"/>
              <a:t>1 John 2:13b-14 </a:t>
            </a:r>
          </a:p>
        </p:txBody>
      </p:sp>
      <p:sp>
        <p:nvSpPr>
          <p:cNvPr id="3" name="Content Placeholder 2">
            <a:extLst>
              <a:ext uri="{FF2B5EF4-FFF2-40B4-BE49-F238E27FC236}">
                <a16:creationId xmlns:a16="http://schemas.microsoft.com/office/drawing/2014/main" id="{E9CDA9F6-D224-5329-BBBC-498D4D0CFD04}"/>
              </a:ext>
            </a:extLst>
          </p:cNvPr>
          <p:cNvSpPr>
            <a:spLocks noGrp="1"/>
          </p:cNvSpPr>
          <p:nvPr>
            <p:ph idx="1"/>
          </p:nvPr>
        </p:nvSpPr>
        <p:spPr/>
        <p:txBody>
          <a:bodyPr>
            <a:normAutofit/>
          </a:bodyPr>
          <a:lstStyle/>
          <a:p>
            <a:pPr marL="0" indent="0">
              <a:buNone/>
            </a:pPr>
            <a:r>
              <a:rPr lang="en-US" b="0" i="0" dirty="0">
                <a:solidFill>
                  <a:srgbClr val="000000"/>
                </a:solidFill>
                <a:effectLst/>
              </a:rPr>
              <a:t>I write to you, little children,</a:t>
            </a:r>
            <a:br>
              <a:rPr lang="en-US" dirty="0"/>
            </a:br>
            <a:r>
              <a:rPr lang="en-US" b="0" i="0" dirty="0">
                <a:solidFill>
                  <a:srgbClr val="000000"/>
                </a:solidFill>
                <a:effectLst/>
              </a:rPr>
              <a:t>Because you have known the Father.</a:t>
            </a:r>
            <a:br>
              <a:rPr lang="en-US" dirty="0"/>
            </a:br>
            <a:endParaRPr lang="en-US" dirty="0"/>
          </a:p>
          <a:p>
            <a:pPr marL="0" indent="0">
              <a:buNone/>
            </a:pPr>
            <a:r>
              <a:rPr lang="en-US" b="1" i="0" baseline="30000" dirty="0">
                <a:solidFill>
                  <a:srgbClr val="000000"/>
                </a:solidFill>
                <a:effectLst/>
              </a:rPr>
              <a:t>14 </a:t>
            </a:r>
            <a:r>
              <a:rPr lang="en-US" b="0" i="0" dirty="0">
                <a:solidFill>
                  <a:srgbClr val="000000"/>
                </a:solidFill>
                <a:effectLst/>
              </a:rPr>
              <a:t>I have written to you, fathers,</a:t>
            </a:r>
            <a:br>
              <a:rPr lang="en-US" dirty="0"/>
            </a:br>
            <a:r>
              <a:rPr lang="en-US" b="0" i="0" dirty="0">
                <a:solidFill>
                  <a:srgbClr val="000000"/>
                </a:solidFill>
                <a:effectLst/>
              </a:rPr>
              <a:t>Because you have known Him </a:t>
            </a:r>
            <a:r>
              <a:rPr lang="en-US" b="0" i="1" dirty="0">
                <a:solidFill>
                  <a:srgbClr val="000000"/>
                </a:solidFill>
                <a:effectLst/>
              </a:rPr>
              <a:t>who is</a:t>
            </a:r>
            <a:r>
              <a:rPr lang="en-US" b="0" i="0" dirty="0">
                <a:solidFill>
                  <a:srgbClr val="000000"/>
                </a:solidFill>
                <a:effectLst/>
              </a:rPr>
              <a:t> from the beginning.</a:t>
            </a:r>
            <a:br>
              <a:rPr lang="en-US" dirty="0"/>
            </a:br>
            <a:endParaRPr lang="en-US" dirty="0"/>
          </a:p>
          <a:p>
            <a:pPr marL="0" indent="0">
              <a:buNone/>
            </a:pPr>
            <a:r>
              <a:rPr lang="en-US" b="0" i="0" dirty="0">
                <a:solidFill>
                  <a:srgbClr val="000000"/>
                </a:solidFill>
                <a:effectLst/>
              </a:rPr>
              <a:t>I have written to you, young men,</a:t>
            </a:r>
            <a:br>
              <a:rPr lang="en-US" dirty="0"/>
            </a:br>
            <a:r>
              <a:rPr lang="en-US" b="0" i="0" dirty="0">
                <a:solidFill>
                  <a:srgbClr val="000000"/>
                </a:solidFill>
                <a:effectLst/>
              </a:rPr>
              <a:t>Because you are strong, and the word of God abides in you, And you have overcome the wicked one.</a:t>
            </a:r>
            <a:endParaRPr lang="en-US" dirty="0"/>
          </a:p>
        </p:txBody>
      </p:sp>
    </p:spTree>
    <p:extLst>
      <p:ext uri="{BB962C8B-B14F-4D97-AF65-F5344CB8AC3E}">
        <p14:creationId xmlns:p14="http://schemas.microsoft.com/office/powerpoint/2010/main" val="4283429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7181</TotalTime>
  <Words>1557</Words>
  <Application>Microsoft Office PowerPoint</Application>
  <PresentationFormat>On-screen Show (4:3)</PresentationFormat>
  <Paragraphs>124</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Clarity</vt:lpstr>
      <vt:lpstr>PowerPoint Presentation</vt:lpstr>
      <vt:lpstr>Little Children, fathers, and young men  1 john 2:12-14</vt:lpstr>
      <vt:lpstr>1 John 2:12-14</vt:lpstr>
      <vt:lpstr>PowerPoint Presentation</vt:lpstr>
      <vt:lpstr>Microscope vs. Telescope</vt:lpstr>
      <vt:lpstr>Poetry of the Scriptures</vt:lpstr>
      <vt:lpstr>Parallelism</vt:lpstr>
      <vt:lpstr>1 John 2:12-13a</vt:lpstr>
      <vt:lpstr>1 John 2:13b-14 </vt:lpstr>
      <vt:lpstr>Who Does This Represent?</vt:lpstr>
      <vt:lpstr>A Quick Note to Congregational Teachers</vt:lpstr>
      <vt:lpstr>Little Children</vt:lpstr>
      <vt:lpstr>Acts 13:38</vt:lpstr>
      <vt:lpstr>1 John 3:1</vt:lpstr>
      <vt:lpstr>1 John 4:6-7</vt:lpstr>
      <vt:lpstr>2 Thessalonians 1:7-8</vt:lpstr>
      <vt:lpstr>Titus 1:15-16</vt:lpstr>
      <vt:lpstr>Fathers</vt:lpstr>
      <vt:lpstr>Known</vt:lpstr>
      <vt:lpstr>Ephesians 4:11-15</vt:lpstr>
      <vt:lpstr>John 1:1-3</vt:lpstr>
      <vt:lpstr>Young Men</vt:lpstr>
      <vt:lpstr>Still a Work in Progress</vt:lpstr>
      <vt:lpstr>Wicked One</vt:lpstr>
      <vt:lpstr>Don’t Make the Wicked One a Cartoon!</vt:lpstr>
      <vt:lpstr>2 Timothy 2:1</vt:lpstr>
      <vt:lpstr>Word of God Abides in You</vt:lpstr>
      <vt:lpstr>1 John 2:12-13a</vt:lpstr>
      <vt:lpstr>1 John 2:13b-14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742</cp:revision>
  <cp:lastPrinted>2023-01-01T15:44:28Z</cp:lastPrinted>
  <dcterms:created xsi:type="dcterms:W3CDTF">2006-08-16T00:00:00Z</dcterms:created>
  <dcterms:modified xsi:type="dcterms:W3CDTF">2023-03-26T13:33:29Z</dcterms:modified>
</cp:coreProperties>
</file>