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handoutMasterIdLst>
    <p:handoutMasterId r:id="rId24"/>
  </p:handoutMasterIdLst>
  <p:sldIdLst>
    <p:sldId id="283" r:id="rId2"/>
    <p:sldId id="279" r:id="rId3"/>
    <p:sldId id="280" r:id="rId4"/>
    <p:sldId id="281" r:id="rId5"/>
    <p:sldId id="286" r:id="rId6"/>
    <p:sldId id="287" r:id="rId7"/>
    <p:sldId id="288" r:id="rId8"/>
    <p:sldId id="292" r:id="rId9"/>
    <p:sldId id="293" r:id="rId10"/>
    <p:sldId id="290" r:id="rId11"/>
    <p:sldId id="291" r:id="rId12"/>
    <p:sldId id="294" r:id="rId13"/>
    <p:sldId id="295" r:id="rId14"/>
    <p:sldId id="296" r:id="rId15"/>
    <p:sldId id="284" r:id="rId16"/>
    <p:sldId id="297" r:id="rId17"/>
    <p:sldId id="298" r:id="rId18"/>
    <p:sldId id="299" r:id="rId19"/>
    <p:sldId id="300" r:id="rId20"/>
    <p:sldId id="285" r:id="rId21"/>
    <p:sldId id="282" r:id="rId22"/>
    <p:sldId id="301" r:id="rId23"/>
  </p:sldIdLst>
  <p:sldSz cx="9144000" cy="6858000" type="screen4x3"/>
  <p:notesSz cx="6858000" cy="931386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D1D29"/>
    <a:srgbClr val="2E2E42"/>
    <a:srgbClr val="161620"/>
    <a:srgbClr val="05050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6" d="100"/>
          <a:sy n="76" d="100"/>
        </p:scale>
        <p:origin x="-648" y="16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569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65693"/>
          </a:xfrm>
          <a:prstGeom prst="rect">
            <a:avLst/>
          </a:prstGeom>
        </p:spPr>
        <p:txBody>
          <a:bodyPr vert="horz" lIns="91440" tIns="45720" rIns="91440" bIns="45720" rtlCol="0"/>
          <a:lstStyle>
            <a:lvl1pPr algn="r">
              <a:defRPr sz="1200"/>
            </a:lvl1pPr>
          </a:lstStyle>
          <a:p>
            <a:fld id="{867DC59F-00F6-444E-939E-448808CF51A0}" type="datetimeFigureOut">
              <a:rPr lang="en-US" smtClean="0"/>
              <a:t>7/24/2019</a:t>
            </a:fld>
            <a:endParaRPr lang="en-US"/>
          </a:p>
        </p:txBody>
      </p:sp>
      <p:sp>
        <p:nvSpPr>
          <p:cNvPr id="4" name="Footer Placeholder 3"/>
          <p:cNvSpPr>
            <a:spLocks noGrp="1"/>
          </p:cNvSpPr>
          <p:nvPr>
            <p:ph type="ftr" sz="quarter" idx="2"/>
          </p:nvPr>
        </p:nvSpPr>
        <p:spPr>
          <a:xfrm>
            <a:off x="0" y="8846553"/>
            <a:ext cx="2971800" cy="465693"/>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846553"/>
            <a:ext cx="2971800" cy="465693"/>
          </a:xfrm>
          <a:prstGeom prst="rect">
            <a:avLst/>
          </a:prstGeom>
        </p:spPr>
        <p:txBody>
          <a:bodyPr vert="horz" lIns="91440" tIns="45720" rIns="91440" bIns="45720" rtlCol="0" anchor="b"/>
          <a:lstStyle>
            <a:lvl1pPr algn="r">
              <a:defRPr sz="1200"/>
            </a:lvl1pPr>
          </a:lstStyle>
          <a:p>
            <a:fld id="{A619A03B-9214-43C6-8A1A-C57488E8373E}" type="slidenum">
              <a:rPr lang="en-US" smtClean="0"/>
              <a:t>‹#›</a:t>
            </a:fld>
            <a:endParaRPr lang="en-US"/>
          </a:p>
        </p:txBody>
      </p:sp>
    </p:spTree>
    <p:extLst>
      <p:ext uri="{BB962C8B-B14F-4D97-AF65-F5344CB8AC3E}">
        <p14:creationId xmlns:p14="http://schemas.microsoft.com/office/powerpoint/2010/main" val="2116015208"/>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7/24/2019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7/24/2019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7/24/2019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7/24/2019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7/24/2019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D8BD707-D9CF-40AE-B4C6-C98DA3205C09}" type="datetimeFigureOut">
              <a:rPr lang="en-US" smtClean="0"/>
              <a:pPr/>
              <a:t>7/24/2019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D8BD707-D9CF-40AE-B4C6-C98DA3205C09}" type="datetimeFigureOut">
              <a:rPr lang="en-US" smtClean="0"/>
              <a:pPr/>
              <a:t>7/24/2019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7/24/2019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7/24/2019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7/24/2019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7/24/2019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1D8BD707-D9CF-40AE-B4C6-C98DA3205C09}" type="datetimeFigureOut">
              <a:rPr lang="en-US" smtClean="0"/>
              <a:pPr/>
              <a:t>7/24/2019</a:t>
            </a:fld>
            <a:endParaRPr lang="en-US"/>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US"/>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9874855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Current Synonyms for Meek</a:t>
            </a:r>
            <a:endParaRPr lang="en-US" b="1" dirty="0"/>
          </a:p>
        </p:txBody>
      </p:sp>
      <p:sp>
        <p:nvSpPr>
          <p:cNvPr id="3" name="Content Placeholder 2"/>
          <p:cNvSpPr>
            <a:spLocks noGrp="1"/>
          </p:cNvSpPr>
          <p:nvPr>
            <p:ph idx="1"/>
          </p:nvPr>
        </p:nvSpPr>
        <p:spPr/>
        <p:txBody>
          <a:bodyPr>
            <a:normAutofit/>
          </a:bodyPr>
          <a:lstStyle/>
          <a:p>
            <a:r>
              <a:rPr lang="en-US" sz="3000" dirty="0" smtClean="0"/>
              <a:t>From Reader’s Digest Oxford Complete Word Finder:</a:t>
            </a:r>
            <a:endParaRPr lang="en-US" sz="3000" dirty="0"/>
          </a:p>
          <a:p>
            <a:pPr marL="0" indent="0">
              <a:buNone/>
            </a:pPr>
            <a:endParaRPr lang="en-US" sz="3000" dirty="0" smtClean="0"/>
          </a:p>
          <a:p>
            <a:pPr marL="0" indent="0">
              <a:buNone/>
            </a:pPr>
            <a:r>
              <a:rPr lang="en-US" sz="3000" dirty="0" smtClean="0"/>
              <a:t>Timid			Tame</a:t>
            </a:r>
          </a:p>
          <a:p>
            <a:pPr marL="0" indent="0">
              <a:buNone/>
            </a:pPr>
            <a:r>
              <a:rPr lang="en-US" sz="3000" dirty="0" smtClean="0"/>
              <a:t>Mild				Docile</a:t>
            </a:r>
          </a:p>
          <a:p>
            <a:pPr marL="0" indent="0">
              <a:buNone/>
            </a:pPr>
            <a:r>
              <a:rPr lang="en-US" sz="3000" dirty="0" smtClean="0"/>
              <a:t>Bland			Acquiescent</a:t>
            </a:r>
          </a:p>
          <a:p>
            <a:pPr marL="0" indent="0">
              <a:buNone/>
            </a:pPr>
            <a:r>
              <a:rPr lang="en-US" sz="3000" dirty="0" smtClean="0"/>
              <a:t>Unambitious		Repressed</a:t>
            </a:r>
          </a:p>
          <a:p>
            <a:pPr marL="0" indent="0">
              <a:buNone/>
            </a:pPr>
            <a:r>
              <a:rPr lang="en-US" sz="3000" dirty="0" smtClean="0"/>
              <a:t>Retiring			Spiritless</a:t>
            </a:r>
          </a:p>
          <a:p>
            <a:pPr marL="0" indent="0">
              <a:buNone/>
            </a:pPr>
            <a:r>
              <a:rPr lang="en-US" sz="3000" dirty="0" smtClean="0"/>
              <a:t>Weak			Broken</a:t>
            </a:r>
          </a:p>
        </p:txBody>
      </p:sp>
      <p:sp>
        <p:nvSpPr>
          <p:cNvPr id="4" name="TextBox 3"/>
          <p:cNvSpPr txBox="1"/>
          <p:nvPr/>
        </p:nvSpPr>
        <p:spPr>
          <a:xfrm>
            <a:off x="3352800" y="2438400"/>
            <a:ext cx="1828800" cy="553998"/>
          </a:xfrm>
          <a:prstGeom prst="rect">
            <a:avLst/>
          </a:prstGeom>
          <a:solidFill>
            <a:schemeClr val="bg1">
              <a:lumMod val="85000"/>
            </a:schemeClr>
          </a:solidFill>
        </p:spPr>
        <p:txBody>
          <a:bodyPr wrap="square" rtlCol="0">
            <a:spAutoFit/>
          </a:bodyPr>
          <a:lstStyle/>
          <a:p>
            <a:pPr algn="ctr"/>
            <a:r>
              <a:rPr lang="en-US" sz="3000" b="1" dirty="0" smtClean="0"/>
              <a:t>WIMPY</a:t>
            </a:r>
            <a:endParaRPr lang="en-US" sz="3000" b="1" dirty="0"/>
          </a:p>
        </p:txBody>
      </p:sp>
    </p:spTree>
    <p:extLst>
      <p:ext uri="{BB962C8B-B14F-4D97-AF65-F5344CB8AC3E}">
        <p14:creationId xmlns:p14="http://schemas.microsoft.com/office/powerpoint/2010/main" val="11749000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Only 2 in Bible Called “Meek”</a:t>
            </a:r>
            <a:endParaRPr lang="en-US" b="1" dirty="0"/>
          </a:p>
        </p:txBody>
      </p:sp>
      <p:sp>
        <p:nvSpPr>
          <p:cNvPr id="3" name="Content Placeholder 2"/>
          <p:cNvSpPr>
            <a:spLocks noGrp="1"/>
          </p:cNvSpPr>
          <p:nvPr>
            <p:ph idx="1"/>
          </p:nvPr>
        </p:nvSpPr>
        <p:spPr>
          <a:xfrm>
            <a:off x="457200" y="1600200"/>
            <a:ext cx="8229600" cy="1447800"/>
          </a:xfrm>
        </p:spPr>
        <p:txBody>
          <a:bodyPr>
            <a:normAutofit/>
          </a:bodyPr>
          <a:lstStyle/>
          <a:p>
            <a:r>
              <a:rPr lang="en-US" sz="3000" dirty="0" smtClean="0"/>
              <a:t>Moses (Numbers 12:3)</a:t>
            </a:r>
          </a:p>
          <a:p>
            <a:r>
              <a:rPr lang="en-US" sz="3000" dirty="0" smtClean="0"/>
              <a:t>Jesus (2 Corinthians 10:1)</a:t>
            </a:r>
            <a:endParaRPr lang="en-US" sz="3000" dirty="0"/>
          </a:p>
        </p:txBody>
      </p:sp>
      <p:sp>
        <p:nvSpPr>
          <p:cNvPr id="4" name="TextBox 3"/>
          <p:cNvSpPr txBox="1"/>
          <p:nvPr/>
        </p:nvSpPr>
        <p:spPr>
          <a:xfrm>
            <a:off x="381000" y="3124200"/>
            <a:ext cx="8305800" cy="1477328"/>
          </a:xfrm>
          <a:prstGeom prst="rect">
            <a:avLst/>
          </a:prstGeom>
          <a:solidFill>
            <a:schemeClr val="bg1">
              <a:lumMod val="85000"/>
            </a:schemeClr>
          </a:solidFill>
        </p:spPr>
        <p:txBody>
          <a:bodyPr wrap="square" rtlCol="0">
            <a:spAutoFit/>
          </a:bodyPr>
          <a:lstStyle/>
          <a:p>
            <a:r>
              <a:rPr lang="en-US" sz="3000" dirty="0" smtClean="0"/>
              <a:t>So which of those current words would you use to apply to Moses?  Jesus?  David?  Elijah?  Peter?  Paul?  Barnabas?</a:t>
            </a:r>
            <a:endParaRPr lang="en-US" sz="3000" dirty="0"/>
          </a:p>
        </p:txBody>
      </p:sp>
      <p:sp>
        <p:nvSpPr>
          <p:cNvPr id="5" name="TextBox 4"/>
          <p:cNvSpPr txBox="1"/>
          <p:nvPr/>
        </p:nvSpPr>
        <p:spPr>
          <a:xfrm>
            <a:off x="381000" y="4953000"/>
            <a:ext cx="8305800" cy="1015663"/>
          </a:xfrm>
          <a:prstGeom prst="rect">
            <a:avLst/>
          </a:prstGeom>
          <a:solidFill>
            <a:schemeClr val="accent1"/>
          </a:solidFill>
        </p:spPr>
        <p:txBody>
          <a:bodyPr wrap="square" rtlCol="0">
            <a:spAutoFit/>
          </a:bodyPr>
          <a:lstStyle/>
          <a:p>
            <a:pPr algn="ctr"/>
            <a:r>
              <a:rPr lang="en-US" sz="3000" dirty="0" smtClean="0"/>
              <a:t>Without a doubt, the word has changed meaning from the original Greek.</a:t>
            </a:r>
            <a:endParaRPr lang="en-US" sz="3000" dirty="0"/>
          </a:p>
        </p:txBody>
      </p:sp>
    </p:spTree>
    <p:extLst>
      <p:ext uri="{BB962C8B-B14F-4D97-AF65-F5344CB8AC3E}">
        <p14:creationId xmlns:p14="http://schemas.microsoft.com/office/powerpoint/2010/main" val="23831072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Partial Definitions</a:t>
            </a:r>
            <a:endParaRPr lang="en-US" b="1" dirty="0"/>
          </a:p>
        </p:txBody>
      </p:sp>
      <p:sp>
        <p:nvSpPr>
          <p:cNvPr id="3" name="Content Placeholder 2"/>
          <p:cNvSpPr>
            <a:spLocks noGrp="1"/>
          </p:cNvSpPr>
          <p:nvPr>
            <p:ph idx="1"/>
          </p:nvPr>
        </p:nvSpPr>
        <p:spPr>
          <a:xfrm>
            <a:off x="457200" y="1600200"/>
            <a:ext cx="8229600" cy="1219200"/>
          </a:xfrm>
        </p:spPr>
        <p:txBody>
          <a:bodyPr>
            <a:normAutofit/>
          </a:bodyPr>
          <a:lstStyle/>
          <a:p>
            <a:r>
              <a:rPr lang="en-US" sz="3000" dirty="0" smtClean="0"/>
              <a:t>Humility</a:t>
            </a:r>
          </a:p>
          <a:p>
            <a:r>
              <a:rPr lang="en-US" sz="3000" dirty="0" smtClean="0"/>
              <a:t>Gentleness</a:t>
            </a:r>
            <a:endParaRPr lang="en-US" sz="3000" dirty="0"/>
          </a:p>
        </p:txBody>
      </p:sp>
      <p:sp>
        <p:nvSpPr>
          <p:cNvPr id="4" name="TextBox 3"/>
          <p:cNvSpPr txBox="1"/>
          <p:nvPr/>
        </p:nvSpPr>
        <p:spPr>
          <a:xfrm>
            <a:off x="381000" y="2895600"/>
            <a:ext cx="8382000" cy="1015663"/>
          </a:xfrm>
          <a:prstGeom prst="rect">
            <a:avLst/>
          </a:prstGeom>
          <a:solidFill>
            <a:schemeClr val="accent1"/>
          </a:solidFill>
        </p:spPr>
        <p:txBody>
          <a:bodyPr wrap="square" rtlCol="0">
            <a:spAutoFit/>
          </a:bodyPr>
          <a:lstStyle/>
          <a:p>
            <a:pPr algn="ctr"/>
            <a:r>
              <a:rPr lang="en-US" sz="3000" dirty="0" smtClean="0"/>
              <a:t>Both terms are associated with meekness, but neither fully define its meaning.</a:t>
            </a:r>
            <a:endParaRPr lang="en-US" sz="3000" dirty="0"/>
          </a:p>
        </p:txBody>
      </p:sp>
      <p:sp>
        <p:nvSpPr>
          <p:cNvPr id="5" name="TextBox 4"/>
          <p:cNvSpPr txBox="1"/>
          <p:nvPr/>
        </p:nvSpPr>
        <p:spPr>
          <a:xfrm>
            <a:off x="381000" y="4318337"/>
            <a:ext cx="8382000" cy="1015663"/>
          </a:xfrm>
          <a:prstGeom prst="rect">
            <a:avLst/>
          </a:prstGeom>
          <a:solidFill>
            <a:schemeClr val="accent2"/>
          </a:solidFill>
        </p:spPr>
        <p:txBody>
          <a:bodyPr wrap="square" rtlCol="0">
            <a:spAutoFit/>
          </a:bodyPr>
          <a:lstStyle/>
          <a:p>
            <a:pPr algn="ctr"/>
            <a:r>
              <a:rPr lang="en-US" sz="3000" dirty="0" smtClean="0"/>
              <a:t>Strong’s defines meekness as humility and mildness – close but not exact.</a:t>
            </a:r>
            <a:endParaRPr lang="en-US" sz="3000" dirty="0"/>
          </a:p>
        </p:txBody>
      </p:sp>
    </p:spTree>
    <p:extLst>
      <p:ext uri="{BB962C8B-B14F-4D97-AF65-F5344CB8AC3E}">
        <p14:creationId xmlns:p14="http://schemas.microsoft.com/office/powerpoint/2010/main" val="39392474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1 Peter 2:21-23</a:t>
            </a:r>
            <a:endParaRPr lang="en-US" b="1" dirty="0"/>
          </a:p>
        </p:txBody>
      </p:sp>
      <p:sp>
        <p:nvSpPr>
          <p:cNvPr id="3" name="Content Placeholder 2"/>
          <p:cNvSpPr>
            <a:spLocks noGrp="1"/>
          </p:cNvSpPr>
          <p:nvPr>
            <p:ph idx="1"/>
          </p:nvPr>
        </p:nvSpPr>
        <p:spPr>
          <a:xfrm>
            <a:off x="457200" y="1600200"/>
            <a:ext cx="8229600" cy="4724400"/>
          </a:xfrm>
        </p:spPr>
        <p:txBody>
          <a:bodyPr>
            <a:normAutofit/>
          </a:bodyPr>
          <a:lstStyle/>
          <a:p>
            <a:pPr marL="0" indent="0">
              <a:buNone/>
            </a:pPr>
            <a:r>
              <a:rPr lang="en-US" sz="2800" dirty="0"/>
              <a:t>For to this you were called, because Christ also </a:t>
            </a:r>
            <a:r>
              <a:rPr lang="en-US" sz="2800" b="1" u="sng" dirty="0"/>
              <a:t>suffered for </a:t>
            </a:r>
            <a:r>
              <a:rPr lang="en-US" sz="2800" b="1" u="sng" dirty="0" smtClean="0"/>
              <a:t>us</a:t>
            </a:r>
            <a:r>
              <a:rPr lang="en-US" sz="2800" dirty="0"/>
              <a:t>, leaving </a:t>
            </a:r>
            <a:r>
              <a:rPr lang="en-US" sz="2800" dirty="0" smtClean="0"/>
              <a:t>us </a:t>
            </a:r>
            <a:r>
              <a:rPr lang="en-US" sz="2800" dirty="0"/>
              <a:t>an example, that you should follow His steps:</a:t>
            </a:r>
          </a:p>
          <a:p>
            <a:pPr marL="0" indent="0">
              <a:buNone/>
            </a:pPr>
            <a:r>
              <a:rPr lang="en-US" sz="2800" b="1" baseline="30000" dirty="0"/>
              <a:t>22 </a:t>
            </a:r>
            <a:r>
              <a:rPr lang="en-US" sz="2800" dirty="0"/>
              <a:t>“Who committed no sin,</a:t>
            </a:r>
            <a:br>
              <a:rPr lang="en-US" sz="2800" dirty="0"/>
            </a:br>
            <a:r>
              <a:rPr lang="en-US" sz="2800" dirty="0"/>
              <a:t>Nor was deceit found in His mouth”;</a:t>
            </a:r>
          </a:p>
          <a:p>
            <a:pPr marL="0" indent="0">
              <a:buNone/>
            </a:pPr>
            <a:r>
              <a:rPr lang="en-US" sz="2800" b="1" baseline="30000" dirty="0"/>
              <a:t>23 </a:t>
            </a:r>
            <a:r>
              <a:rPr lang="en-US" sz="2800" dirty="0"/>
              <a:t>who, when He was reviled, did not revile in return; when He suffered, He did not threaten, but committed </a:t>
            </a:r>
            <a:r>
              <a:rPr lang="en-US" sz="2800" i="1" dirty="0"/>
              <a:t>Himself</a:t>
            </a:r>
            <a:r>
              <a:rPr lang="en-US" sz="2800" dirty="0"/>
              <a:t> to Him who judges righteously</a:t>
            </a:r>
          </a:p>
          <a:p>
            <a:pPr marL="0" indent="0">
              <a:buNone/>
            </a:pPr>
            <a:endParaRPr lang="en-US" sz="2800" dirty="0"/>
          </a:p>
        </p:txBody>
      </p:sp>
    </p:spTree>
    <p:extLst>
      <p:ext uri="{BB962C8B-B14F-4D97-AF65-F5344CB8AC3E}">
        <p14:creationId xmlns:p14="http://schemas.microsoft.com/office/powerpoint/2010/main" val="260482969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The Meekness of Jesus</a:t>
            </a:r>
            <a:endParaRPr lang="en-US" b="1" dirty="0"/>
          </a:p>
        </p:txBody>
      </p:sp>
      <p:sp>
        <p:nvSpPr>
          <p:cNvPr id="3" name="Content Placeholder 2"/>
          <p:cNvSpPr>
            <a:spLocks noGrp="1"/>
          </p:cNvSpPr>
          <p:nvPr>
            <p:ph idx="1"/>
          </p:nvPr>
        </p:nvSpPr>
        <p:spPr>
          <a:xfrm>
            <a:off x="457200" y="1600200"/>
            <a:ext cx="8229600" cy="3276600"/>
          </a:xfrm>
        </p:spPr>
        <p:txBody>
          <a:bodyPr>
            <a:normAutofit/>
          </a:bodyPr>
          <a:lstStyle/>
          <a:p>
            <a:r>
              <a:rPr lang="en-US" sz="3000" dirty="0" smtClean="0"/>
              <a:t>Jesus felt the wrongs done against Him, but chose not to respond.</a:t>
            </a:r>
          </a:p>
          <a:p>
            <a:r>
              <a:rPr lang="en-US" sz="3000" dirty="0" smtClean="0"/>
              <a:t>Jesus was thinking of us and did not allow His spirit to become vindictive.</a:t>
            </a:r>
          </a:p>
          <a:p>
            <a:r>
              <a:rPr lang="en-US" sz="3000" dirty="0" smtClean="0"/>
              <a:t>Jesus committed Himself to God to allow the righteous judge to righteously settle things!</a:t>
            </a:r>
            <a:endParaRPr lang="en-US" sz="3000" dirty="0"/>
          </a:p>
        </p:txBody>
      </p:sp>
    </p:spTree>
    <p:extLst>
      <p:ext uri="{BB962C8B-B14F-4D97-AF65-F5344CB8AC3E}">
        <p14:creationId xmlns:p14="http://schemas.microsoft.com/office/powerpoint/2010/main" val="17376127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Grp="1" noChangeAspect="1" noChangeArrowheads="1"/>
          </p:cNvPicPr>
          <p:nvPr>
            <p:ph idx="1"/>
          </p:nvPr>
        </p:nvPicPr>
        <p:blipFill rotWithShape="1">
          <a:blip r:embed="rId2">
            <a:extLst>
              <a:ext uri="{28A0092B-C50C-407E-A947-70E740481C1C}">
                <a14:useLocalDpi xmlns:a14="http://schemas.microsoft.com/office/drawing/2010/main" val="0"/>
              </a:ext>
            </a:extLst>
          </a:blip>
          <a:srcRect l="8133" t="6237" r="8391" b="5858"/>
          <a:stretch/>
        </p:blipFill>
        <p:spPr bwMode="auto">
          <a:xfrm>
            <a:off x="2362200" y="906049"/>
            <a:ext cx="4070958" cy="572335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TextBox 3"/>
          <p:cNvSpPr txBox="1"/>
          <p:nvPr/>
        </p:nvSpPr>
        <p:spPr>
          <a:xfrm>
            <a:off x="2819400" y="5001161"/>
            <a:ext cx="3200400" cy="1200329"/>
          </a:xfrm>
          <a:prstGeom prst="rect">
            <a:avLst/>
          </a:prstGeom>
          <a:solidFill>
            <a:srgbClr val="1D1D29"/>
          </a:solidFill>
        </p:spPr>
        <p:txBody>
          <a:bodyPr wrap="square" rtlCol="0">
            <a:spAutoFit/>
          </a:bodyPr>
          <a:lstStyle/>
          <a:p>
            <a:r>
              <a:rPr lang="en-US" sz="7200" dirty="0" smtClean="0">
                <a:solidFill>
                  <a:srgbClr val="FF0000"/>
                </a:solidFill>
                <a:latin typeface="Arial Black" panose="020B0A04020102020204" pitchFamily="34" charset="0"/>
              </a:rPr>
              <a:t>MEEK</a:t>
            </a:r>
            <a:endParaRPr lang="en-US" sz="7200" dirty="0">
              <a:solidFill>
                <a:srgbClr val="FF0000"/>
              </a:solidFill>
              <a:latin typeface="Arial Black" panose="020B0A04020102020204" pitchFamily="34" charset="0"/>
            </a:endParaRPr>
          </a:p>
        </p:txBody>
      </p:sp>
    </p:spTree>
    <p:extLst>
      <p:ext uri="{BB962C8B-B14F-4D97-AF65-F5344CB8AC3E}">
        <p14:creationId xmlns:p14="http://schemas.microsoft.com/office/powerpoint/2010/main" val="13925109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990600"/>
          </a:xfrm>
        </p:spPr>
        <p:txBody>
          <a:bodyPr>
            <a:normAutofit fontScale="90000"/>
          </a:bodyPr>
          <a:lstStyle/>
          <a:p>
            <a:r>
              <a:rPr lang="en-US" b="1" dirty="0" smtClean="0"/>
              <a:t>The Complete Word Study Dictionary – New Testament</a:t>
            </a:r>
            <a:endParaRPr lang="en-US" b="1" dirty="0"/>
          </a:p>
        </p:txBody>
      </p:sp>
      <p:sp>
        <p:nvSpPr>
          <p:cNvPr id="3" name="Content Placeholder 2"/>
          <p:cNvSpPr>
            <a:spLocks noGrp="1"/>
          </p:cNvSpPr>
          <p:nvPr>
            <p:ph idx="1"/>
          </p:nvPr>
        </p:nvSpPr>
        <p:spPr>
          <a:xfrm>
            <a:off x="457200" y="2057400"/>
            <a:ext cx="8229600" cy="2286000"/>
          </a:xfrm>
        </p:spPr>
        <p:txBody>
          <a:bodyPr/>
          <a:lstStyle/>
          <a:p>
            <a:r>
              <a:rPr lang="en-US" dirty="0" smtClean="0"/>
              <a:t>According to Aristotle, the word “</a:t>
            </a:r>
            <a:r>
              <a:rPr lang="en-US" dirty="0" err="1" smtClean="0"/>
              <a:t>prautes</a:t>
            </a:r>
            <a:r>
              <a:rPr lang="en-US" dirty="0" smtClean="0"/>
              <a:t>” means:</a:t>
            </a:r>
          </a:p>
          <a:p>
            <a:pPr marL="0" indent="0">
              <a:buNone/>
            </a:pPr>
            <a:r>
              <a:rPr lang="en-US" dirty="0" smtClean="0"/>
              <a:t>“the middle standing between two extremes, getting angry without reason, and not getting angry at all.  It is getting angry at the right time, in the right measure, and for the right reason….it is a balance born in strength of character.”</a:t>
            </a:r>
            <a:endParaRPr lang="en-US" dirty="0"/>
          </a:p>
        </p:txBody>
      </p:sp>
    </p:spTree>
    <p:extLst>
      <p:ext uri="{BB962C8B-B14F-4D97-AF65-F5344CB8AC3E}">
        <p14:creationId xmlns:p14="http://schemas.microsoft.com/office/powerpoint/2010/main" val="268994244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Working Definition </a:t>
            </a:r>
            <a:endParaRPr lang="en-US" b="1" dirty="0"/>
          </a:p>
        </p:txBody>
      </p:sp>
      <p:sp>
        <p:nvSpPr>
          <p:cNvPr id="3" name="Content Placeholder 2"/>
          <p:cNvSpPr>
            <a:spLocks noGrp="1"/>
          </p:cNvSpPr>
          <p:nvPr>
            <p:ph idx="1"/>
          </p:nvPr>
        </p:nvSpPr>
        <p:spPr>
          <a:xfrm>
            <a:off x="381000" y="1828800"/>
            <a:ext cx="8229600" cy="1676400"/>
          </a:xfrm>
          <a:solidFill>
            <a:schemeClr val="accent2"/>
          </a:solidFill>
        </p:spPr>
        <p:txBody>
          <a:bodyPr>
            <a:normAutofit/>
          </a:bodyPr>
          <a:lstStyle/>
          <a:p>
            <a:pPr marL="0" indent="0" algn="ctr">
              <a:buNone/>
            </a:pPr>
            <a:r>
              <a:rPr lang="en-US" sz="5000" b="1" dirty="0" smtClean="0"/>
              <a:t>Meek – Strength under control</a:t>
            </a:r>
            <a:endParaRPr lang="en-US" sz="5000" b="1" dirty="0"/>
          </a:p>
        </p:txBody>
      </p:sp>
      <p:sp>
        <p:nvSpPr>
          <p:cNvPr id="4" name="TextBox 3"/>
          <p:cNvSpPr txBox="1"/>
          <p:nvPr/>
        </p:nvSpPr>
        <p:spPr>
          <a:xfrm>
            <a:off x="457200" y="4114800"/>
            <a:ext cx="8153400" cy="1477328"/>
          </a:xfrm>
          <a:prstGeom prst="rect">
            <a:avLst/>
          </a:prstGeom>
          <a:noFill/>
        </p:spPr>
        <p:txBody>
          <a:bodyPr wrap="square" rtlCol="0">
            <a:spAutoFit/>
          </a:bodyPr>
          <a:lstStyle/>
          <a:p>
            <a:r>
              <a:rPr lang="en-US" sz="3000" dirty="0" smtClean="0"/>
              <a:t>Now do we understand why Barclay considered this the most untranslatable word in the New Testament?</a:t>
            </a:r>
            <a:endParaRPr lang="en-US" sz="3000" dirty="0"/>
          </a:p>
        </p:txBody>
      </p:sp>
    </p:spTree>
    <p:extLst>
      <p:ext uri="{BB962C8B-B14F-4D97-AF65-F5344CB8AC3E}">
        <p14:creationId xmlns:p14="http://schemas.microsoft.com/office/powerpoint/2010/main" val="21998128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New Testament Greek (</a:t>
            </a:r>
            <a:r>
              <a:rPr lang="en-US" b="1" dirty="0" err="1" smtClean="0"/>
              <a:t>Kione</a:t>
            </a:r>
            <a:r>
              <a:rPr lang="en-US" b="1" dirty="0" smtClean="0"/>
              <a:t>)</a:t>
            </a:r>
            <a:endParaRPr lang="en-US" b="1" dirty="0"/>
          </a:p>
        </p:txBody>
      </p:sp>
      <p:sp>
        <p:nvSpPr>
          <p:cNvPr id="3" name="Content Placeholder 2"/>
          <p:cNvSpPr>
            <a:spLocks noGrp="1"/>
          </p:cNvSpPr>
          <p:nvPr>
            <p:ph idx="1"/>
          </p:nvPr>
        </p:nvSpPr>
        <p:spPr>
          <a:xfrm>
            <a:off x="457200" y="1600200"/>
            <a:ext cx="8229600" cy="1524000"/>
          </a:xfrm>
        </p:spPr>
        <p:txBody>
          <a:bodyPr>
            <a:normAutofit/>
          </a:bodyPr>
          <a:lstStyle/>
          <a:p>
            <a:r>
              <a:rPr lang="en-US" sz="3000" dirty="0" smtClean="0"/>
              <a:t>By the time of the writing of the New Testament, the word “</a:t>
            </a:r>
            <a:r>
              <a:rPr lang="en-US" sz="3000" dirty="0" err="1" smtClean="0"/>
              <a:t>praus</a:t>
            </a:r>
            <a:r>
              <a:rPr lang="en-US" sz="3000" dirty="0" smtClean="0"/>
              <a:t>” was translated as meek.</a:t>
            </a:r>
            <a:endParaRPr lang="en-US" sz="3000" dirty="0"/>
          </a:p>
        </p:txBody>
      </p:sp>
      <p:sp>
        <p:nvSpPr>
          <p:cNvPr id="4" name="TextBox 3"/>
          <p:cNvSpPr txBox="1"/>
          <p:nvPr/>
        </p:nvSpPr>
        <p:spPr>
          <a:xfrm>
            <a:off x="1066800" y="3276600"/>
            <a:ext cx="7086600" cy="2862322"/>
          </a:xfrm>
          <a:prstGeom prst="rect">
            <a:avLst/>
          </a:prstGeom>
          <a:solidFill>
            <a:schemeClr val="accent2"/>
          </a:solidFill>
        </p:spPr>
        <p:txBody>
          <a:bodyPr wrap="square" rtlCol="0">
            <a:spAutoFit/>
          </a:bodyPr>
          <a:lstStyle/>
          <a:p>
            <a:pPr algn="ctr"/>
            <a:r>
              <a:rPr lang="en-US" sz="3000" dirty="0" smtClean="0"/>
              <a:t>This word actually has it origin from the Greek military.  Wild horses were found and brought into camp to be broken in.  Over time, they were separated out.  Only the best were considered “</a:t>
            </a:r>
            <a:r>
              <a:rPr lang="en-US" sz="3000" dirty="0" err="1" smtClean="0"/>
              <a:t>praus</a:t>
            </a:r>
            <a:r>
              <a:rPr lang="en-US" sz="3000" dirty="0" smtClean="0"/>
              <a:t>” and were trained for military service.</a:t>
            </a:r>
          </a:p>
        </p:txBody>
      </p:sp>
    </p:spTree>
    <p:extLst>
      <p:ext uri="{BB962C8B-B14F-4D97-AF65-F5344CB8AC3E}">
        <p14:creationId xmlns:p14="http://schemas.microsoft.com/office/powerpoint/2010/main" val="8422059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3074"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81000" y="1828800"/>
            <a:ext cx="8300225" cy="4419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86106453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2130425"/>
            <a:ext cx="8153400" cy="917575"/>
          </a:xfrm>
        </p:spPr>
        <p:txBody>
          <a:bodyPr/>
          <a:lstStyle/>
          <a:p>
            <a:pPr algn="ctr"/>
            <a:r>
              <a:rPr lang="en-US" sz="5500" dirty="0" smtClean="0">
                <a:solidFill>
                  <a:schemeClr val="tx1"/>
                </a:solidFill>
              </a:rPr>
              <a:t>“Meek”</a:t>
            </a:r>
            <a:endParaRPr lang="en-US" sz="5500" dirty="0">
              <a:solidFill>
                <a:schemeClr val="tx1"/>
              </a:solidFill>
            </a:endParaRPr>
          </a:p>
        </p:txBody>
      </p:sp>
      <p:sp>
        <p:nvSpPr>
          <p:cNvPr id="3" name="Subtitle 2"/>
          <p:cNvSpPr>
            <a:spLocks noGrp="1"/>
          </p:cNvSpPr>
          <p:nvPr>
            <p:ph type="subTitle" idx="1"/>
          </p:nvPr>
        </p:nvSpPr>
        <p:spPr>
          <a:xfrm>
            <a:off x="1524000" y="3657600"/>
            <a:ext cx="6400800" cy="1295400"/>
          </a:xfrm>
        </p:spPr>
        <p:txBody>
          <a:bodyPr>
            <a:normAutofit/>
          </a:bodyPr>
          <a:lstStyle/>
          <a:p>
            <a:pPr algn="ctr"/>
            <a:r>
              <a:rPr lang="en-US" sz="3200" dirty="0" smtClean="0"/>
              <a:t>July </a:t>
            </a:r>
            <a:r>
              <a:rPr lang="en-US" sz="3200" dirty="0" smtClean="0"/>
              <a:t>24</a:t>
            </a:r>
            <a:r>
              <a:rPr lang="en-US" sz="3200" dirty="0"/>
              <a:t>, 2019</a:t>
            </a:r>
          </a:p>
          <a:p>
            <a:pPr algn="ctr"/>
            <a:r>
              <a:rPr lang="en-US" sz="3200" dirty="0"/>
              <a:t>San Angelo. TX</a:t>
            </a:r>
          </a:p>
        </p:txBody>
      </p:sp>
    </p:spTree>
    <p:extLst>
      <p:ext uri="{BB962C8B-B14F-4D97-AF65-F5344CB8AC3E}">
        <p14:creationId xmlns:p14="http://schemas.microsoft.com/office/powerpoint/2010/main" val="380535092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It has been said…</a:t>
            </a:r>
            <a:endParaRPr lang="en-US" b="1" dirty="0"/>
          </a:p>
        </p:txBody>
      </p:sp>
      <p:sp>
        <p:nvSpPr>
          <p:cNvPr id="3" name="Content Placeholder 2"/>
          <p:cNvSpPr>
            <a:spLocks noGrp="1"/>
          </p:cNvSpPr>
          <p:nvPr>
            <p:ph idx="1"/>
          </p:nvPr>
        </p:nvSpPr>
        <p:spPr>
          <a:xfrm>
            <a:off x="457200" y="1600200"/>
            <a:ext cx="8229600" cy="685800"/>
          </a:xfrm>
        </p:spPr>
        <p:txBody>
          <a:bodyPr>
            <a:normAutofit/>
          </a:bodyPr>
          <a:lstStyle/>
          <a:p>
            <a:r>
              <a:rPr lang="en-US" sz="3000" dirty="0" smtClean="0"/>
              <a:t>Greeks passed their secrets to the Romans.</a:t>
            </a:r>
            <a:endParaRPr lang="en-US" sz="3000" dirty="0"/>
          </a:p>
        </p:txBody>
      </p:sp>
      <p:sp>
        <p:nvSpPr>
          <p:cNvPr id="4" name="Content Placeholder 2"/>
          <p:cNvSpPr txBox="1">
            <a:spLocks/>
          </p:cNvSpPr>
          <p:nvPr/>
        </p:nvSpPr>
        <p:spPr>
          <a:xfrm>
            <a:off x="457200" y="2209800"/>
            <a:ext cx="8229600" cy="685800"/>
          </a:xfrm>
          <a:prstGeom prst="rect">
            <a:avLst/>
          </a:prstGeom>
        </p:spPr>
        <p:txBody>
          <a:bodyPr vert="horz" lIns="91440" tIns="45720" rIns="91440" bIns="45720" rtlCol="0">
            <a:normAutofit/>
          </a:bodyPr>
          <a:lst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r>
              <a:rPr lang="en-US" sz="3000" dirty="0" smtClean="0"/>
              <a:t>Romans passed their secrets to the Moors.</a:t>
            </a:r>
            <a:endParaRPr lang="en-US" sz="3000" dirty="0"/>
          </a:p>
        </p:txBody>
      </p:sp>
      <p:sp>
        <p:nvSpPr>
          <p:cNvPr id="5" name="Content Placeholder 2"/>
          <p:cNvSpPr txBox="1">
            <a:spLocks/>
          </p:cNvSpPr>
          <p:nvPr/>
        </p:nvSpPr>
        <p:spPr>
          <a:xfrm>
            <a:off x="457200" y="2819400"/>
            <a:ext cx="8229600" cy="685800"/>
          </a:xfrm>
          <a:prstGeom prst="rect">
            <a:avLst/>
          </a:prstGeom>
        </p:spPr>
        <p:txBody>
          <a:bodyPr vert="horz" lIns="91440" tIns="45720" rIns="91440" bIns="45720" rtlCol="0">
            <a:normAutofit/>
          </a:bodyPr>
          <a:lst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r>
              <a:rPr lang="en-US" sz="3000" dirty="0" smtClean="0"/>
              <a:t>Moors passed their secrets to the Spanish.</a:t>
            </a:r>
            <a:endParaRPr lang="en-US" sz="3000" dirty="0"/>
          </a:p>
        </p:txBody>
      </p:sp>
      <p:sp>
        <p:nvSpPr>
          <p:cNvPr id="6" name="Content Placeholder 2"/>
          <p:cNvSpPr txBox="1">
            <a:spLocks/>
          </p:cNvSpPr>
          <p:nvPr/>
        </p:nvSpPr>
        <p:spPr>
          <a:xfrm>
            <a:off x="457200" y="3488499"/>
            <a:ext cx="8229600" cy="685800"/>
          </a:xfrm>
          <a:prstGeom prst="rect">
            <a:avLst/>
          </a:prstGeom>
        </p:spPr>
        <p:txBody>
          <a:bodyPr vert="horz" lIns="91440" tIns="45720" rIns="91440" bIns="45720" rtlCol="0">
            <a:normAutofit/>
          </a:bodyPr>
          <a:lst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r>
              <a:rPr lang="en-US" sz="3000" dirty="0" smtClean="0"/>
              <a:t>Spanish passed their secrets to the Austrians.</a:t>
            </a:r>
            <a:endParaRPr lang="en-US" sz="3000" dirty="0"/>
          </a:p>
        </p:txBody>
      </p:sp>
      <p:sp>
        <p:nvSpPr>
          <p:cNvPr id="7" name="Content Placeholder 2"/>
          <p:cNvSpPr txBox="1">
            <a:spLocks/>
          </p:cNvSpPr>
          <p:nvPr/>
        </p:nvSpPr>
        <p:spPr>
          <a:xfrm>
            <a:off x="441542" y="4495800"/>
            <a:ext cx="8229600" cy="1600200"/>
          </a:xfrm>
          <a:prstGeom prst="rect">
            <a:avLst/>
          </a:prstGeom>
          <a:solidFill>
            <a:schemeClr val="accent1"/>
          </a:solidFill>
        </p:spPr>
        <p:txBody>
          <a:bodyPr vert="horz" lIns="91440" tIns="45720" rIns="91440" bIns="45720" rtlCol="0">
            <a:noAutofit/>
          </a:bodyPr>
          <a:lst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pPr marL="0" indent="0" algn="ctr">
              <a:buNone/>
            </a:pPr>
            <a:r>
              <a:rPr lang="en-US" sz="3000" dirty="0" smtClean="0"/>
              <a:t>And the descendants of the Greek horses of war (</a:t>
            </a:r>
            <a:r>
              <a:rPr lang="en-US" sz="3000" dirty="0" err="1" smtClean="0"/>
              <a:t>praus</a:t>
            </a:r>
            <a:r>
              <a:rPr lang="en-US" sz="3000" dirty="0" smtClean="0"/>
              <a:t>) still live on today, known as the world famous….</a:t>
            </a:r>
            <a:endParaRPr lang="en-US" sz="3000" dirty="0"/>
          </a:p>
        </p:txBody>
      </p:sp>
    </p:spTree>
    <p:extLst>
      <p:ext uri="{BB962C8B-B14F-4D97-AF65-F5344CB8AC3E}">
        <p14:creationId xmlns:p14="http://schemas.microsoft.com/office/powerpoint/2010/main" val="18006737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P spid="5" grpId="0"/>
      <p:bldP spid="6" grpId="0"/>
      <p:bldP spid="7"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smtClean="0"/>
              <a:t>Lippizanner</a:t>
            </a:r>
            <a:r>
              <a:rPr lang="en-US" b="1" dirty="0" smtClean="0"/>
              <a:t> Stallions</a:t>
            </a:r>
            <a:endParaRPr lang="en-US" b="1" dirty="0"/>
          </a:p>
        </p:txBody>
      </p:sp>
      <p:sp>
        <p:nvSpPr>
          <p:cNvPr id="4" name="AutoShape 4" descr="Image result for lipizzaner horses"/>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 name="AutoShape 6" descr="Image result for lipizzaner horses"/>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 name="AutoShape 8" descr="Image result for lipizzaner horses"/>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2057" name="Picture 9"/>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295400" y="2057400"/>
            <a:ext cx="7075715" cy="3962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48968277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Old Testament Origin – Psalm 37</a:t>
            </a:r>
            <a:endParaRPr lang="en-US" b="1" dirty="0"/>
          </a:p>
        </p:txBody>
      </p:sp>
      <p:sp>
        <p:nvSpPr>
          <p:cNvPr id="3" name="Content Placeholder 2"/>
          <p:cNvSpPr>
            <a:spLocks noGrp="1"/>
          </p:cNvSpPr>
          <p:nvPr>
            <p:ph idx="1"/>
          </p:nvPr>
        </p:nvSpPr>
        <p:spPr>
          <a:xfrm>
            <a:off x="457200" y="1600200"/>
            <a:ext cx="8229600" cy="2286000"/>
          </a:xfrm>
        </p:spPr>
        <p:txBody>
          <a:bodyPr>
            <a:normAutofit/>
          </a:bodyPr>
          <a:lstStyle/>
          <a:p>
            <a:r>
              <a:rPr lang="en-US" sz="3000" dirty="0" smtClean="0"/>
              <a:t>“Meek” means to have power under control.</a:t>
            </a:r>
          </a:p>
          <a:p>
            <a:endParaRPr lang="en-US" sz="3000" dirty="0"/>
          </a:p>
          <a:p>
            <a:r>
              <a:rPr lang="en-US" sz="3000" dirty="0" smtClean="0"/>
              <a:t>In short, it means to always do what is right regardless of the outcome.</a:t>
            </a:r>
          </a:p>
          <a:p>
            <a:endParaRPr lang="en-US" sz="3000" dirty="0"/>
          </a:p>
        </p:txBody>
      </p:sp>
    </p:spTree>
    <p:extLst>
      <p:ext uri="{BB962C8B-B14F-4D97-AF65-F5344CB8AC3E}">
        <p14:creationId xmlns:p14="http://schemas.microsoft.com/office/powerpoint/2010/main" val="106866562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Matthew 5:5</a:t>
            </a:r>
            <a:endParaRPr lang="en-US" b="1" dirty="0"/>
          </a:p>
        </p:txBody>
      </p:sp>
      <p:sp>
        <p:nvSpPr>
          <p:cNvPr id="3" name="Content Placeholder 2"/>
          <p:cNvSpPr>
            <a:spLocks noGrp="1"/>
          </p:cNvSpPr>
          <p:nvPr>
            <p:ph idx="1"/>
          </p:nvPr>
        </p:nvSpPr>
        <p:spPr>
          <a:xfrm>
            <a:off x="457200" y="1600200"/>
            <a:ext cx="8229600" cy="1219200"/>
          </a:xfrm>
        </p:spPr>
        <p:txBody>
          <a:bodyPr>
            <a:normAutofit/>
          </a:bodyPr>
          <a:lstStyle/>
          <a:p>
            <a:pPr marL="0" indent="0">
              <a:buNone/>
            </a:pPr>
            <a:r>
              <a:rPr lang="en-US" sz="3000" dirty="0"/>
              <a:t>Blessed </a:t>
            </a:r>
            <a:r>
              <a:rPr lang="en-US" sz="3000" i="1" dirty="0"/>
              <a:t>are</a:t>
            </a:r>
            <a:r>
              <a:rPr lang="en-US" sz="3000" dirty="0"/>
              <a:t> the meek,</a:t>
            </a:r>
            <a:r>
              <a:rPr lang="en-US" sz="3000" dirty="0"/>
              <a:t/>
            </a:r>
            <a:br>
              <a:rPr lang="en-US" sz="3000" dirty="0"/>
            </a:br>
            <a:r>
              <a:rPr lang="en-US" sz="3000" dirty="0"/>
              <a:t>For they shall inherit the </a:t>
            </a:r>
            <a:r>
              <a:rPr lang="en-US" sz="3000" dirty="0" smtClean="0"/>
              <a:t>earth</a:t>
            </a:r>
            <a:r>
              <a:rPr lang="en-US" sz="3000" dirty="0"/>
              <a:t>.</a:t>
            </a:r>
            <a:endParaRPr lang="en-US" sz="3000" dirty="0"/>
          </a:p>
        </p:txBody>
      </p:sp>
    </p:spTree>
    <p:extLst>
      <p:ext uri="{BB962C8B-B14F-4D97-AF65-F5344CB8AC3E}">
        <p14:creationId xmlns:p14="http://schemas.microsoft.com/office/powerpoint/2010/main" val="269301291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77607479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Definition of the word “Meek”</a:t>
            </a:r>
            <a:endParaRPr lang="en-US" b="1" dirty="0"/>
          </a:p>
        </p:txBody>
      </p:sp>
      <p:sp>
        <p:nvSpPr>
          <p:cNvPr id="3" name="Content Placeholder 2"/>
          <p:cNvSpPr>
            <a:spLocks noGrp="1"/>
          </p:cNvSpPr>
          <p:nvPr>
            <p:ph idx="1"/>
          </p:nvPr>
        </p:nvSpPr>
        <p:spPr>
          <a:xfrm>
            <a:off x="457200" y="1600200"/>
            <a:ext cx="8229600" cy="533400"/>
          </a:xfrm>
        </p:spPr>
        <p:txBody>
          <a:bodyPr>
            <a:noAutofit/>
          </a:bodyPr>
          <a:lstStyle/>
          <a:p>
            <a:r>
              <a:rPr lang="en-US" sz="3000" dirty="0" smtClean="0"/>
              <a:t>How would you define “meek”?</a:t>
            </a:r>
          </a:p>
          <a:p>
            <a:endParaRPr lang="en-US" sz="3000" dirty="0"/>
          </a:p>
        </p:txBody>
      </p:sp>
      <p:sp>
        <p:nvSpPr>
          <p:cNvPr id="4" name="Content Placeholder 2"/>
          <p:cNvSpPr txBox="1">
            <a:spLocks/>
          </p:cNvSpPr>
          <p:nvPr/>
        </p:nvSpPr>
        <p:spPr>
          <a:xfrm>
            <a:off x="762000" y="2536521"/>
            <a:ext cx="7315200" cy="1828800"/>
          </a:xfrm>
          <a:prstGeom prst="rect">
            <a:avLst/>
          </a:prstGeom>
          <a:solidFill>
            <a:schemeClr val="accent1"/>
          </a:solidFill>
        </p:spPr>
        <p:txBody>
          <a:bodyPr vert="horz" lIns="91440" tIns="45720" rIns="91440" bIns="45720" rtlCol="0">
            <a:noAutofit/>
          </a:bodyPr>
          <a:lst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pPr algn="ctr"/>
            <a:r>
              <a:rPr lang="en-US" sz="3000" dirty="0" smtClean="0"/>
              <a:t>20</a:t>
            </a:r>
            <a:r>
              <a:rPr lang="en-US" sz="3000" baseline="30000" dirty="0" smtClean="0"/>
              <a:t>th</a:t>
            </a:r>
            <a:r>
              <a:rPr lang="en-US" sz="3000" dirty="0" smtClean="0"/>
              <a:t> century Bible translator William Barclay said this was the “most untranslatable word in the New Testament”.</a:t>
            </a:r>
            <a:endParaRPr lang="en-US" sz="3000" dirty="0"/>
          </a:p>
        </p:txBody>
      </p:sp>
    </p:spTree>
    <p:extLst>
      <p:ext uri="{BB962C8B-B14F-4D97-AF65-F5344CB8AC3E}">
        <p14:creationId xmlns:p14="http://schemas.microsoft.com/office/powerpoint/2010/main" val="15242811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Galatians 5:22-23</a:t>
            </a:r>
            <a:endParaRPr lang="en-US" b="1" dirty="0"/>
          </a:p>
        </p:txBody>
      </p:sp>
      <p:sp>
        <p:nvSpPr>
          <p:cNvPr id="3" name="Content Placeholder 2"/>
          <p:cNvSpPr>
            <a:spLocks noGrp="1"/>
          </p:cNvSpPr>
          <p:nvPr>
            <p:ph idx="1"/>
          </p:nvPr>
        </p:nvSpPr>
        <p:spPr>
          <a:xfrm>
            <a:off x="457200" y="1600200"/>
            <a:ext cx="8229600" cy="2133600"/>
          </a:xfrm>
        </p:spPr>
        <p:txBody>
          <a:bodyPr>
            <a:normAutofit/>
          </a:bodyPr>
          <a:lstStyle/>
          <a:p>
            <a:pPr marL="0" indent="0">
              <a:buNone/>
            </a:pPr>
            <a:r>
              <a:rPr lang="en-US" sz="2800" dirty="0" smtClean="0"/>
              <a:t>But </a:t>
            </a:r>
            <a:r>
              <a:rPr lang="en-US" sz="2800" dirty="0"/>
              <a:t>the fruit of the Spirit is love, joy, peace, longsuffering, gentleness, goodness, </a:t>
            </a:r>
            <a:r>
              <a:rPr lang="en-US" sz="2800" dirty="0" smtClean="0"/>
              <a:t>faith, </a:t>
            </a:r>
            <a:r>
              <a:rPr lang="en-US" sz="2800" b="1" baseline="30000" dirty="0" smtClean="0"/>
              <a:t>23</a:t>
            </a:r>
            <a:r>
              <a:rPr lang="en-US" sz="2800" b="1" baseline="30000" dirty="0"/>
              <a:t> </a:t>
            </a:r>
            <a:r>
              <a:rPr lang="en-US" sz="2800" b="1" u="sng" dirty="0">
                <a:solidFill>
                  <a:srgbClr val="C00000"/>
                </a:solidFill>
              </a:rPr>
              <a:t>Meekness</a:t>
            </a:r>
            <a:r>
              <a:rPr lang="en-US" sz="2800" dirty="0"/>
              <a:t>, temperance: against such there is no law</a:t>
            </a:r>
            <a:r>
              <a:rPr lang="en-US" sz="2800" dirty="0" smtClean="0"/>
              <a:t>. (KJV)</a:t>
            </a:r>
            <a:endParaRPr lang="en-US" sz="2800" dirty="0"/>
          </a:p>
          <a:p>
            <a:pPr marL="0" indent="0">
              <a:buNone/>
            </a:pPr>
            <a:endParaRPr lang="en-US" sz="2800" dirty="0"/>
          </a:p>
        </p:txBody>
      </p:sp>
      <p:sp>
        <p:nvSpPr>
          <p:cNvPr id="4" name="Content Placeholder 2"/>
          <p:cNvSpPr txBox="1">
            <a:spLocks/>
          </p:cNvSpPr>
          <p:nvPr/>
        </p:nvSpPr>
        <p:spPr>
          <a:xfrm>
            <a:off x="480164" y="3962400"/>
            <a:ext cx="8229600" cy="762000"/>
          </a:xfrm>
          <a:prstGeom prst="rect">
            <a:avLst/>
          </a:prstGeom>
          <a:solidFill>
            <a:schemeClr val="accent1"/>
          </a:solidFill>
        </p:spPr>
        <p:txBody>
          <a:bodyPr vert="horz" lIns="91440" tIns="45720" rIns="91440" bIns="45720" rtlCol="0">
            <a:normAutofit/>
          </a:bodyPr>
          <a:lst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pPr marL="0" indent="0">
              <a:buFont typeface="Arial" pitchFamily="34" charset="0"/>
              <a:buNone/>
            </a:pPr>
            <a:r>
              <a:rPr lang="en-US" sz="2800" b="1" baseline="30000" dirty="0" smtClean="0"/>
              <a:t> ”</a:t>
            </a:r>
            <a:r>
              <a:rPr lang="en-US" sz="2800" dirty="0" smtClean="0"/>
              <a:t>gentleness”.  (Most translations)</a:t>
            </a:r>
            <a:endParaRPr lang="en-US" sz="2800" dirty="0"/>
          </a:p>
        </p:txBody>
      </p:sp>
    </p:spTree>
    <p:extLst>
      <p:ext uri="{BB962C8B-B14F-4D97-AF65-F5344CB8AC3E}">
        <p14:creationId xmlns:p14="http://schemas.microsoft.com/office/powerpoint/2010/main" val="10429096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What “Meek” is NOT!!</a:t>
            </a:r>
            <a:endParaRPr lang="en-US" b="1" dirty="0"/>
          </a:p>
        </p:txBody>
      </p:sp>
      <p:sp>
        <p:nvSpPr>
          <p:cNvPr id="5" name="Content Placeholder 4"/>
          <p:cNvSpPr>
            <a:spLocks noGrp="1"/>
          </p:cNvSpPr>
          <p:nvPr>
            <p:ph idx="1"/>
          </p:nvPr>
        </p:nvSpPr>
        <p:spPr>
          <a:xfrm>
            <a:off x="457200" y="1676400"/>
            <a:ext cx="3352800" cy="3048000"/>
          </a:xfrm>
        </p:spPr>
        <p:txBody>
          <a:bodyPr>
            <a:normAutofit/>
          </a:bodyPr>
          <a:lstStyle/>
          <a:p>
            <a:pPr marL="0" indent="0">
              <a:buNone/>
            </a:pPr>
            <a:r>
              <a:rPr lang="en-US" sz="4000" dirty="0" smtClean="0"/>
              <a:t>WEAK</a:t>
            </a:r>
          </a:p>
          <a:p>
            <a:pPr marL="0" indent="0">
              <a:buNone/>
            </a:pPr>
            <a:r>
              <a:rPr lang="en-US" sz="4000" dirty="0" smtClean="0"/>
              <a:t>TIMID</a:t>
            </a:r>
          </a:p>
          <a:p>
            <a:pPr marL="0" indent="0">
              <a:buNone/>
            </a:pPr>
            <a:r>
              <a:rPr lang="en-US" sz="4000" dirty="0" smtClean="0"/>
              <a:t>SHY</a:t>
            </a:r>
          </a:p>
          <a:p>
            <a:pPr marL="0" indent="0">
              <a:buNone/>
            </a:pPr>
            <a:r>
              <a:rPr lang="en-US" sz="4000" dirty="0" smtClean="0"/>
              <a:t>PUSHOVER</a:t>
            </a:r>
          </a:p>
          <a:p>
            <a:pPr marL="0" indent="0">
              <a:buNone/>
            </a:pPr>
            <a:endParaRPr lang="en-US" dirty="0" smtClean="0"/>
          </a:p>
          <a:p>
            <a:pPr marL="0" indent="0">
              <a:buNone/>
            </a:pPr>
            <a:endParaRPr lang="en-US" dirty="0"/>
          </a:p>
        </p:txBody>
      </p:sp>
      <p:sp>
        <p:nvSpPr>
          <p:cNvPr id="6" name="TextBox 5"/>
          <p:cNvSpPr txBox="1"/>
          <p:nvPr/>
        </p:nvSpPr>
        <p:spPr>
          <a:xfrm>
            <a:off x="533400" y="5004137"/>
            <a:ext cx="7848600" cy="1015663"/>
          </a:xfrm>
          <a:prstGeom prst="rect">
            <a:avLst/>
          </a:prstGeom>
          <a:solidFill>
            <a:schemeClr val="bg1">
              <a:lumMod val="85000"/>
            </a:schemeClr>
          </a:solidFill>
        </p:spPr>
        <p:txBody>
          <a:bodyPr wrap="square" rtlCol="0">
            <a:spAutoFit/>
          </a:bodyPr>
          <a:lstStyle/>
          <a:p>
            <a:pPr algn="ctr"/>
            <a:r>
              <a:rPr lang="en-US" sz="3000" dirty="0" smtClean="0"/>
              <a:t>Unfortunately, this is what we typically think of when we hear this word!</a:t>
            </a:r>
            <a:endParaRPr lang="en-US" sz="3000" dirty="0"/>
          </a:p>
        </p:txBody>
      </p:sp>
    </p:spTree>
    <p:extLst>
      <p:ext uri="{BB962C8B-B14F-4D97-AF65-F5344CB8AC3E}">
        <p14:creationId xmlns:p14="http://schemas.microsoft.com/office/powerpoint/2010/main" val="226950130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990600"/>
          </a:xfrm>
        </p:spPr>
        <p:txBody>
          <a:bodyPr/>
          <a:lstStyle/>
          <a:p>
            <a:r>
              <a:rPr lang="en-US" b="1" dirty="0" smtClean="0"/>
              <a:t>2 Samuel 3:11-14</a:t>
            </a:r>
            <a:endParaRPr lang="en-US" b="1" dirty="0"/>
          </a:p>
        </p:txBody>
      </p:sp>
      <p:sp>
        <p:nvSpPr>
          <p:cNvPr id="3" name="Content Placeholder 2"/>
          <p:cNvSpPr>
            <a:spLocks noGrp="1"/>
          </p:cNvSpPr>
          <p:nvPr>
            <p:ph idx="1"/>
          </p:nvPr>
        </p:nvSpPr>
        <p:spPr>
          <a:xfrm>
            <a:off x="457200" y="1447800"/>
            <a:ext cx="8229600" cy="4876800"/>
          </a:xfrm>
        </p:spPr>
        <p:txBody>
          <a:bodyPr>
            <a:normAutofit/>
          </a:bodyPr>
          <a:lstStyle/>
          <a:p>
            <a:pPr marL="0" indent="0">
              <a:buNone/>
            </a:pPr>
            <a:r>
              <a:rPr lang="en-US" sz="2800" dirty="0"/>
              <a:t>Then the </a:t>
            </a:r>
            <a:r>
              <a:rPr lang="en-US" sz="2800" cap="small" dirty="0"/>
              <a:t>Lord</a:t>
            </a:r>
            <a:r>
              <a:rPr lang="en-US" sz="2800" dirty="0"/>
              <a:t> said to Samuel: “Behold, I will do something in Israel at which both ears of everyone who hears it will tingle. </a:t>
            </a:r>
            <a:r>
              <a:rPr lang="en-US" sz="2800" b="1" baseline="30000" dirty="0"/>
              <a:t>12 </a:t>
            </a:r>
            <a:r>
              <a:rPr lang="en-US" sz="2800" dirty="0"/>
              <a:t>In that day I will perform against Eli all that I have spoken concerning his house, from beginning to end. </a:t>
            </a:r>
            <a:r>
              <a:rPr lang="en-US" sz="2800" b="1" baseline="30000" dirty="0"/>
              <a:t>13 </a:t>
            </a:r>
            <a:r>
              <a:rPr lang="en-US" sz="2800" dirty="0"/>
              <a:t>For I have told him that I will judge his house forever for the iniquity which he knows, because his sons made themselves vile, and </a:t>
            </a:r>
            <a:r>
              <a:rPr lang="en-US" sz="2800" b="1" u="sng" dirty="0">
                <a:solidFill>
                  <a:srgbClr val="C00000"/>
                </a:solidFill>
              </a:rPr>
              <a:t>he did not </a:t>
            </a:r>
            <a:r>
              <a:rPr lang="en-US" sz="2800" b="1" u="sng" dirty="0" smtClean="0">
                <a:solidFill>
                  <a:srgbClr val="C00000"/>
                </a:solidFill>
              </a:rPr>
              <a:t>restrain </a:t>
            </a:r>
            <a:r>
              <a:rPr lang="en-US" sz="2800" b="1" u="sng" dirty="0">
                <a:solidFill>
                  <a:srgbClr val="C00000"/>
                </a:solidFill>
              </a:rPr>
              <a:t>them</a:t>
            </a:r>
            <a:r>
              <a:rPr lang="en-US" sz="2800" dirty="0"/>
              <a:t>. </a:t>
            </a:r>
            <a:r>
              <a:rPr lang="en-US" sz="2800" b="1" baseline="30000" dirty="0"/>
              <a:t>14 </a:t>
            </a:r>
            <a:r>
              <a:rPr lang="en-US" sz="2800" dirty="0"/>
              <a:t>And therefore I have sworn to the house of Eli that the iniquity of Eli’s house shall not be atoned for by sacrifice or offering forever.”</a:t>
            </a:r>
            <a:endParaRPr lang="en-US" sz="2800" dirty="0"/>
          </a:p>
        </p:txBody>
      </p:sp>
    </p:spTree>
    <p:extLst>
      <p:ext uri="{BB962C8B-B14F-4D97-AF65-F5344CB8AC3E}">
        <p14:creationId xmlns:p14="http://schemas.microsoft.com/office/powerpoint/2010/main" val="4897864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Was Eli “Meek” or “Weak”?</a:t>
            </a:r>
            <a:endParaRPr lang="en-US" b="1" dirty="0"/>
          </a:p>
        </p:txBody>
      </p:sp>
      <p:sp>
        <p:nvSpPr>
          <p:cNvPr id="3" name="Content Placeholder 2"/>
          <p:cNvSpPr>
            <a:spLocks noGrp="1"/>
          </p:cNvSpPr>
          <p:nvPr>
            <p:ph idx="1"/>
          </p:nvPr>
        </p:nvSpPr>
        <p:spPr>
          <a:xfrm>
            <a:off x="457200" y="1600200"/>
            <a:ext cx="8229600" cy="2057400"/>
          </a:xfrm>
        </p:spPr>
        <p:txBody>
          <a:bodyPr>
            <a:noAutofit/>
          </a:bodyPr>
          <a:lstStyle/>
          <a:p>
            <a:r>
              <a:rPr lang="en-US" sz="3000" dirty="0" smtClean="0"/>
              <a:t>Obviously Eli was not being commended for ignoring the sinful actions of his children.  He was weak!!  Being meek is a godly character trait that is very difficult to find.</a:t>
            </a:r>
            <a:endParaRPr lang="en-US" sz="3000" dirty="0"/>
          </a:p>
        </p:txBody>
      </p:sp>
    </p:spTree>
    <p:extLst>
      <p:ext uri="{BB962C8B-B14F-4D97-AF65-F5344CB8AC3E}">
        <p14:creationId xmlns:p14="http://schemas.microsoft.com/office/powerpoint/2010/main" val="357786534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3153</TotalTime>
  <Words>562</Words>
  <Application>Microsoft Office PowerPoint</Application>
  <PresentationFormat>On-screen Show (4:3)</PresentationFormat>
  <Paragraphs>70</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Clarity</vt:lpstr>
      <vt:lpstr>PowerPoint Presentation</vt:lpstr>
      <vt:lpstr>“Meek”</vt:lpstr>
      <vt:lpstr>Matthew 5:5</vt:lpstr>
      <vt:lpstr>PowerPoint Presentation</vt:lpstr>
      <vt:lpstr>Definition of the word “Meek”</vt:lpstr>
      <vt:lpstr>Galatians 5:22-23</vt:lpstr>
      <vt:lpstr>What “Meek” is NOT!!</vt:lpstr>
      <vt:lpstr>2 Samuel 3:11-14</vt:lpstr>
      <vt:lpstr>Was Eli “Meek” or “Weak”?</vt:lpstr>
      <vt:lpstr>Current Synonyms for Meek</vt:lpstr>
      <vt:lpstr>Only 2 in Bible Called “Meek”</vt:lpstr>
      <vt:lpstr>Partial Definitions</vt:lpstr>
      <vt:lpstr>1 Peter 2:21-23</vt:lpstr>
      <vt:lpstr>The Meekness of Jesus</vt:lpstr>
      <vt:lpstr>PowerPoint Presentation</vt:lpstr>
      <vt:lpstr>The Complete Word Study Dictionary – New Testament</vt:lpstr>
      <vt:lpstr>Working Definition </vt:lpstr>
      <vt:lpstr>New Testament Greek (Kione)</vt:lpstr>
      <vt:lpstr>PowerPoint Presentation</vt:lpstr>
      <vt:lpstr>It has been said…</vt:lpstr>
      <vt:lpstr>Lippizanner Stallions</vt:lpstr>
      <vt:lpstr>Old Testament Origin – Psalm 37</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Bryan Morrison</dc:creator>
  <cp:lastModifiedBy>Bryan Morrison</cp:lastModifiedBy>
  <cp:revision>339</cp:revision>
  <cp:lastPrinted>2016-08-14T13:26:36Z</cp:lastPrinted>
  <dcterms:created xsi:type="dcterms:W3CDTF">2006-08-16T00:00:00Z</dcterms:created>
  <dcterms:modified xsi:type="dcterms:W3CDTF">2019-07-24T23:31:26Z</dcterms:modified>
</cp:coreProperties>
</file>