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365" r:id="rId2"/>
    <p:sldId id="279" r:id="rId3"/>
    <p:sldId id="391" r:id="rId4"/>
    <p:sldId id="368" r:id="rId5"/>
    <p:sldId id="369" r:id="rId6"/>
    <p:sldId id="367" r:id="rId7"/>
    <p:sldId id="366" r:id="rId8"/>
    <p:sldId id="370" r:id="rId9"/>
    <p:sldId id="371" r:id="rId10"/>
    <p:sldId id="373" r:id="rId11"/>
    <p:sldId id="374" r:id="rId12"/>
    <p:sldId id="375" r:id="rId13"/>
    <p:sldId id="376" r:id="rId14"/>
    <p:sldId id="377" r:id="rId15"/>
    <p:sldId id="378" r:id="rId16"/>
    <p:sldId id="380" r:id="rId17"/>
    <p:sldId id="381" r:id="rId18"/>
    <p:sldId id="382" r:id="rId19"/>
    <p:sldId id="379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65"/>
            <p14:sldId id="279"/>
            <p14:sldId id="391"/>
            <p14:sldId id="368"/>
            <p14:sldId id="369"/>
            <p14:sldId id="367"/>
            <p14:sldId id="366"/>
            <p14:sldId id="370"/>
            <p14:sldId id="371"/>
            <p14:sldId id="373"/>
            <p14:sldId id="374"/>
            <p14:sldId id="375"/>
            <p14:sldId id="376"/>
            <p14:sldId id="377"/>
            <p14:sldId id="378"/>
            <p14:sldId id="380"/>
            <p14:sldId id="381"/>
            <p14:sldId id="382"/>
            <p14:sldId id="379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</p14:sldIdLst>
        </p14:section>
        <p14:section name="Untitled Section" id="{2B0DECD1-BFD4-49EE-8915-87225E4093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26&amp;version=NKJV#en-NKJV-24083" TargetMode="External"/><Relationship Id="rId2" Type="http://schemas.openxmlformats.org/officeDocument/2006/relationships/hyperlink" Target="https://www.biblegateway.com/passage/?search=matthew+26&amp;version=NKJV#fen-NKJV-24083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00B3-6E9E-A685-12FF-ECDC2C64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Jeremiah 31:27-28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2BAF2-859C-2232-60AC-1A6F627A0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“Behold, the days are coming, says the </a:t>
            </a:r>
            <a:r>
              <a:rPr lang="en-US" sz="26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that I will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sow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 the house of Israel and the house of Judah with the seed of man and the seed of beast.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And it shall come to pass,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that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as I have watched over them to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pluck up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to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break down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to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throw down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to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destroy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and to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afflict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so I will </a:t>
            </a:r>
            <a:r>
              <a:rPr lang="en-US" sz="2600" b="1" i="0" u="sng" dirty="0">
                <a:solidFill>
                  <a:srgbClr val="FF0000"/>
                </a:solidFill>
                <a:effectLst/>
              </a:rPr>
              <a:t>watch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 over them to </a:t>
            </a:r>
            <a:r>
              <a:rPr lang="en-US" sz="2600" b="1" i="0" u="sng" dirty="0">
                <a:solidFill>
                  <a:srgbClr val="FF0000"/>
                </a:solidFill>
                <a:effectLst/>
              </a:rPr>
              <a:t>build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 and to </a:t>
            </a:r>
            <a:r>
              <a:rPr lang="en-US" sz="2600" b="1" i="0" u="sng" dirty="0">
                <a:solidFill>
                  <a:srgbClr val="FF0000"/>
                </a:solidFill>
                <a:effectLst/>
              </a:rPr>
              <a:t>plant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says the </a:t>
            </a:r>
            <a:r>
              <a:rPr lang="en-US" sz="26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. </a:t>
            </a: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2C2995-F8E5-F277-83DD-D3DF89829E6F}"/>
              </a:ext>
            </a:extLst>
          </p:cNvPr>
          <p:cNvSpPr txBox="1"/>
          <p:nvPr/>
        </p:nvSpPr>
        <p:spPr>
          <a:xfrm>
            <a:off x="533400" y="4953000"/>
            <a:ext cx="822960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Jeremiah is giving Judah the bad news – they will be heading into slavery as punishment for their sins.  However, hope remains for some.</a:t>
            </a:r>
          </a:p>
        </p:txBody>
      </p:sp>
    </p:spTree>
    <p:extLst>
      <p:ext uri="{BB962C8B-B14F-4D97-AF65-F5344CB8AC3E}">
        <p14:creationId xmlns:p14="http://schemas.microsoft.com/office/powerpoint/2010/main" val="268915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15048-F2B4-2983-899C-ADE39861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Jeremiah 31:29-30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9730E-CEFA-3E15-D449-6112679B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In those days they shall say no more:</a:t>
            </a:r>
          </a:p>
          <a:p>
            <a:pPr marL="0" indent="0" algn="l">
              <a:buNone/>
            </a:pPr>
            <a:endParaRPr lang="en-US" sz="26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‘The fathers have eaten sour grapes,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And the children’s teeth are set on edge.’</a:t>
            </a:r>
          </a:p>
          <a:p>
            <a:pPr marL="0" indent="0" algn="l">
              <a:buNone/>
            </a:pPr>
            <a:endParaRPr lang="en-US" sz="2600" b="1" i="0" baseline="3000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30 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But every one shall die for his own iniquity; every man who eats the sour grapes, his teeth shall be set on edge.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6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CB44-5410-4FE5-4873-FC655B17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Ezekiel 18:2-3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91FE1-120A-5CC4-A23D-083557728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“What do you mean when you use this proverb concerning the land of Israel, saying:</a:t>
            </a:r>
          </a:p>
          <a:p>
            <a:pPr marL="0" indent="0" algn="l">
              <a:buNone/>
            </a:pPr>
            <a:endParaRPr lang="en-US" sz="26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‘The fathers have eaten sour grapes,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And the children’s teeth are set on edge’?</a:t>
            </a:r>
          </a:p>
          <a:p>
            <a:pPr marL="0" indent="0" algn="l">
              <a:buNone/>
            </a:pPr>
            <a:endParaRPr lang="en-US" sz="2600" b="1" i="0" baseline="3000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“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As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I live,” says the Lord </a:t>
            </a:r>
            <a:r>
              <a:rPr lang="en-US" sz="2600" b="0" i="0" cap="small" dirty="0">
                <a:solidFill>
                  <a:srgbClr val="000000"/>
                </a:solidFill>
                <a:effectLst/>
              </a:rPr>
              <a:t>God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“you shall no longer use this proverb in Israel.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B02464-B049-B18C-CBB3-E40F61C52092}"/>
              </a:ext>
            </a:extLst>
          </p:cNvPr>
          <p:cNvSpPr txBox="1"/>
          <p:nvPr/>
        </p:nvSpPr>
        <p:spPr>
          <a:xfrm>
            <a:off x="685800" y="5458681"/>
            <a:ext cx="7620000" cy="8925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No more playing the Blame Game – assume individual responsibility!</a:t>
            </a:r>
          </a:p>
        </p:txBody>
      </p:sp>
    </p:spTree>
    <p:extLst>
      <p:ext uri="{BB962C8B-B14F-4D97-AF65-F5344CB8AC3E}">
        <p14:creationId xmlns:p14="http://schemas.microsoft.com/office/powerpoint/2010/main" val="421992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89DA-2FAE-68B8-3B96-77200CA8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Jeremiah 31:31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7017-750B-DD3E-42C4-F515C825A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Behold, the days are coming, 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when I will make a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new covenant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with the house of Israel and with the house of Judah…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ED4BC-9268-53A1-C4B7-97220E9DE381}"/>
              </a:ext>
            </a:extLst>
          </p:cNvPr>
          <p:cNvSpPr txBox="1"/>
          <p:nvPr/>
        </p:nvSpPr>
        <p:spPr>
          <a:xfrm>
            <a:off x="457200" y="3581400"/>
            <a:ext cx="8229600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Can you imagine being in Jeremiah’s audience for the first time these words were read out loud?  This would be sacrilege as far as many Israelites were concerned.  A new covenant?  </a:t>
            </a:r>
          </a:p>
        </p:txBody>
      </p:sp>
    </p:spTree>
    <p:extLst>
      <p:ext uri="{BB962C8B-B14F-4D97-AF65-F5344CB8AC3E}">
        <p14:creationId xmlns:p14="http://schemas.microsoft.com/office/powerpoint/2010/main" val="73021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C01C-8B88-E397-0626-EA644AE0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05329-7C1A-F9D1-CAD1-7E70E9DF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4384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>
                <a:solidFill>
                  <a:schemeClr val="bg1"/>
                </a:solidFill>
              </a:rPr>
              <a:t>GOD’S PLAN WILL ALWAYS SUPERCEDE THE MAN’S PLAN!</a:t>
            </a:r>
          </a:p>
        </p:txBody>
      </p:sp>
    </p:spTree>
    <p:extLst>
      <p:ext uri="{BB962C8B-B14F-4D97-AF65-F5344CB8AC3E}">
        <p14:creationId xmlns:p14="http://schemas.microsoft.com/office/powerpoint/2010/main" val="208326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0A68-21A2-3D3B-65A8-1862B938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Jeremiah 31:31-33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586A4-4D02-652E-32FD-6F953C4FF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“Behold, the days are coming, says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when I will make a new covenant with the house of Israel and with the house of Judah—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32 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not according to the covenant that I made with their fathers in the day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I took them by the hand to lead them out of the land of Egypt, My covenant which they broke, though I was a husband to them, says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33 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But this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the covenant that I will make with the house of Israel after those days, says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: I will put My law in their minds, and write it on their hearts; and I will be their God, and they shall be My people.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03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0053-8AE0-4DDA-17D1-91A60E4A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House of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FDA90-36FB-C1AC-6780-BFF80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new covenant was to be made with the “House of Israel”, and would be for people who choose to be under the covenant!</a:t>
            </a:r>
          </a:p>
          <a:p>
            <a:endParaRPr lang="en-US" dirty="0"/>
          </a:p>
          <a:p>
            <a:r>
              <a:rPr lang="en-US" dirty="0"/>
              <a:t>Remember, the covenant of Moses was based on lineage – a person born with the right genealogy would be under the covenant whether they wanted to be or not!</a:t>
            </a:r>
          </a:p>
        </p:txBody>
      </p:sp>
    </p:spTree>
    <p:extLst>
      <p:ext uri="{BB962C8B-B14F-4D97-AF65-F5344CB8AC3E}">
        <p14:creationId xmlns:p14="http://schemas.microsoft.com/office/powerpoint/2010/main" val="1292258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A5BB-BF2E-7B64-7625-463BA485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2:28-29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6C1A-E620-A988-BDA4-0265C919E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For he is not a Jew who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 one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outwardly, nor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circumcision that which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outward in the flesh;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29 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but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he 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 Jew who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 one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inwardly; and circumcision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 that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the heart, in the Spirit, not in the letter; whose praise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not from men but from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4158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3EF4-62EA-03C7-61EE-B0C3A1FFA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Galatians 3:28-29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EFD5B-AA92-B382-FAD0-97E5572CB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There is neither Jew nor Greek, there is neither slave nor free, there is neither male nor female; for you are all one in Christ Jesus.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29 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 if you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Christ’s, then you are Abraham’s seed, and heirs according to the promise.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646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0A68-21A2-3D3B-65A8-1862B938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Jeremiah 31:34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586A4-4D02-652E-32FD-6F953C4FF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No more shall every man teach his neighbor, and every man his brother, saying, ‘Know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,’ for they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all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shall know Me, from the least of them to the greatest of them, says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For I will forgive their iniquity, and their sin I will remember no more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7D19F-067D-D0B8-5427-9C63E251CE86}"/>
              </a:ext>
            </a:extLst>
          </p:cNvPr>
          <p:cNvSpPr txBox="1"/>
          <p:nvPr/>
        </p:nvSpPr>
        <p:spPr>
          <a:xfrm>
            <a:off x="609600" y="3733800"/>
            <a:ext cx="7772400" cy="12926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This last phrase sets the new covenant apart from the old – for the first time ever, men would have the ability to have their sins forgiven!</a:t>
            </a:r>
          </a:p>
        </p:txBody>
      </p:sp>
    </p:spTree>
    <p:extLst>
      <p:ext uri="{BB962C8B-B14F-4D97-AF65-F5344CB8AC3E}">
        <p14:creationId xmlns:p14="http://schemas.microsoft.com/office/powerpoint/2010/main" val="402783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153400" cy="2057400"/>
          </a:xfrm>
        </p:spPr>
        <p:txBody>
          <a:bodyPr/>
          <a:lstStyle/>
          <a:p>
            <a:pPr algn="ctr"/>
            <a:r>
              <a:rPr lang="en-US" sz="4500" b="1" i="0" dirty="0">
                <a:solidFill>
                  <a:srgbClr val="000000"/>
                </a:solidFill>
                <a:effectLst/>
              </a:rPr>
              <a:t>And the older shall serve the younger!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January 29, 2023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B2EE-D0CC-E7A1-DD86-AA20C66E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Jeremiah 31:35-36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8F68-56A6-DF5A-51AE-15A15B6F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657600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Thus says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Who gives the sun for a light by day,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The ordinances of the moon and the stars for a light by night,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Who disturbs the sea, And its waves roar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(The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of hosts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His name):</a:t>
            </a:r>
          </a:p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36 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“If those ordinances depart From before Me, says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marL="0" indent="0" algn="l">
              <a:buNone/>
            </a:pPr>
            <a:r>
              <a:rPr lang="en-US" b="0" i="1" dirty="0">
                <a:solidFill>
                  <a:srgbClr val="000000"/>
                </a:solidFill>
                <a:effectLst/>
              </a:rPr>
              <a:t>Then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the seed of Israel shall also cease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From being a nation before Me forever.”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0134D-8992-C2CC-FD34-4BAC6CA244BF}"/>
              </a:ext>
            </a:extLst>
          </p:cNvPr>
          <p:cNvSpPr txBox="1"/>
          <p:nvPr/>
        </p:nvSpPr>
        <p:spPr>
          <a:xfrm>
            <a:off x="457200" y="5486400"/>
            <a:ext cx="84582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 sure as the “ordinances” of creation are in order, God will NOT abandon the House of Israel. </a:t>
            </a:r>
          </a:p>
        </p:txBody>
      </p:sp>
    </p:spTree>
    <p:extLst>
      <p:ext uri="{BB962C8B-B14F-4D97-AF65-F5344CB8AC3E}">
        <p14:creationId xmlns:p14="http://schemas.microsoft.com/office/powerpoint/2010/main" val="15234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3E6-09EB-0911-B3DF-9737136EA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16764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>
                <a:solidFill>
                  <a:schemeClr val="bg1"/>
                </a:solidFill>
              </a:rPr>
              <a:t>This is the context of Hebrews 8:7-13.</a:t>
            </a:r>
          </a:p>
        </p:txBody>
      </p:sp>
    </p:spTree>
    <p:extLst>
      <p:ext uri="{BB962C8B-B14F-4D97-AF65-F5344CB8AC3E}">
        <p14:creationId xmlns:p14="http://schemas.microsoft.com/office/powerpoint/2010/main" val="444251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E468-69D2-B454-24F1-5844E214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8:13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2B7D-B505-78A4-5F31-DE5DD6FAE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In that He says, “A new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covenant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,” He has made the first obsolete. Now what is becoming obsolete and growing old is ready to vanish away.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2491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35E9-F3BD-1192-26B8-97465DD4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 the Covenant!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EF087-6F9C-8BFB-1A83-A4375CCAC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(</a:t>
            </a:r>
            <a:r>
              <a:rPr lang="en-US" sz="2800" b="1" i="0" dirty="0">
                <a:solidFill>
                  <a:srgbClr val="000000"/>
                </a:solidFill>
                <a:effectLst/>
              </a:rPr>
              <a:t>John 3:5-6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Jesus answered, “Most assuredly, I say to you, unless one is born of water and the Spirit, he cannot enter the kingdom of God.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That which is born of the flesh is flesh, and that which is born of the Spirit is spirit.</a:t>
            </a:r>
          </a:p>
          <a:p>
            <a:pPr marL="0" indent="0">
              <a:buNone/>
            </a:pPr>
            <a:endParaRPr lang="en-US" sz="26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b="1" dirty="0">
                <a:solidFill>
                  <a:srgbClr val="000000"/>
                </a:solidFill>
              </a:rPr>
              <a:t>Acts 2:38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“Repent, and let every one of you be baptized in the name of Jesus Christ for the remission of sins..”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82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1184F-160C-6E71-9A7F-349BECBF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>
                <a:solidFill>
                  <a:schemeClr val="bg1"/>
                </a:solidFill>
              </a:rPr>
              <a:t>If we have not submitted to baptism, that means we have not accepted our invitation into a covenant relationship with God!</a:t>
            </a:r>
          </a:p>
        </p:txBody>
      </p:sp>
    </p:spTree>
    <p:extLst>
      <p:ext uri="{BB962C8B-B14F-4D97-AF65-F5344CB8AC3E}">
        <p14:creationId xmlns:p14="http://schemas.microsoft.com/office/powerpoint/2010/main" val="236864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9C51-98A7-6637-E249-F1A1A8C9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Proclaim the New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710BE-2A11-943A-D1ED-BA9E8B5CB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</a:rPr>
              <a:t>(Matthew 26:26-29)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 as they were eating, Jesus took bread, blessed and broke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it,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and gave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to the disciples and said, “Take, eat; this is My body.”  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Then He took the cup, and gave thanks, and gave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to them, saying, “Drink from it, all of you.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 this is My blood of the 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new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covenant, which is shed for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many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for the </a:t>
            </a:r>
            <a:r>
              <a:rPr lang="en-US" b="0" i="0" baseline="30000" dirty="0">
                <a:solidFill>
                  <a:srgbClr val="000000"/>
                </a:solidFill>
                <a:effectLst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hlinkClick r:id="rId2" tooltip="See footnote e"/>
              </a:rPr>
              <a:t>e</a:t>
            </a:r>
            <a:r>
              <a:rPr lang="en-US" b="0" i="0" baseline="30000" dirty="0">
                <a:solidFill>
                  <a:srgbClr val="000000"/>
                </a:solidFill>
                <a:effectLst/>
              </a:rPr>
              <a:t>]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remission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of sins.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29 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But I say to you, I will not drink of this fruit of the vine from now on until that day when I drink it new with you in My Father’s kingdom.”	</a:t>
            </a:r>
          </a:p>
          <a:p>
            <a:pPr marL="0" indent="0" algn="l">
              <a:buNone/>
            </a:pPr>
            <a:r>
              <a:rPr lang="en-US" sz="2200" b="0" i="0" dirty="0">
                <a:solidFill>
                  <a:srgbClr val="000000"/>
                </a:solidFill>
                <a:effectLst/>
              </a:rPr>
              <a:t>[e] </a:t>
            </a:r>
            <a:r>
              <a:rPr lang="en-US" sz="2200" b="0" i="0" dirty="0">
                <a:solidFill>
                  <a:srgbClr val="4A4A4A"/>
                </a:solidFill>
                <a:effectLst/>
                <a:hlinkClick r:id="rId3" tooltip="Go to Matthew 26:28"/>
              </a:rPr>
              <a:t>Matthew 26:28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2200" b="0" i="1" dirty="0">
                <a:solidFill>
                  <a:srgbClr val="000000"/>
                </a:solidFill>
                <a:effectLst/>
              </a:rPr>
              <a:t>forgiveness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79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63AE-B69D-E2C6-3D8F-8C9E2A51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Corinthians 11:26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BAB8-EE13-7439-CF85-3C84BB74D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For as often as you eat this bread and drink this cup, you proclaim the Lord’s death till He comes.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7067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DAFB-04F9-0167-BE33-38A0D1D9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AFD75-077D-54CF-5245-16E66364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made an intentional connection of “remission of sins” with Jeremiah 31.</a:t>
            </a:r>
          </a:p>
          <a:p>
            <a:r>
              <a:rPr lang="en-US" dirty="0"/>
              <a:t>The blood of Jesus superseded the blood of the covenant of Moses.</a:t>
            </a:r>
          </a:p>
          <a:p>
            <a:r>
              <a:rPr lang="en-US" dirty="0"/>
              <a:t>The younger once again has supplanted the older, this time in terms of God’s Covenants!</a:t>
            </a:r>
          </a:p>
          <a:p>
            <a:r>
              <a:rPr lang="en-US" dirty="0"/>
              <a:t>We must enter the New Covenant through the act of water baptism – no longer can one rely on lineage.</a:t>
            </a:r>
          </a:p>
          <a:p>
            <a:r>
              <a:rPr lang="en-US" dirty="0"/>
              <a:t>We proclaim everything Jeremiah prophesied about at the Lord’s Table every Sunday morning.</a:t>
            </a:r>
          </a:p>
        </p:txBody>
      </p:sp>
    </p:spTree>
    <p:extLst>
      <p:ext uri="{BB962C8B-B14F-4D97-AF65-F5344CB8AC3E}">
        <p14:creationId xmlns:p14="http://schemas.microsoft.com/office/powerpoint/2010/main" val="212189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2D76-8241-34FE-8426-B218455E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george peppard a team">
            <a:extLst>
              <a:ext uri="{FF2B5EF4-FFF2-40B4-BE49-F238E27FC236}">
                <a16:creationId xmlns:a16="http://schemas.microsoft.com/office/drawing/2014/main" id="{D38CD0D9-0A3A-C19F-62CE-8D54E5C5F6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21426"/>
            <a:ext cx="6611815" cy="468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73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1EEC-E03D-6915-F112-D5117668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Several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214EF-9930-80D9-9840-34A0830F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r>
              <a:rPr lang="en-US" dirty="0"/>
              <a:t>Seth over Cain</a:t>
            </a:r>
          </a:p>
          <a:p>
            <a:r>
              <a:rPr lang="en-US" dirty="0"/>
              <a:t>Isaac over Ishmael</a:t>
            </a:r>
          </a:p>
          <a:p>
            <a:r>
              <a:rPr lang="en-US" dirty="0"/>
              <a:t>Jacob over Esau</a:t>
            </a:r>
          </a:p>
          <a:p>
            <a:r>
              <a:rPr lang="en-US" dirty="0"/>
              <a:t>Judah over Ruben</a:t>
            </a:r>
          </a:p>
          <a:p>
            <a:r>
              <a:rPr lang="en-US" dirty="0"/>
              <a:t>Ephraim over Manasseh</a:t>
            </a:r>
          </a:p>
          <a:p>
            <a:r>
              <a:rPr lang="en-US" dirty="0"/>
              <a:t>Perez over Zerah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5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12F6A-0693-3D2D-A09B-2592BA52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Matthew 1:2-16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A3156-BACA-8516-093A-5DCE982D4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Abraham begot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Isaac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, Isaac begot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Jacob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, and Jacob begot 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Judah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 and his brothers.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Judah begot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Perez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 and Zerah by Tamar, Perez begot </a:t>
            </a:r>
            <a:r>
              <a:rPr lang="en-US" sz="2300" b="0" i="0" dirty="0" err="1">
                <a:solidFill>
                  <a:srgbClr val="000000"/>
                </a:solidFill>
                <a:effectLst/>
              </a:rPr>
              <a:t>Hezron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....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Salmon begot Boaz by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Rahab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, Boaz begot Obed by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Ruth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, Obed begot Jesse,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and Jesse begot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David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 the king.  David the king begot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Solomon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 by her </a:t>
            </a:r>
            <a:r>
              <a:rPr lang="en-US" sz="2300" b="0" i="1" dirty="0">
                <a:solidFill>
                  <a:srgbClr val="000000"/>
                </a:solidFill>
                <a:effectLst/>
              </a:rPr>
              <a:t>who had been </a:t>
            </a:r>
            <a:r>
              <a:rPr lang="en-US" sz="2300" b="1" i="1" u="sng" dirty="0">
                <a:solidFill>
                  <a:srgbClr val="000000"/>
                </a:solidFill>
                <a:effectLst/>
              </a:rPr>
              <a:t>the wife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 of Uriah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.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Solomon begot Rehoboam… Jotham begot Ahaz, and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Ahaz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 begot Hezekiah.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</a:rPr>
              <a:t>10 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Hezekiah begot </a:t>
            </a:r>
            <a:r>
              <a:rPr lang="en-US" sz="2300" i="0" dirty="0">
                <a:solidFill>
                  <a:srgbClr val="000000"/>
                </a:solidFill>
                <a:effectLst/>
              </a:rPr>
              <a:t>Manasseh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, Manasseh begot Amon, and Amon begot Josiah.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</a:rPr>
              <a:t>11 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Josiah begot </a:t>
            </a:r>
            <a:r>
              <a:rPr lang="en-US" sz="2000" b="1" i="0" u="sng" dirty="0">
                <a:solidFill>
                  <a:srgbClr val="000000"/>
                </a:solidFill>
                <a:effectLst/>
              </a:rPr>
              <a:t>Jeconiah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… 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And Jacob begot </a:t>
            </a:r>
            <a:r>
              <a:rPr lang="en-US" sz="2300" b="1" i="0" u="sng" dirty="0">
                <a:solidFill>
                  <a:srgbClr val="000000"/>
                </a:solidFill>
                <a:effectLst/>
              </a:rPr>
              <a:t>Joseph the husband of Mary</a:t>
            </a:r>
            <a:r>
              <a:rPr lang="en-US" sz="2300" b="0" i="0" dirty="0">
                <a:solidFill>
                  <a:srgbClr val="000000"/>
                </a:solidFill>
                <a:effectLst/>
              </a:rPr>
              <a:t>, of whom was born Jesus who is called Christ.</a:t>
            </a:r>
            <a:endParaRPr lang="en-US" sz="2300" dirty="0"/>
          </a:p>
          <a:p>
            <a:pPr marL="0" indent="0" algn="l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00578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6A75-5AD4-FF09-86CB-58228A41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Isaiah 55:8-9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D15FD-3249-54B8-7110-17DDEAB59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“For My thoughts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not your thoughts,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Nor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your ways My ways,” 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9 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“For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heavens are higher than the earth,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So are My ways higher than your ways,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 My thoughts than your thoughts.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72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C01C-8B88-E397-0626-EA644AE0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05329-7C1A-F9D1-CAD1-7E70E9DF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4384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>
                <a:solidFill>
                  <a:schemeClr val="bg1"/>
                </a:solidFill>
              </a:rPr>
              <a:t>GOD’S PLAN WILL ALWAYS SUPERCEDE THE MAN’S PLAN!</a:t>
            </a:r>
          </a:p>
        </p:txBody>
      </p:sp>
    </p:spTree>
    <p:extLst>
      <p:ext uri="{BB962C8B-B14F-4D97-AF65-F5344CB8AC3E}">
        <p14:creationId xmlns:p14="http://schemas.microsoft.com/office/powerpoint/2010/main" val="230551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00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2BA7-5E2E-88B0-2088-A6225FEB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97795-5C55-F251-5A91-777738B36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868" y="1981200"/>
            <a:ext cx="8229600" cy="243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This morning, I would like to look at the greatest example we can find of how the younger supplanted the older – in this case, in the case of the New Covenant!</a:t>
            </a:r>
          </a:p>
        </p:txBody>
      </p:sp>
    </p:spTree>
    <p:extLst>
      <p:ext uri="{BB962C8B-B14F-4D97-AF65-F5344CB8AC3E}">
        <p14:creationId xmlns:p14="http://schemas.microsoft.com/office/powerpoint/2010/main" val="4169663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6953</TotalTime>
  <Words>1479</Words>
  <Application>Microsoft Office PowerPoint</Application>
  <PresentationFormat>On-screen Show (4:3)</PresentationFormat>
  <Paragraphs>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Clarity</vt:lpstr>
      <vt:lpstr>PowerPoint Presentation</vt:lpstr>
      <vt:lpstr>And the older shall serve the younger! </vt:lpstr>
      <vt:lpstr>PowerPoint Presentation</vt:lpstr>
      <vt:lpstr>Several Examples</vt:lpstr>
      <vt:lpstr>Matthew 1:2-16</vt:lpstr>
      <vt:lpstr>Isaiah 55:8-9</vt:lpstr>
      <vt:lpstr>PowerPoint Presentation</vt:lpstr>
      <vt:lpstr>PowerPoint Presentation</vt:lpstr>
      <vt:lpstr>PowerPoint Presentation</vt:lpstr>
      <vt:lpstr>Jeremiah 31:27-28</vt:lpstr>
      <vt:lpstr>Jeremiah 31:29-30</vt:lpstr>
      <vt:lpstr>Ezekiel 18:2-3</vt:lpstr>
      <vt:lpstr>Jeremiah 31:31</vt:lpstr>
      <vt:lpstr>PowerPoint Presentation</vt:lpstr>
      <vt:lpstr>Jeremiah 31:31-33</vt:lpstr>
      <vt:lpstr>The House of Israel</vt:lpstr>
      <vt:lpstr>Romans 2:28-29</vt:lpstr>
      <vt:lpstr>Galatians 3:28-29</vt:lpstr>
      <vt:lpstr>Jeremiah 31:34</vt:lpstr>
      <vt:lpstr>Jeremiah 31:35-36</vt:lpstr>
      <vt:lpstr>PowerPoint Presentation</vt:lpstr>
      <vt:lpstr>Hebrews 8:13</vt:lpstr>
      <vt:lpstr>Enter the Covenant!</vt:lpstr>
      <vt:lpstr>PowerPoint Presentation</vt:lpstr>
      <vt:lpstr>Proclaim the New Covenant</vt:lpstr>
      <vt:lpstr>1 Corinthians 11:26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722</cp:revision>
  <cp:lastPrinted>2023-01-01T15:44:28Z</cp:lastPrinted>
  <dcterms:created xsi:type="dcterms:W3CDTF">2006-08-16T00:00:00Z</dcterms:created>
  <dcterms:modified xsi:type="dcterms:W3CDTF">2023-01-29T14:57:31Z</dcterms:modified>
</cp:coreProperties>
</file>