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7"/>
  </p:handoutMasterIdLst>
  <p:sldIdLst>
    <p:sldId id="279" r:id="rId2"/>
    <p:sldId id="280" r:id="rId3"/>
    <p:sldId id="305" r:id="rId4"/>
    <p:sldId id="309" r:id="rId5"/>
    <p:sldId id="356" r:id="rId6"/>
    <p:sldId id="311" r:id="rId7"/>
    <p:sldId id="339" r:id="rId8"/>
    <p:sldId id="340" r:id="rId9"/>
    <p:sldId id="341" r:id="rId10"/>
    <p:sldId id="310" r:id="rId11"/>
    <p:sldId id="308" r:id="rId12"/>
    <p:sldId id="342" r:id="rId13"/>
    <p:sldId id="343" r:id="rId14"/>
    <p:sldId id="344" r:id="rId15"/>
    <p:sldId id="345" r:id="rId16"/>
    <p:sldId id="337" r:id="rId17"/>
    <p:sldId id="350" r:id="rId18"/>
    <p:sldId id="351" r:id="rId19"/>
    <p:sldId id="352" r:id="rId20"/>
    <p:sldId id="349" r:id="rId21"/>
    <p:sldId id="353" r:id="rId22"/>
    <p:sldId id="354" r:id="rId23"/>
    <p:sldId id="355" r:id="rId24"/>
    <p:sldId id="332" r:id="rId25"/>
    <p:sldId id="357" r:id="rId26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6B2EACC-48E9-460D-A71C-BFA51DD78A9D}">
          <p14:sldIdLst>
            <p14:sldId id="279"/>
            <p14:sldId id="280"/>
            <p14:sldId id="305"/>
            <p14:sldId id="309"/>
            <p14:sldId id="356"/>
            <p14:sldId id="311"/>
            <p14:sldId id="339"/>
            <p14:sldId id="340"/>
            <p14:sldId id="341"/>
            <p14:sldId id="310"/>
            <p14:sldId id="308"/>
            <p14:sldId id="342"/>
            <p14:sldId id="343"/>
            <p14:sldId id="344"/>
            <p14:sldId id="345"/>
            <p14:sldId id="337"/>
            <p14:sldId id="350"/>
            <p14:sldId id="351"/>
            <p14:sldId id="352"/>
            <p14:sldId id="349"/>
            <p14:sldId id="353"/>
            <p14:sldId id="354"/>
            <p14:sldId id="355"/>
            <p14:sldId id="332"/>
            <p14:sldId id="3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911F"/>
    <a:srgbClr val="7FE4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DC59F-00F6-444E-939E-448808CF51A0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9A03B-9214-43C6-8A1A-C57488E83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15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cient.eu/octavian/" TargetMode="External"/><Relationship Id="rId2" Type="http://schemas.openxmlformats.org/officeDocument/2006/relationships/hyperlink" Target="https://www.ancient.eu/Mark_Antony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ncient.eu/Julius_Caesar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76400"/>
            <a:ext cx="7543800" cy="1905000"/>
          </a:xfrm>
        </p:spPr>
        <p:txBody>
          <a:bodyPr/>
          <a:lstStyle/>
          <a:p>
            <a:pPr algn="ctr"/>
            <a:r>
              <a:rPr lang="en-US" sz="6200" b="1" dirty="0" smtClean="0">
                <a:solidFill>
                  <a:schemeClr val="tx1"/>
                </a:solidFill>
              </a:rPr>
              <a:t>Overview of Philippians</a:t>
            </a:r>
            <a:endParaRPr lang="en-US" sz="4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343400"/>
            <a:ext cx="6400800" cy="12954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September 2, 2018</a:t>
            </a:r>
          </a:p>
          <a:p>
            <a:pPr algn="ctr"/>
            <a:r>
              <a:rPr lang="en-US" sz="3200" dirty="0" smtClean="0"/>
              <a:t>San Angelo, TX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0535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Outline of Philippians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514600"/>
          </a:xfrm>
        </p:spPr>
        <p:txBody>
          <a:bodyPr>
            <a:normAutofit lnSpcReduction="10000"/>
          </a:bodyPr>
          <a:lstStyle/>
          <a:p>
            <a:pPr marL="628650" indent="-514350">
              <a:buAutoNum type="romanUcPeriod"/>
            </a:pPr>
            <a:r>
              <a:rPr lang="en-US" sz="3000" dirty="0" smtClean="0"/>
              <a:t>Paul’s Prayer for the Philippians</a:t>
            </a:r>
          </a:p>
          <a:p>
            <a:pPr marL="628650" indent="-514350">
              <a:buAutoNum type="romanUcPeriod"/>
            </a:pPr>
            <a:r>
              <a:rPr lang="en-US" sz="3000" dirty="0" smtClean="0"/>
              <a:t>Examples from Paul</a:t>
            </a:r>
          </a:p>
          <a:p>
            <a:pPr marL="628650" indent="-514350">
              <a:buAutoNum type="romanUcPeriod"/>
            </a:pPr>
            <a:r>
              <a:rPr lang="en-US" sz="3000" dirty="0" smtClean="0"/>
              <a:t>Commitment to Christ and the </a:t>
            </a:r>
            <a:r>
              <a:rPr lang="en-US" sz="3000" dirty="0" smtClean="0"/>
              <a:t>Importance </a:t>
            </a:r>
            <a:r>
              <a:rPr lang="en-US" sz="3000" dirty="0" smtClean="0"/>
              <a:t>of </a:t>
            </a:r>
            <a:r>
              <a:rPr lang="en-US" sz="3000" dirty="0" smtClean="0"/>
              <a:t>Unity</a:t>
            </a:r>
            <a:endParaRPr lang="en-US" sz="3000" dirty="0" smtClean="0"/>
          </a:p>
          <a:p>
            <a:pPr marL="628650" indent="-514350">
              <a:buAutoNum type="romanUcPeriod"/>
            </a:pPr>
            <a:r>
              <a:rPr lang="en-US" sz="3000" dirty="0" smtClean="0"/>
              <a:t>Benedictions</a:t>
            </a: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4343400"/>
            <a:ext cx="7010400" cy="1938992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The book is rather difficult to outline, as it seems to jump around in thought.  Why?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Personal letter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Possibly multiple letters?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27561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Approximate Timeline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7924800" cy="685800"/>
          </a:xfrm>
          <a:solidFill>
            <a:schemeClr val="bg2"/>
          </a:solidFill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3500" b="1" dirty="0" smtClean="0">
                <a:solidFill>
                  <a:srgbClr val="C00000"/>
                </a:solidFill>
              </a:rPr>
              <a:t>30 </a:t>
            </a:r>
            <a:r>
              <a:rPr lang="en-US" sz="3500" dirty="0" smtClean="0"/>
              <a:t>		</a:t>
            </a:r>
            <a:r>
              <a:rPr lang="en-US" sz="2800" dirty="0" smtClean="0"/>
              <a:t>Jesus crucified at Calvary</a:t>
            </a:r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2286000"/>
            <a:ext cx="7924800" cy="685800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US" sz="3500" b="1" dirty="0" smtClean="0">
                <a:solidFill>
                  <a:srgbClr val="C00000"/>
                </a:solidFill>
              </a:rPr>
              <a:t>34</a:t>
            </a:r>
            <a:r>
              <a:rPr lang="en-US" sz="3500" dirty="0" smtClean="0"/>
              <a:t>		</a:t>
            </a:r>
            <a:r>
              <a:rPr lang="en-US" sz="2800" dirty="0" smtClean="0"/>
              <a:t>Saul (Paul) converted to Christianity</a:t>
            </a:r>
            <a:endParaRPr lang="en-US" sz="2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3048000"/>
            <a:ext cx="7924800" cy="685800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US" sz="3500" b="1" dirty="0" smtClean="0">
                <a:solidFill>
                  <a:srgbClr val="C00000"/>
                </a:solidFill>
              </a:rPr>
              <a:t>37</a:t>
            </a:r>
            <a:r>
              <a:rPr lang="en-US" sz="3500" dirty="0" smtClean="0"/>
              <a:t>		</a:t>
            </a:r>
            <a:r>
              <a:rPr lang="en-US" sz="2800" dirty="0" smtClean="0"/>
              <a:t>Cornelius converted to Christianity</a:t>
            </a:r>
            <a:endParaRPr lang="en-US" sz="2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3810000"/>
            <a:ext cx="7924800" cy="685800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US" sz="3500" b="1" dirty="0" smtClean="0">
                <a:solidFill>
                  <a:srgbClr val="C00000"/>
                </a:solidFill>
              </a:rPr>
              <a:t>50	</a:t>
            </a:r>
            <a:r>
              <a:rPr lang="en-US" sz="3500" dirty="0" smtClean="0"/>
              <a:t>	</a:t>
            </a:r>
            <a:r>
              <a:rPr lang="en-US" sz="2800" dirty="0" smtClean="0"/>
              <a:t>Paul established the church in Philippi</a:t>
            </a:r>
            <a:endParaRPr lang="en-US" sz="28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4572000"/>
            <a:ext cx="7924800" cy="685800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US" sz="3500" b="1" dirty="0" smtClean="0">
                <a:solidFill>
                  <a:srgbClr val="C00000"/>
                </a:solidFill>
              </a:rPr>
              <a:t>56</a:t>
            </a:r>
            <a:r>
              <a:rPr lang="en-US" sz="3500" dirty="0" smtClean="0"/>
              <a:t>		</a:t>
            </a:r>
            <a:r>
              <a:rPr lang="en-US" sz="2800" dirty="0" smtClean="0"/>
              <a:t>Paul revisits the church at Philippi</a:t>
            </a:r>
            <a:endParaRPr lang="en-US" sz="28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04800" y="5334000"/>
            <a:ext cx="7924800" cy="685800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US" sz="3500" b="1" dirty="0">
                <a:solidFill>
                  <a:srgbClr val="C00000"/>
                </a:solidFill>
              </a:rPr>
              <a:t>6</a:t>
            </a:r>
            <a:r>
              <a:rPr lang="en-US" sz="3500" b="1" dirty="0" smtClean="0">
                <a:solidFill>
                  <a:srgbClr val="C00000"/>
                </a:solidFill>
              </a:rPr>
              <a:t>0-62</a:t>
            </a:r>
            <a:r>
              <a:rPr lang="en-US" sz="3500" dirty="0" smtClean="0"/>
              <a:t>	</a:t>
            </a:r>
            <a:r>
              <a:rPr lang="en-US" sz="2800" dirty="0" smtClean="0"/>
              <a:t>Paul pens the Epistle to the Philippians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4254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620000" cy="1143000"/>
          </a:xfrm>
        </p:spPr>
        <p:txBody>
          <a:bodyPr/>
          <a:lstStyle/>
          <a:p>
            <a:r>
              <a:rPr lang="en-US" b="1" dirty="0" smtClean="0"/>
              <a:t>Gospel Taken to Europe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3434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 smtClean="0"/>
              <a:t>(Acts 16:8-10) </a:t>
            </a:r>
            <a:r>
              <a:rPr lang="en-US" sz="3000" dirty="0"/>
              <a:t>So passing by </a:t>
            </a:r>
            <a:r>
              <a:rPr lang="en-US" sz="3000" dirty="0" err="1"/>
              <a:t>Mysia</a:t>
            </a:r>
            <a:r>
              <a:rPr lang="en-US" sz="3000" dirty="0"/>
              <a:t>, they came down to Troas. </a:t>
            </a:r>
            <a:r>
              <a:rPr lang="en-US" sz="3000" b="1" baseline="30000" dirty="0"/>
              <a:t>9 </a:t>
            </a:r>
            <a:r>
              <a:rPr lang="en-US" sz="3000" dirty="0"/>
              <a:t>And a vision appeared to Paul in the night. A man of Macedonia stood and pleaded with him, saying, “Come over to Macedonia and help us.” </a:t>
            </a:r>
            <a:r>
              <a:rPr lang="en-US" sz="3000" b="1" baseline="30000" dirty="0"/>
              <a:t>10 </a:t>
            </a:r>
            <a:r>
              <a:rPr lang="en-US" sz="3000" dirty="0"/>
              <a:t>Now after he had seen the vision, immediately we sought to go to Macedonia, concluding that the Lord had called us to preach the gospel to them.</a:t>
            </a:r>
          </a:p>
        </p:txBody>
      </p:sp>
    </p:spTree>
    <p:extLst>
      <p:ext uri="{BB962C8B-B14F-4D97-AF65-F5344CB8AC3E}">
        <p14:creationId xmlns:p14="http://schemas.microsoft.com/office/powerpoint/2010/main" val="7697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Acts 16:12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752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 smtClean="0"/>
              <a:t>…</a:t>
            </a:r>
            <a:r>
              <a:rPr lang="en-US" sz="3000" dirty="0" smtClean="0"/>
              <a:t>and </a:t>
            </a:r>
            <a:r>
              <a:rPr lang="en-US" sz="3000" dirty="0"/>
              <a:t>from there to Philippi, which is the </a:t>
            </a:r>
            <a:r>
              <a:rPr lang="en-US" sz="3000" dirty="0" smtClean="0"/>
              <a:t>foremost </a:t>
            </a:r>
            <a:r>
              <a:rPr lang="en-US" sz="3000" dirty="0"/>
              <a:t>city of that part of Macedonia, </a:t>
            </a:r>
            <a:r>
              <a:rPr lang="en-US" sz="3000" b="1" u="sng" dirty="0">
                <a:solidFill>
                  <a:srgbClr val="C00000"/>
                </a:solidFill>
              </a:rPr>
              <a:t>a colony</a:t>
            </a:r>
            <a:r>
              <a:rPr lang="en-US" sz="3000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54716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Acts 16:13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0574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/>
              <a:t>And on the Sabbath day we went out of the city to the </a:t>
            </a:r>
            <a:r>
              <a:rPr lang="en-US" sz="3000" b="1" u="sng" dirty="0">
                <a:solidFill>
                  <a:srgbClr val="C00000"/>
                </a:solidFill>
              </a:rPr>
              <a:t>riverside</a:t>
            </a:r>
            <a:r>
              <a:rPr lang="en-US" sz="3000" dirty="0"/>
              <a:t>, where prayer was </a:t>
            </a:r>
            <a:r>
              <a:rPr lang="en-US" sz="3000" b="1" u="sng" dirty="0">
                <a:solidFill>
                  <a:srgbClr val="C00000"/>
                </a:solidFill>
              </a:rPr>
              <a:t>customarily</a:t>
            </a:r>
            <a:r>
              <a:rPr lang="en-US" sz="3000" dirty="0"/>
              <a:t> made; and we sat down and spoke to the women who met </a:t>
            </a:r>
            <a:r>
              <a:rPr lang="en-US" sz="3000" i="1" dirty="0"/>
              <a:t>there.</a:t>
            </a:r>
            <a:r>
              <a:rPr lang="en-US" sz="3000" dirty="0"/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2651" y="4191000"/>
            <a:ext cx="7620000" cy="147732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Since they did not meet in a synagogue, it is fair to assume that the Jewish population was very small in Philippi.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63370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First Converts at Philippi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0574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Lydia</a:t>
            </a:r>
          </a:p>
          <a:p>
            <a:r>
              <a:rPr lang="en-US" sz="3000" dirty="0" smtClean="0"/>
              <a:t>Demon-possessed Slave </a:t>
            </a:r>
            <a:r>
              <a:rPr lang="en-US" sz="3000" dirty="0" smtClean="0"/>
              <a:t>Girl?</a:t>
            </a:r>
          </a:p>
          <a:p>
            <a:r>
              <a:rPr lang="en-US" sz="3000" dirty="0" smtClean="0"/>
              <a:t>Philippian </a:t>
            </a:r>
            <a:r>
              <a:rPr lang="en-US" sz="3000" dirty="0" smtClean="0"/>
              <a:t>Jailer </a:t>
            </a: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928408"/>
            <a:ext cx="7315200" cy="193899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(</a:t>
            </a:r>
            <a:r>
              <a:rPr lang="en-US" sz="3000" b="1" dirty="0" smtClean="0"/>
              <a:t>Acts 16:40</a:t>
            </a:r>
            <a:r>
              <a:rPr lang="en-US" sz="3000" dirty="0" smtClean="0"/>
              <a:t>) </a:t>
            </a:r>
            <a:r>
              <a:rPr lang="en-US" sz="3000" dirty="0"/>
              <a:t>So they went out of the prison and entered </a:t>
            </a:r>
            <a:r>
              <a:rPr lang="en-US" sz="3000" i="1" dirty="0"/>
              <a:t>the house </a:t>
            </a:r>
            <a:r>
              <a:rPr lang="en-US" sz="3000" i="1" dirty="0" smtClean="0"/>
              <a:t>of </a:t>
            </a:r>
            <a:r>
              <a:rPr lang="en-US" sz="3000" dirty="0" smtClean="0"/>
              <a:t>Lydia</a:t>
            </a:r>
            <a:r>
              <a:rPr lang="en-US" sz="3000" dirty="0"/>
              <a:t>; and when they had seen the brethren, they encouraged them and departed.</a:t>
            </a:r>
          </a:p>
        </p:txBody>
      </p:sp>
    </p:spTree>
    <p:extLst>
      <p:ext uri="{BB962C8B-B14F-4D97-AF65-F5344CB8AC3E}">
        <p14:creationId xmlns:p14="http://schemas.microsoft.com/office/powerpoint/2010/main" val="382137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7543800" cy="1447800"/>
          </a:xfrm>
        </p:spPr>
        <p:txBody>
          <a:bodyPr/>
          <a:lstStyle/>
          <a:p>
            <a:pPr algn="ctr"/>
            <a:r>
              <a:rPr lang="en-US" sz="4500" b="1" dirty="0" smtClean="0">
                <a:solidFill>
                  <a:schemeClr val="tx1"/>
                </a:solidFill>
              </a:rPr>
              <a:t>What was Right With the Church of Philippi?</a:t>
            </a:r>
            <a:endParaRPr lang="en-US" sz="45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286000"/>
            <a:ext cx="6705600" cy="2667000"/>
          </a:xfrm>
          <a:solidFill>
            <a:schemeClr val="bg2"/>
          </a:solidFill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3000" dirty="0" smtClean="0">
                <a:solidFill>
                  <a:schemeClr val="tx1"/>
                </a:solidFill>
              </a:rPr>
              <a:t>They were </a:t>
            </a:r>
            <a:r>
              <a:rPr lang="en-US" sz="3000" u="sng" dirty="0" smtClean="0">
                <a:solidFill>
                  <a:schemeClr val="tx1"/>
                </a:solidFill>
              </a:rPr>
              <a:t>partakers</a:t>
            </a:r>
            <a:r>
              <a:rPr lang="en-US" sz="3000" dirty="0" smtClean="0">
                <a:solidFill>
                  <a:schemeClr val="tx1"/>
                </a:solidFill>
              </a:rPr>
              <a:t> (Gr. </a:t>
            </a:r>
            <a:r>
              <a:rPr lang="en-US" sz="3000" i="1" dirty="0" err="1" smtClean="0">
                <a:solidFill>
                  <a:schemeClr val="tx1"/>
                </a:solidFill>
              </a:rPr>
              <a:t>Koinonia</a:t>
            </a:r>
            <a:r>
              <a:rPr lang="en-US" sz="3000" dirty="0" smtClean="0">
                <a:solidFill>
                  <a:schemeClr val="tx1"/>
                </a:solidFill>
              </a:rPr>
              <a:t>) of the Gospel – also translated </a:t>
            </a:r>
            <a:r>
              <a:rPr lang="en-US" sz="3000" u="sng" dirty="0" smtClean="0">
                <a:solidFill>
                  <a:schemeClr val="tx1"/>
                </a:solidFill>
              </a:rPr>
              <a:t>fellowship</a:t>
            </a:r>
            <a:r>
              <a:rPr lang="en-US" sz="3000" dirty="0" smtClean="0">
                <a:solidFill>
                  <a:schemeClr val="tx1"/>
                </a:solidFill>
              </a:rPr>
              <a:t> and </a:t>
            </a:r>
            <a:r>
              <a:rPr lang="en-US" sz="3000" u="sng" dirty="0" smtClean="0">
                <a:solidFill>
                  <a:schemeClr val="tx1"/>
                </a:solidFill>
              </a:rPr>
              <a:t>shared.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</a:p>
          <a:p>
            <a:pPr marL="514350" indent="-514350">
              <a:buAutoNum type="arabicPeriod"/>
            </a:pPr>
            <a:r>
              <a:rPr lang="en-US" sz="3000" dirty="0" smtClean="0">
                <a:solidFill>
                  <a:schemeClr val="tx1"/>
                </a:solidFill>
              </a:rPr>
              <a:t>They were very </a:t>
            </a:r>
            <a:r>
              <a:rPr lang="en-US" sz="3000" dirty="0" smtClean="0">
                <a:solidFill>
                  <a:schemeClr val="tx1"/>
                </a:solidFill>
              </a:rPr>
              <a:t>benevolent.</a:t>
            </a:r>
            <a:endParaRPr lang="en-US" sz="300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en-US" sz="3000" dirty="0" smtClean="0">
                <a:solidFill>
                  <a:schemeClr val="tx1"/>
                </a:solidFill>
              </a:rPr>
              <a:t>They were filled with joy (16 times</a:t>
            </a:r>
            <a:r>
              <a:rPr lang="en-US" sz="3000" dirty="0" smtClean="0">
                <a:solidFill>
                  <a:schemeClr val="tx1"/>
                </a:solidFill>
              </a:rPr>
              <a:t>).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08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Philippians 2:12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Therefore, my beloved, as you have always obeyed, not as in my presence only, but now much more in my absence, work out your own salvation with fear and trembling</a:t>
            </a:r>
          </a:p>
        </p:txBody>
      </p:sp>
    </p:spTree>
    <p:extLst>
      <p:ext uri="{BB962C8B-B14F-4D97-AF65-F5344CB8AC3E}">
        <p14:creationId xmlns:p14="http://schemas.microsoft.com/office/powerpoint/2010/main" val="148142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Philippians 4:15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5146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3200" b="1" baseline="30000" dirty="0"/>
              <a:t> </a:t>
            </a:r>
            <a:r>
              <a:rPr lang="en-US" sz="3200" dirty="0"/>
              <a:t>Now you Philippians know also that in the beginning of the gospel, when I departed from Macedonia, no church shared with me concerning giving and receiving but you only. </a:t>
            </a:r>
          </a:p>
        </p:txBody>
      </p:sp>
    </p:spTree>
    <p:extLst>
      <p:ext uri="{BB962C8B-B14F-4D97-AF65-F5344CB8AC3E}">
        <p14:creationId xmlns:p14="http://schemas.microsoft.com/office/powerpoint/2010/main" val="330221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Philippians 4:4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2954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/>
              <a:t>Rejoice in the Lord always. Again I will say, rejoice!</a:t>
            </a:r>
          </a:p>
        </p:txBody>
      </p:sp>
    </p:spTree>
    <p:extLst>
      <p:ext uri="{BB962C8B-B14F-4D97-AF65-F5344CB8AC3E}">
        <p14:creationId xmlns:p14="http://schemas.microsoft.com/office/powerpoint/2010/main" val="93785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Philippians 1:3-5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048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b="1" baseline="30000" dirty="0"/>
              <a:t> </a:t>
            </a:r>
            <a:r>
              <a:rPr lang="en-US" sz="3200" dirty="0"/>
              <a:t>I thank my God upon every remembrance of you, </a:t>
            </a:r>
            <a:r>
              <a:rPr lang="en-US" sz="3200" b="1" baseline="30000" dirty="0"/>
              <a:t>4 </a:t>
            </a:r>
            <a:r>
              <a:rPr lang="en-US" sz="3200" dirty="0"/>
              <a:t>always in every prayer of mine making request for you all with joy, </a:t>
            </a:r>
            <a:r>
              <a:rPr lang="en-US" sz="3200" b="1" baseline="30000" dirty="0"/>
              <a:t>5 </a:t>
            </a:r>
            <a:r>
              <a:rPr lang="en-US" sz="3200" dirty="0"/>
              <a:t>for your fellowship in the gospel from the first day until now</a:t>
            </a:r>
            <a:r>
              <a:rPr lang="en-US" sz="3000" dirty="0" smtClean="0"/>
              <a:t>…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9937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7543800" cy="1447800"/>
          </a:xfrm>
        </p:spPr>
        <p:txBody>
          <a:bodyPr/>
          <a:lstStyle/>
          <a:p>
            <a:pPr algn="ctr"/>
            <a:r>
              <a:rPr lang="en-US" sz="4500" b="1" dirty="0" smtClean="0">
                <a:solidFill>
                  <a:schemeClr val="tx1"/>
                </a:solidFill>
              </a:rPr>
              <a:t>What was Wrong With the Church of Philippi?</a:t>
            </a:r>
            <a:endParaRPr lang="en-US" sz="45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286000"/>
            <a:ext cx="6705600" cy="2743200"/>
          </a:xfrm>
          <a:solidFill>
            <a:schemeClr val="bg2"/>
          </a:solidFill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3000" dirty="0" smtClean="0">
                <a:solidFill>
                  <a:schemeClr val="tx1"/>
                </a:solidFill>
              </a:rPr>
              <a:t>Influence of Jewish Christians was beginning.</a:t>
            </a:r>
          </a:p>
          <a:p>
            <a:pPr marL="514350" indent="-514350">
              <a:buAutoNum type="arabicPeriod"/>
            </a:pPr>
            <a:r>
              <a:rPr lang="en-US" sz="3000" dirty="0" smtClean="0">
                <a:solidFill>
                  <a:schemeClr val="tx1"/>
                </a:solidFill>
              </a:rPr>
              <a:t>Petty arguments among the </a:t>
            </a:r>
            <a:r>
              <a:rPr lang="en-US" sz="3000" dirty="0" smtClean="0">
                <a:solidFill>
                  <a:schemeClr val="tx1"/>
                </a:solidFill>
              </a:rPr>
              <a:t>brethren.</a:t>
            </a:r>
            <a:endParaRPr lang="en-US" sz="300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en-US" sz="3000" dirty="0" smtClean="0">
                <a:solidFill>
                  <a:schemeClr val="tx1"/>
                </a:solidFill>
              </a:rPr>
              <a:t>Specific dissension between </a:t>
            </a:r>
            <a:r>
              <a:rPr lang="en-US" sz="3000" dirty="0" err="1" smtClean="0">
                <a:solidFill>
                  <a:schemeClr val="tx1"/>
                </a:solidFill>
              </a:rPr>
              <a:t>Euodia</a:t>
            </a:r>
            <a:r>
              <a:rPr lang="en-US" sz="3000" dirty="0" smtClean="0">
                <a:solidFill>
                  <a:schemeClr val="tx1"/>
                </a:solidFill>
              </a:rPr>
              <a:t> and </a:t>
            </a:r>
            <a:r>
              <a:rPr lang="en-US" sz="3000" dirty="0" err="1" smtClean="0">
                <a:solidFill>
                  <a:schemeClr val="tx1"/>
                </a:solidFill>
              </a:rPr>
              <a:t>Syntyche</a:t>
            </a:r>
            <a:r>
              <a:rPr lang="en-US" sz="3000" dirty="0" smtClean="0">
                <a:solidFill>
                  <a:schemeClr val="tx1"/>
                </a:solidFill>
              </a:rPr>
              <a:t>.</a:t>
            </a:r>
            <a:endParaRPr lang="en-US" sz="300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74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Philippians 3:2-3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/>
              <a:t>Beware of dogs, beware of evil workers, beware of the mutilation! </a:t>
            </a:r>
            <a:r>
              <a:rPr lang="en-US" sz="3000" b="1" baseline="30000" dirty="0"/>
              <a:t>3 </a:t>
            </a:r>
            <a:r>
              <a:rPr lang="en-US" sz="3000" dirty="0"/>
              <a:t>For we are the circumcision, who worship </a:t>
            </a:r>
            <a:r>
              <a:rPr lang="en-US" sz="3000" dirty="0" smtClean="0"/>
              <a:t>God </a:t>
            </a:r>
            <a:r>
              <a:rPr lang="en-US" sz="3000" dirty="0"/>
              <a:t>in the Spirit, rejoice in Christ Jesus, and have no confidence in the flesh</a:t>
            </a:r>
          </a:p>
        </p:txBody>
      </p:sp>
    </p:spTree>
    <p:extLst>
      <p:ext uri="{BB962C8B-B14F-4D97-AF65-F5344CB8AC3E}">
        <p14:creationId xmlns:p14="http://schemas.microsoft.com/office/powerpoint/2010/main" val="40909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Philippians 2:3-4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i="1" dirty="0"/>
              <a:t>Let</a:t>
            </a:r>
            <a:r>
              <a:rPr lang="en-US" sz="3000" dirty="0"/>
              <a:t> nothing </a:t>
            </a:r>
            <a:r>
              <a:rPr lang="en-US" sz="3000" i="1" dirty="0"/>
              <a:t>be done</a:t>
            </a:r>
            <a:r>
              <a:rPr lang="en-US" sz="3000" dirty="0"/>
              <a:t> through selfish ambition or conceit, but in lowliness of mind let each esteem others better than himself. </a:t>
            </a:r>
            <a:r>
              <a:rPr lang="en-US" sz="3000" b="1" baseline="30000" dirty="0"/>
              <a:t>4 </a:t>
            </a:r>
            <a:r>
              <a:rPr lang="en-US" sz="3000" dirty="0"/>
              <a:t>Let each of you look out not only for his own interests, but also for the interests of others.</a:t>
            </a:r>
          </a:p>
        </p:txBody>
      </p:sp>
    </p:spTree>
    <p:extLst>
      <p:ext uri="{BB962C8B-B14F-4D97-AF65-F5344CB8AC3E}">
        <p14:creationId xmlns:p14="http://schemas.microsoft.com/office/powerpoint/2010/main" val="382722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Philippians 4:2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/>
              <a:t>I implore </a:t>
            </a:r>
            <a:r>
              <a:rPr lang="en-US" sz="3000" dirty="0" err="1"/>
              <a:t>Euodia</a:t>
            </a:r>
            <a:r>
              <a:rPr lang="en-US" sz="3000" dirty="0"/>
              <a:t> and I implore </a:t>
            </a:r>
            <a:r>
              <a:rPr lang="en-US" sz="3000" dirty="0" err="1"/>
              <a:t>Syntyche</a:t>
            </a:r>
            <a:r>
              <a:rPr lang="en-US" sz="3000" dirty="0"/>
              <a:t> to be of the same mind in the Lord.</a:t>
            </a:r>
          </a:p>
        </p:txBody>
      </p:sp>
    </p:spTree>
    <p:extLst>
      <p:ext uri="{BB962C8B-B14F-4D97-AF65-F5344CB8AC3E}">
        <p14:creationId xmlns:p14="http://schemas.microsoft.com/office/powerpoint/2010/main" val="26778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1143000"/>
          </a:xfrm>
        </p:spPr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It seems that the Apostle Paul wrote a letter of both encouragement and warning to the church at Philippi.  </a:t>
            </a:r>
          </a:p>
          <a:p>
            <a:r>
              <a:rPr lang="en-US" sz="3000" dirty="0" smtClean="0"/>
              <a:t>Paul  was emotionally tied to the group, and had worries about them moving forward – problems were on the horizon.</a:t>
            </a:r>
          </a:p>
          <a:p>
            <a:r>
              <a:rPr lang="en-US" sz="3000" dirty="0" smtClean="0"/>
              <a:t>Since Paul was in prison, he most likely knew that there was a chance he would never see the brethren at Philippi again.</a:t>
            </a:r>
          </a:p>
          <a:p>
            <a:r>
              <a:rPr lang="en-US" sz="3000" dirty="0" smtClean="0"/>
              <a:t>The letter appears to be Paul’s last words to a group of close friends.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56252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Philippians 4:8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/>
              <a:t>Finally, brethren, whatever things are true, whatever things </a:t>
            </a:r>
            <a:r>
              <a:rPr lang="en-US" sz="3000" i="1" dirty="0"/>
              <a:t>are</a:t>
            </a:r>
            <a:r>
              <a:rPr lang="en-US" sz="3000" dirty="0"/>
              <a:t> noble, whatever things </a:t>
            </a:r>
            <a:r>
              <a:rPr lang="en-US" sz="3000" i="1" dirty="0"/>
              <a:t>are</a:t>
            </a:r>
            <a:r>
              <a:rPr lang="en-US" sz="3000" dirty="0"/>
              <a:t> just, whatever things </a:t>
            </a:r>
            <a:r>
              <a:rPr lang="en-US" sz="3000" i="1" dirty="0"/>
              <a:t>are</a:t>
            </a:r>
            <a:r>
              <a:rPr lang="en-US" sz="3000" dirty="0"/>
              <a:t> pure, whatever things </a:t>
            </a:r>
            <a:r>
              <a:rPr lang="en-US" sz="3000" i="1" dirty="0" smtClean="0"/>
              <a:t>are </a:t>
            </a:r>
            <a:r>
              <a:rPr lang="en-US" sz="3000" dirty="0" smtClean="0"/>
              <a:t>lovely</a:t>
            </a:r>
            <a:r>
              <a:rPr lang="en-US" sz="3000" dirty="0"/>
              <a:t>, whatever things </a:t>
            </a:r>
            <a:r>
              <a:rPr lang="en-US" sz="3000" i="1" dirty="0"/>
              <a:t>are</a:t>
            </a:r>
            <a:r>
              <a:rPr lang="en-US" sz="3000" dirty="0"/>
              <a:t> of good report, if </a:t>
            </a:r>
            <a:r>
              <a:rPr lang="en-US" sz="3000" i="1" dirty="0"/>
              <a:t>there is</a:t>
            </a:r>
            <a:r>
              <a:rPr lang="en-US" sz="3000" dirty="0"/>
              <a:t> any virtue and if </a:t>
            </a:r>
            <a:r>
              <a:rPr lang="en-US" sz="3000" i="1" dirty="0"/>
              <a:t>there is</a:t>
            </a:r>
            <a:r>
              <a:rPr lang="en-US" sz="3000" dirty="0"/>
              <a:t> anything praiseworthy—meditate on these things. 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92804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788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 of Philippians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b="1" dirty="0" smtClean="0"/>
              <a:t>Author</a:t>
            </a:r>
            <a:r>
              <a:rPr lang="en-US" sz="3000" dirty="0" smtClean="0"/>
              <a:t>:  	Apostle Paul (1:1)</a:t>
            </a:r>
          </a:p>
          <a:p>
            <a:pPr marL="114300" indent="0">
              <a:buNone/>
            </a:pPr>
            <a:r>
              <a:rPr lang="en-US" sz="3000" b="1" dirty="0" smtClean="0"/>
              <a:t>Date</a:t>
            </a:r>
            <a:r>
              <a:rPr lang="en-US" sz="3000" dirty="0" smtClean="0"/>
              <a:t>: 	 A.D. 60-62, from prison</a:t>
            </a:r>
          </a:p>
          <a:p>
            <a:pPr marL="114300" indent="0">
              <a:buNone/>
            </a:pPr>
            <a:r>
              <a:rPr lang="en-US" sz="3000" b="1" dirty="0" smtClean="0"/>
              <a:t>Purpose</a:t>
            </a:r>
            <a:r>
              <a:rPr lang="en-US" sz="3000" dirty="0" smtClean="0"/>
              <a:t>:  	The letter focuses on joy and gratitude toward the Philippian brethren, as well as fellowship.  </a:t>
            </a: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4495800"/>
            <a:ext cx="7848600" cy="147732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On the website, I have posted a list of questions for each chapter as designed by Johnny Elmore to help in the study of this book.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582960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Philippians 1:1,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en-US" sz="3000" dirty="0"/>
              <a:t>Paul and Timothy, bondservants of Jesus Christ,</a:t>
            </a:r>
          </a:p>
          <a:p>
            <a:pPr marL="114300" indent="0">
              <a:buNone/>
            </a:pPr>
            <a:r>
              <a:rPr lang="en-US" sz="3000" dirty="0"/>
              <a:t>To all the saints in Christ Jesus who are in Philippi, with the </a:t>
            </a:r>
            <a:r>
              <a:rPr lang="en-US" sz="3000" dirty="0" smtClean="0"/>
              <a:t>bishops </a:t>
            </a:r>
            <a:r>
              <a:rPr lang="en-US" sz="3000" dirty="0"/>
              <a:t>and deacons:</a:t>
            </a:r>
          </a:p>
          <a:p>
            <a:pPr marL="114300" indent="0">
              <a:buNone/>
            </a:pPr>
            <a:r>
              <a:rPr lang="en-US" sz="3000" b="1" baseline="30000" dirty="0" smtClean="0"/>
              <a:t>7</a:t>
            </a:r>
            <a:r>
              <a:rPr lang="en-US" sz="3000" b="1" baseline="30000" dirty="0"/>
              <a:t> </a:t>
            </a:r>
            <a:r>
              <a:rPr lang="en-US" sz="3000" dirty="0"/>
              <a:t>just as it is right for me to think this of you all, because I have you in my heart, inasmuch as both in my </a:t>
            </a:r>
            <a:r>
              <a:rPr lang="en-US" sz="3000" b="1" u="sng" dirty="0">
                <a:solidFill>
                  <a:srgbClr val="C00000"/>
                </a:solidFill>
              </a:rPr>
              <a:t>chains</a:t>
            </a:r>
            <a:r>
              <a:rPr lang="en-US" sz="3000" dirty="0"/>
              <a:t> and in the defense and confirmation of the gospel, you all are partakers with me of grace. </a:t>
            </a:r>
          </a:p>
          <a:p>
            <a:pPr marL="11430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223418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</p:spPr>
        <p:txBody>
          <a:bodyPr/>
          <a:lstStyle/>
          <a:p>
            <a:r>
              <a:rPr lang="en-US" sz="4500" b="1" dirty="0" smtClean="0"/>
              <a:t>Philippi:  The First European Church</a:t>
            </a:r>
            <a:endParaRPr lang="en-US" sz="4500" b="1" dirty="0"/>
          </a:p>
        </p:txBody>
      </p:sp>
      <p:pic>
        <p:nvPicPr>
          <p:cNvPr id="2050" name="Picture 2" descr="Image result for philipp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51881"/>
            <a:ext cx="7657852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>
            <a:off x="3333874" y="2099481"/>
            <a:ext cx="933326" cy="102471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7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Images of Philippi</a:t>
            </a:r>
            <a:endParaRPr lang="en-US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84" y="2057400"/>
            <a:ext cx="4474877" cy="296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4" descr="Image result for philipp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399" y="1549874"/>
            <a:ext cx="3013501" cy="2260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425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History of Philippi</a:t>
            </a:r>
            <a:endParaRPr lang="en-US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In 42 BCE the city famously gave its name to the battle which saw </a:t>
            </a:r>
            <a:r>
              <a:rPr lang="en-US" sz="3000" b="1" dirty="0">
                <a:hlinkClick r:id="rId2"/>
              </a:rPr>
              <a:t>Mark Antony</a:t>
            </a:r>
            <a:r>
              <a:rPr lang="en-US" sz="3000" dirty="0"/>
              <a:t> and </a:t>
            </a:r>
            <a:r>
              <a:rPr lang="en-US" sz="3000" b="1" dirty="0">
                <a:hlinkClick r:id="rId3"/>
              </a:rPr>
              <a:t>Octavian</a:t>
            </a:r>
            <a:r>
              <a:rPr lang="en-US" sz="3000" dirty="0"/>
              <a:t> gain revenge on </a:t>
            </a:r>
            <a:r>
              <a:rPr lang="en-US" sz="3000" b="1" dirty="0">
                <a:hlinkClick r:id="rId4"/>
              </a:rPr>
              <a:t>Julius Caesar</a:t>
            </a:r>
            <a:r>
              <a:rPr lang="en-US" sz="3000" dirty="0"/>
              <a:t>'s assassins, Brutus and Cassius. </a:t>
            </a:r>
            <a:r>
              <a:rPr lang="en-US" sz="3000" dirty="0" smtClean="0"/>
              <a:t> Philippi </a:t>
            </a:r>
            <a:r>
              <a:rPr lang="en-US" sz="3000" dirty="0"/>
              <a:t>then became a Roman </a:t>
            </a:r>
            <a:r>
              <a:rPr lang="en-US" sz="3000" dirty="0" smtClean="0"/>
              <a:t>colony.  </a:t>
            </a:r>
          </a:p>
          <a:p>
            <a:endParaRPr lang="en-US" sz="3000" dirty="0" smtClean="0"/>
          </a:p>
          <a:p>
            <a:r>
              <a:rPr lang="en-US" sz="3000" dirty="0" smtClean="0"/>
              <a:t>In 27 </a:t>
            </a:r>
            <a:r>
              <a:rPr lang="en-US" sz="3000" dirty="0"/>
              <a:t>BCE the city gained the honorary title of </a:t>
            </a:r>
            <a:r>
              <a:rPr lang="en-US" sz="3000" i="1" dirty="0"/>
              <a:t>Colonia Iulia Augusta </a:t>
            </a:r>
            <a:r>
              <a:rPr lang="en-US" sz="3000" i="1" dirty="0" err="1" smtClean="0"/>
              <a:t>Philippensis</a:t>
            </a:r>
            <a:r>
              <a:rPr lang="en-US" sz="3000" dirty="0"/>
              <a:t> </a:t>
            </a:r>
            <a:r>
              <a:rPr lang="en-US" sz="3000" dirty="0" smtClean="0"/>
              <a:t>– it became somewhat of a “Little Rome”</a:t>
            </a:r>
            <a:endParaRPr lang="en-US" sz="3000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84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Philippians 3:20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6764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/>
              <a:t>For our </a:t>
            </a:r>
            <a:r>
              <a:rPr lang="en-US" sz="3000" b="1" dirty="0"/>
              <a:t>citizenship</a:t>
            </a:r>
            <a:r>
              <a:rPr lang="en-US" sz="3000" dirty="0"/>
              <a:t> is in heaven, from which we also eagerly wait for the Savior, the Lord Jesus </a:t>
            </a:r>
            <a:r>
              <a:rPr lang="en-US" sz="3000" dirty="0" smtClean="0"/>
              <a:t>Christ…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6594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4773</TotalTime>
  <Words>463</Words>
  <Application>Microsoft Office PowerPoint</Application>
  <PresentationFormat>On-screen Show (4:3)</PresentationFormat>
  <Paragraphs>76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Adjacency</vt:lpstr>
      <vt:lpstr>Overview of Philippians</vt:lpstr>
      <vt:lpstr>Philippians 1:3-5</vt:lpstr>
      <vt:lpstr>PowerPoint Presentation</vt:lpstr>
      <vt:lpstr>Overview of Philippians</vt:lpstr>
      <vt:lpstr>Philippians 1:1, 7</vt:lpstr>
      <vt:lpstr>Philippi:  The First European Church</vt:lpstr>
      <vt:lpstr>Images of Philippi</vt:lpstr>
      <vt:lpstr>History of Philippi</vt:lpstr>
      <vt:lpstr>Philippians 3:20</vt:lpstr>
      <vt:lpstr>Outline of Philippians</vt:lpstr>
      <vt:lpstr>Approximate Timeline</vt:lpstr>
      <vt:lpstr>Gospel Taken to Europe</vt:lpstr>
      <vt:lpstr>Acts 16:12</vt:lpstr>
      <vt:lpstr>Acts 16:13</vt:lpstr>
      <vt:lpstr>First Converts at Philippi</vt:lpstr>
      <vt:lpstr>What was Right With the Church of Philippi?</vt:lpstr>
      <vt:lpstr>Philippians 2:12</vt:lpstr>
      <vt:lpstr>Philippians 4:15</vt:lpstr>
      <vt:lpstr>Philippians 4:4</vt:lpstr>
      <vt:lpstr>What was Wrong With the Church of Philippi?</vt:lpstr>
      <vt:lpstr>Philippians 3:2-3</vt:lpstr>
      <vt:lpstr>Philippians 2:3-4</vt:lpstr>
      <vt:lpstr>Philippians 4:2</vt:lpstr>
      <vt:lpstr>Conclusion</vt:lpstr>
      <vt:lpstr>Philippians 4:8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Morrison</dc:creator>
  <cp:lastModifiedBy>Bryan Morrison</cp:lastModifiedBy>
  <cp:revision>539</cp:revision>
  <cp:lastPrinted>2016-08-14T13:26:36Z</cp:lastPrinted>
  <dcterms:created xsi:type="dcterms:W3CDTF">2006-08-16T00:00:00Z</dcterms:created>
  <dcterms:modified xsi:type="dcterms:W3CDTF">2018-09-02T18:40:46Z</dcterms:modified>
</cp:coreProperties>
</file>