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handoutMasterIdLst>
    <p:handoutMasterId r:id="rId31"/>
  </p:handoutMasterIdLst>
  <p:sldIdLst>
    <p:sldId id="288" r:id="rId2"/>
    <p:sldId id="286" r:id="rId3"/>
    <p:sldId id="289" r:id="rId4"/>
    <p:sldId id="296" r:id="rId5"/>
    <p:sldId id="290" r:id="rId6"/>
    <p:sldId id="312" r:id="rId7"/>
    <p:sldId id="313" r:id="rId8"/>
    <p:sldId id="291" r:id="rId9"/>
    <p:sldId id="300" r:id="rId10"/>
    <p:sldId id="299" r:id="rId11"/>
    <p:sldId id="298" r:id="rId12"/>
    <p:sldId id="301" r:id="rId13"/>
    <p:sldId id="292" r:id="rId14"/>
    <p:sldId id="320" r:id="rId15"/>
    <p:sldId id="293" r:id="rId16"/>
    <p:sldId id="304" r:id="rId17"/>
    <p:sldId id="305" r:id="rId18"/>
    <p:sldId id="316" r:id="rId19"/>
    <p:sldId id="307" r:id="rId20"/>
    <p:sldId id="317" r:id="rId21"/>
    <p:sldId id="306" r:id="rId22"/>
    <p:sldId id="318" r:id="rId23"/>
    <p:sldId id="308" r:id="rId24"/>
    <p:sldId id="319" r:id="rId25"/>
    <p:sldId id="309" r:id="rId26"/>
    <p:sldId id="294" r:id="rId27"/>
    <p:sldId id="321" r:id="rId28"/>
    <p:sldId id="315" r:id="rId29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66" d="100"/>
          <a:sy n="66" d="100"/>
        </p:scale>
        <p:origin x="-96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43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400A3-F593-4FFA-9C14-3D0F3BB41727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C12F0-9412-40A8-B450-CC05218B6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17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F07B3-B9EA-4D47-9C41-38A25BD73E2D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B4C6E-FBEC-440D-95E0-F6EA56AA7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94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83A3768-E5FA-4588-BCB7-2289BDA6C314}" type="datetimeFigureOut">
              <a:rPr lang="en-US" smtClean="0"/>
              <a:t>7/4/2020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ic.biblegateway.com/passage/?search=Psalm+50&amp;version=NKJV#fen-NKJV-14687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ic.biblegateway.com/passage/?search=Psalm+50&amp;version=NKJV#fen-NKJV-14674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Tom &amp; Jerry | &quot;Heavenly Puss (1948)&quot; | Season 4 - Episode 4 (Part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5" descr="Cinema 4: Cel Bloc: Countdown to Halloween: Heavenly Puss (1949)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5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Animal Sacrifice?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36576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800" b="1" baseline="30000" dirty="0" smtClean="0"/>
              <a:t>8</a:t>
            </a:r>
            <a:r>
              <a:rPr lang="en-US" sz="2800" b="1" baseline="30000" dirty="0"/>
              <a:t> </a:t>
            </a:r>
            <a:r>
              <a:rPr lang="en-US" sz="2800" dirty="0"/>
              <a:t>I will not </a:t>
            </a:r>
            <a:r>
              <a:rPr lang="en-US" sz="2800" dirty="0" smtClean="0"/>
              <a:t>rebuke </a:t>
            </a:r>
            <a:r>
              <a:rPr lang="en-US" sz="2800" dirty="0"/>
              <a:t>you for your sacrifices</a:t>
            </a:r>
            <a:br>
              <a:rPr lang="en-US" sz="2800" dirty="0"/>
            </a:br>
            <a:r>
              <a:rPr lang="en-US" sz="2800" dirty="0"/>
              <a:t>Or your burnt offerings,</a:t>
            </a:r>
            <a:br>
              <a:rPr lang="en-US" sz="2800" dirty="0"/>
            </a:br>
            <a:r>
              <a:rPr lang="en-US" sz="2800" i="1" dirty="0"/>
              <a:t>Which are</a:t>
            </a:r>
            <a:r>
              <a:rPr lang="en-US" sz="2800" dirty="0"/>
              <a:t> continually before Me.</a:t>
            </a:r>
            <a:br>
              <a:rPr lang="en-US" sz="2800" dirty="0"/>
            </a:br>
            <a:r>
              <a:rPr lang="en-US" sz="2800" b="1" baseline="30000" dirty="0"/>
              <a:t>9 </a:t>
            </a:r>
            <a:r>
              <a:rPr lang="en-US" sz="2800" dirty="0"/>
              <a:t>I will not take a bull from your house,</a:t>
            </a:r>
            <a:br>
              <a:rPr lang="en-US" sz="2800" dirty="0"/>
            </a:br>
            <a:r>
              <a:rPr lang="en-US" sz="2800" i="1" dirty="0"/>
              <a:t>Nor</a:t>
            </a:r>
            <a:r>
              <a:rPr lang="en-US" sz="2800" dirty="0"/>
              <a:t> goats out of your folds.</a:t>
            </a:r>
            <a:br>
              <a:rPr lang="en-US" sz="2800" dirty="0"/>
            </a:br>
            <a:r>
              <a:rPr lang="en-US" sz="2800" b="1" baseline="30000" dirty="0"/>
              <a:t>10 </a:t>
            </a:r>
            <a:r>
              <a:rPr lang="en-US" sz="2800" dirty="0"/>
              <a:t>For every beast of the forest </a:t>
            </a:r>
            <a:r>
              <a:rPr lang="en-US" sz="2800" i="1" dirty="0"/>
              <a:t>is</a:t>
            </a:r>
            <a:r>
              <a:rPr lang="en-US" sz="2800" dirty="0"/>
              <a:t> Mine,</a:t>
            </a:r>
            <a:br>
              <a:rPr lang="en-US" sz="2800" dirty="0"/>
            </a:br>
            <a:r>
              <a:rPr lang="en-US" sz="2800" i="1" dirty="0"/>
              <a:t>And</a:t>
            </a:r>
            <a:r>
              <a:rPr lang="en-US" sz="2800" dirty="0"/>
              <a:t> the cattle on a thousand hills.</a:t>
            </a:r>
            <a:br>
              <a:rPr lang="en-US" sz="2800" dirty="0"/>
            </a:br>
            <a:r>
              <a:rPr lang="en-US" sz="2800" b="1" baseline="30000" dirty="0"/>
              <a:t>11 </a:t>
            </a:r>
            <a:r>
              <a:rPr lang="en-US" sz="2800" dirty="0"/>
              <a:t>I know all the birds of the mountains,</a:t>
            </a:r>
            <a:br>
              <a:rPr lang="en-US" sz="2800" dirty="0"/>
            </a:br>
            <a:r>
              <a:rPr lang="en-US" sz="2800" dirty="0"/>
              <a:t>And the wild beasts of the field </a:t>
            </a:r>
            <a:r>
              <a:rPr lang="en-US" sz="2800" i="1" dirty="0"/>
              <a:t>are</a:t>
            </a:r>
            <a:r>
              <a:rPr lang="en-US" sz="2800" dirty="0"/>
              <a:t> Mine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092005"/>
            <a:ext cx="7627257" cy="138499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Foolishly </a:t>
            </a:r>
            <a:r>
              <a:rPr lang="en-US" sz="2800" i="1" dirty="0"/>
              <a:t>they dreamed that bullocks with horns and hoofs could please the Lord, when indeed he sought for hearts and </a:t>
            </a:r>
            <a:r>
              <a:rPr lang="en-US" sz="2800" i="1" dirty="0" smtClean="0"/>
              <a:t>souls. (Spurgeon)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11683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1143000"/>
          </a:xfrm>
        </p:spPr>
        <p:txBody>
          <a:bodyPr/>
          <a:lstStyle/>
          <a:p>
            <a:r>
              <a:rPr lang="en-US" b="1" dirty="0" smtClean="0"/>
              <a:t>Intent vs. Outcome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2971800"/>
          </a:xfrm>
        </p:spPr>
        <p:txBody>
          <a:bodyPr/>
          <a:lstStyle/>
          <a:p>
            <a:pPr marL="114300" indent="0">
              <a:buNone/>
            </a:pPr>
            <a:r>
              <a:rPr lang="en-US" sz="2800" b="1" dirty="0" smtClean="0"/>
              <a:t>(1 Samuel 15:22)</a:t>
            </a:r>
          </a:p>
          <a:p>
            <a:pPr marL="114300" indent="0">
              <a:buNone/>
            </a:pPr>
            <a:r>
              <a:rPr lang="en-US" sz="2800" dirty="0" smtClean="0"/>
              <a:t>So </a:t>
            </a:r>
            <a:r>
              <a:rPr lang="en-US" sz="2800" dirty="0"/>
              <a:t>Samuel said:</a:t>
            </a:r>
          </a:p>
          <a:p>
            <a:pPr marL="114300" indent="0">
              <a:buNone/>
            </a:pPr>
            <a:r>
              <a:rPr lang="en-US" sz="2800" dirty="0"/>
              <a:t>“Has the </a:t>
            </a:r>
            <a:r>
              <a:rPr lang="en-US" sz="2800" cap="small" dirty="0"/>
              <a:t>Lord</a:t>
            </a:r>
            <a:r>
              <a:rPr lang="en-US" sz="2800" dirty="0"/>
              <a:t> </a:t>
            </a:r>
            <a:r>
              <a:rPr lang="en-US" sz="2800" i="1" dirty="0"/>
              <a:t>as great</a:t>
            </a:r>
            <a:r>
              <a:rPr lang="en-US" sz="2800" dirty="0"/>
              <a:t> delight in burnt offerings and </a:t>
            </a:r>
            <a:r>
              <a:rPr lang="en-US" sz="2800" dirty="0" smtClean="0"/>
              <a:t>sacrifices, As </a:t>
            </a:r>
            <a:r>
              <a:rPr lang="en-US" sz="2800" dirty="0"/>
              <a:t>in obeying the voice of the </a:t>
            </a:r>
            <a:r>
              <a:rPr lang="en-US" sz="2800" cap="small" dirty="0"/>
              <a:t>Lord</a:t>
            </a:r>
            <a:r>
              <a:rPr lang="en-US" sz="2800" dirty="0"/>
              <a:t>?</a:t>
            </a:r>
            <a:br>
              <a:rPr lang="en-US" sz="2800" dirty="0"/>
            </a:br>
            <a:r>
              <a:rPr lang="en-US" sz="2800" dirty="0"/>
              <a:t>Behold, to obey is better than sacrifice,</a:t>
            </a:r>
            <a:br>
              <a:rPr lang="en-US" sz="2800" dirty="0"/>
            </a:br>
            <a:r>
              <a:rPr lang="en-US" sz="2800" i="1" dirty="0"/>
              <a:t>And</a:t>
            </a:r>
            <a:r>
              <a:rPr lang="en-US" sz="2800" dirty="0"/>
              <a:t> to heed than the fat of rams</a:t>
            </a:r>
            <a:r>
              <a:rPr lang="en-US" sz="2800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356318"/>
            <a:ext cx="7467600" cy="181588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(1 Corinthians 11:17)</a:t>
            </a:r>
          </a:p>
          <a:p>
            <a:r>
              <a:rPr lang="en-US" sz="2800" dirty="0"/>
              <a:t>Now in giving these instructions I do not praise </a:t>
            </a:r>
            <a:r>
              <a:rPr lang="en-US" sz="2800" i="1" dirty="0"/>
              <a:t>you,</a:t>
            </a:r>
            <a:r>
              <a:rPr lang="en-US" sz="2800" dirty="0"/>
              <a:t> since you come together not for the better but for the worse.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834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God Need?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0574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800" b="1" baseline="30000" dirty="0" smtClean="0"/>
              <a:t>12</a:t>
            </a:r>
            <a:r>
              <a:rPr lang="en-US" sz="2800" b="1" baseline="30000" dirty="0"/>
              <a:t> </a:t>
            </a:r>
            <a:r>
              <a:rPr lang="en-US" sz="2800" dirty="0"/>
              <a:t>“If I were hungry, I would not tell you;</a:t>
            </a:r>
            <a:br>
              <a:rPr lang="en-US" sz="2800" dirty="0"/>
            </a:br>
            <a:r>
              <a:rPr lang="en-US" sz="2800" dirty="0"/>
              <a:t>For the world </a:t>
            </a:r>
            <a:r>
              <a:rPr lang="en-US" sz="2800" i="1" dirty="0"/>
              <a:t>is</a:t>
            </a:r>
            <a:r>
              <a:rPr lang="en-US" sz="2800" dirty="0"/>
              <a:t> Mine, and all its fullness.</a:t>
            </a:r>
            <a:br>
              <a:rPr lang="en-US" sz="2800" dirty="0"/>
            </a:br>
            <a:r>
              <a:rPr lang="en-US" sz="2800" b="1" baseline="30000" dirty="0"/>
              <a:t>13 </a:t>
            </a:r>
            <a:r>
              <a:rPr lang="en-US" sz="2800" dirty="0"/>
              <a:t>Will I eat the flesh of bulls,</a:t>
            </a:r>
            <a:br>
              <a:rPr lang="en-US" sz="2800" dirty="0"/>
            </a:br>
            <a:r>
              <a:rPr lang="en-US" sz="2800" dirty="0"/>
              <a:t>Or drink the blood of goats?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657600"/>
            <a:ext cx="7162800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What can he need who is owner of all things and able to create as he wills</a:t>
            </a:r>
            <a:r>
              <a:rPr lang="en-US" sz="2800" dirty="0" smtClean="0"/>
              <a:t>? (Spurgeon)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416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Duties to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133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baseline="30000" dirty="0" smtClean="0"/>
              <a:t>14</a:t>
            </a:r>
            <a:r>
              <a:rPr lang="en-US" sz="2800" b="1" baseline="30000" dirty="0"/>
              <a:t> </a:t>
            </a:r>
            <a:r>
              <a:rPr lang="en-US" sz="2800" b="1" u="sng" dirty="0"/>
              <a:t>Offer </a:t>
            </a:r>
            <a:r>
              <a:rPr lang="en-US" sz="2800" dirty="0"/>
              <a:t>to God thanksgiving,</a:t>
            </a:r>
            <a:br>
              <a:rPr lang="en-US" sz="2800" dirty="0"/>
            </a:br>
            <a:r>
              <a:rPr lang="en-US" sz="2800" dirty="0"/>
              <a:t>And </a:t>
            </a:r>
            <a:r>
              <a:rPr lang="en-US" sz="2800" b="1" u="sng" dirty="0"/>
              <a:t>pay</a:t>
            </a:r>
            <a:r>
              <a:rPr lang="en-US" sz="2800" dirty="0"/>
              <a:t> your vows to the Most High.</a:t>
            </a:r>
            <a:br>
              <a:rPr lang="en-US" sz="2800" dirty="0"/>
            </a:br>
            <a:r>
              <a:rPr lang="en-US" sz="2800" b="1" baseline="30000" dirty="0"/>
              <a:t>15 </a:t>
            </a:r>
            <a:r>
              <a:rPr lang="en-US" sz="2800" b="1" u="sng" dirty="0"/>
              <a:t>Call</a:t>
            </a:r>
            <a:r>
              <a:rPr lang="en-US" sz="2800" dirty="0"/>
              <a:t> upon Me in the day of trouble;</a:t>
            </a:r>
            <a:br>
              <a:rPr lang="en-US" sz="2800" dirty="0"/>
            </a:br>
            <a:r>
              <a:rPr lang="en-US" sz="2800" dirty="0"/>
              <a:t>I will deliver you, and you shall glorify Me</a:t>
            </a:r>
            <a:r>
              <a:rPr lang="en-US" sz="2800" dirty="0" smtClean="0"/>
              <a:t>.”</a:t>
            </a:r>
            <a:endParaRPr lang="en-US" sz="2800" dirty="0"/>
          </a:p>
        </p:txBody>
      </p:sp>
      <p:grpSp>
        <p:nvGrpSpPr>
          <p:cNvPr id="7" name="Group 6"/>
          <p:cNvGrpSpPr/>
          <p:nvPr/>
        </p:nvGrpSpPr>
        <p:grpSpPr>
          <a:xfrm>
            <a:off x="453571" y="3733800"/>
            <a:ext cx="7620000" cy="1828800"/>
            <a:chOff x="453571" y="3733800"/>
            <a:chExt cx="7620000" cy="1828800"/>
          </a:xfrm>
        </p:grpSpPr>
        <p:sp>
          <p:nvSpPr>
            <p:cNvPr id="4" name="Content Placeholder 2"/>
            <p:cNvSpPr txBox="1">
              <a:spLocks/>
            </p:cNvSpPr>
            <p:nvPr/>
          </p:nvSpPr>
          <p:spPr>
            <a:xfrm>
              <a:off x="453571" y="3733800"/>
              <a:ext cx="7620000" cy="1828800"/>
            </a:xfrm>
            <a:prstGeom prst="rect">
              <a:avLst/>
            </a:prstGeom>
            <a:solidFill>
              <a:schemeClr val="accent2"/>
            </a:solidFill>
          </p:spPr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Font typeface="Arial" pitchFamily="34" charset="0"/>
                <a:buNone/>
              </a:pPr>
              <a:r>
                <a:rPr lang="en-US" sz="2800" b="1" u="sng" dirty="0" smtClean="0"/>
                <a:t>Offer</a:t>
              </a:r>
              <a:r>
                <a:rPr lang="en-US" sz="2800" dirty="0" smtClean="0"/>
                <a:t> thanksgiving</a:t>
              </a:r>
            </a:p>
            <a:p>
              <a:pPr marL="114300" indent="0">
                <a:buFont typeface="Arial" pitchFamily="34" charset="0"/>
                <a:buNone/>
              </a:pPr>
              <a:r>
                <a:rPr lang="en-US" sz="2800" b="1" u="sng" dirty="0" smtClean="0"/>
                <a:t>Pay</a:t>
              </a:r>
              <a:r>
                <a:rPr lang="en-US" sz="2800" dirty="0" smtClean="0"/>
                <a:t> our vows</a:t>
              </a:r>
            </a:p>
            <a:p>
              <a:pPr marL="114300" indent="0">
                <a:buFont typeface="Arial" pitchFamily="34" charset="0"/>
                <a:buNone/>
              </a:pPr>
              <a:r>
                <a:rPr lang="en-US" sz="2800" b="1" u="sng" dirty="0" smtClean="0"/>
                <a:t>Call</a:t>
              </a:r>
              <a:r>
                <a:rPr lang="en-US" sz="2800" dirty="0" smtClean="0"/>
                <a:t> upon God</a:t>
              </a:r>
            </a:p>
            <a:p>
              <a:endParaRPr lang="en-US" sz="2800" dirty="0" smtClean="0"/>
            </a:p>
            <a:p>
              <a:endParaRPr lang="en-US" dirty="0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3771900" y="4267200"/>
              <a:ext cx="1676400" cy="457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638800" y="4191000"/>
              <a:ext cx="236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u="sng" dirty="0" smtClean="0"/>
                <a:t>Glorify</a:t>
              </a:r>
              <a:r>
                <a:rPr lang="en-US" sz="2800" dirty="0" smtClean="0"/>
                <a:t> God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58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Romans 12:1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905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I </a:t>
            </a:r>
            <a:r>
              <a:rPr lang="en-US" sz="2800" dirty="0" smtClean="0"/>
              <a:t>beseech</a:t>
            </a:r>
            <a:r>
              <a:rPr lang="en-US" sz="2800" dirty="0"/>
              <a:t> you therefore, brethren, by the mercies of God, that you present your bodies a </a:t>
            </a:r>
            <a:r>
              <a:rPr lang="en-US" sz="2800" b="1" u="sng" dirty="0"/>
              <a:t>living sacrifice</a:t>
            </a:r>
            <a:r>
              <a:rPr lang="en-US" sz="2800" dirty="0"/>
              <a:t>, holy, acceptable to God, </a:t>
            </a:r>
            <a:r>
              <a:rPr lang="en-US" sz="2800" i="1" dirty="0"/>
              <a:t>which is</a:t>
            </a:r>
            <a:r>
              <a:rPr lang="en-US" sz="2800" dirty="0"/>
              <a:t> your </a:t>
            </a:r>
            <a:r>
              <a:rPr lang="en-US" sz="2800" dirty="0" smtClean="0"/>
              <a:t>reasonable </a:t>
            </a:r>
            <a:r>
              <a:rPr lang="en-US" sz="2800" dirty="0"/>
              <a:t>service.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559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Judgment 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600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baseline="30000" dirty="0" smtClean="0"/>
              <a:t>16</a:t>
            </a:r>
            <a:r>
              <a:rPr lang="en-US" sz="2800" b="1" baseline="30000" dirty="0"/>
              <a:t> </a:t>
            </a:r>
            <a:r>
              <a:rPr lang="en-US" sz="2800" dirty="0"/>
              <a:t>But to the wicked God says:</a:t>
            </a:r>
            <a:br>
              <a:rPr lang="en-US" sz="2800" dirty="0"/>
            </a:br>
            <a:r>
              <a:rPr lang="en-US" sz="2800" dirty="0"/>
              <a:t>“What </a:t>
            </a:r>
            <a:r>
              <a:rPr lang="en-US" sz="2800" i="1" dirty="0"/>
              <a:t>right</a:t>
            </a:r>
            <a:r>
              <a:rPr lang="en-US" sz="2800" dirty="0"/>
              <a:t> have you to declare My statutes,</a:t>
            </a:r>
            <a:br>
              <a:rPr lang="en-US" sz="2800" dirty="0"/>
            </a:br>
            <a:r>
              <a:rPr lang="en-US" sz="2800" dirty="0"/>
              <a:t>Or take My covenant in your </a:t>
            </a:r>
            <a:r>
              <a:rPr lang="en-US" sz="2800" dirty="0" smtClean="0"/>
              <a:t>mouth…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429000"/>
            <a:ext cx="6248400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Who do you think you are?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8276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FORMAL VERDICT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01000" cy="52578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2400" b="1" baseline="30000" dirty="0">
                <a:solidFill>
                  <a:srgbClr val="FF0000"/>
                </a:solidFill>
              </a:rPr>
              <a:t>6 </a:t>
            </a:r>
            <a:r>
              <a:rPr lang="en-US" sz="2400" b="1" dirty="0">
                <a:solidFill>
                  <a:srgbClr val="FF0000"/>
                </a:solidFill>
              </a:rPr>
              <a:t>Let the heavens declare His </a:t>
            </a:r>
            <a:r>
              <a:rPr lang="en-US" sz="2400" b="1" dirty="0" smtClean="0">
                <a:solidFill>
                  <a:srgbClr val="FF0000"/>
                </a:solidFill>
              </a:rPr>
              <a:t>righteousness, </a:t>
            </a:r>
            <a:r>
              <a:rPr lang="en-US" sz="2400" b="1" u="sng" dirty="0" smtClean="0">
                <a:solidFill>
                  <a:srgbClr val="FF0000"/>
                </a:solidFill>
              </a:rPr>
              <a:t>For</a:t>
            </a:r>
            <a:r>
              <a:rPr lang="en-US" sz="2400" b="1" u="sng" dirty="0">
                <a:solidFill>
                  <a:srgbClr val="FF0000"/>
                </a:solidFill>
              </a:rPr>
              <a:t> God Himself </a:t>
            </a:r>
            <a:r>
              <a:rPr lang="en-US" sz="2400" b="1" i="1" u="sng" dirty="0">
                <a:solidFill>
                  <a:srgbClr val="FF0000"/>
                </a:solidFill>
              </a:rPr>
              <a:t>is</a:t>
            </a:r>
            <a:r>
              <a:rPr lang="en-US" sz="2400" b="1" u="sng" dirty="0">
                <a:solidFill>
                  <a:srgbClr val="FF0000"/>
                </a:solidFill>
              </a:rPr>
              <a:t> Judge</a:t>
            </a:r>
            <a:r>
              <a:rPr lang="en-US" sz="2400" b="1" dirty="0">
                <a:solidFill>
                  <a:srgbClr val="FF0000"/>
                </a:solidFill>
              </a:rPr>
              <a:t>.</a:t>
            </a:r>
            <a:endParaRPr lang="en-US" sz="2400" b="1" baseline="30000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endParaRPr lang="en-US" sz="2900" b="1" baseline="30000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US" sz="2900" b="1" baseline="30000" dirty="0" smtClean="0"/>
              <a:t>17</a:t>
            </a:r>
            <a:r>
              <a:rPr lang="en-US" sz="2900" b="1" baseline="30000" dirty="0"/>
              <a:t> </a:t>
            </a:r>
            <a:r>
              <a:rPr lang="en-US" sz="2900" dirty="0"/>
              <a:t>Seeing you hate instruction</a:t>
            </a:r>
            <a:br>
              <a:rPr lang="en-US" sz="2900" dirty="0"/>
            </a:br>
            <a:r>
              <a:rPr lang="en-US" sz="2900" dirty="0"/>
              <a:t>And cast My words behind you?</a:t>
            </a:r>
            <a:br>
              <a:rPr lang="en-US" sz="2900" dirty="0"/>
            </a:br>
            <a:r>
              <a:rPr lang="en-US" sz="2900" b="1" baseline="30000" dirty="0"/>
              <a:t>18 </a:t>
            </a:r>
            <a:r>
              <a:rPr lang="en-US" sz="2900" dirty="0"/>
              <a:t>When you saw a thief, you </a:t>
            </a:r>
            <a:r>
              <a:rPr lang="en-US" sz="2900" dirty="0" smtClean="0"/>
              <a:t>consented</a:t>
            </a:r>
            <a:r>
              <a:rPr lang="en-US" sz="2900" dirty="0"/>
              <a:t> with him,</a:t>
            </a:r>
            <a:br>
              <a:rPr lang="en-US" sz="2900" dirty="0"/>
            </a:br>
            <a:r>
              <a:rPr lang="en-US" sz="2900" dirty="0"/>
              <a:t>And have been a partaker with adulterers</a:t>
            </a:r>
            <a:r>
              <a:rPr lang="en-US" sz="2900" dirty="0" smtClean="0"/>
              <a:t>.</a:t>
            </a:r>
            <a:r>
              <a:rPr lang="en-US" sz="2900" b="1" baseline="30000" dirty="0"/>
              <a:t> </a:t>
            </a:r>
            <a:endParaRPr lang="en-US" sz="2900" b="1" baseline="30000" dirty="0" smtClean="0"/>
          </a:p>
          <a:p>
            <a:pPr marL="114300" indent="0">
              <a:buNone/>
            </a:pPr>
            <a:r>
              <a:rPr lang="en-US" sz="2900" b="1" baseline="30000" dirty="0" smtClean="0"/>
              <a:t>19</a:t>
            </a:r>
            <a:r>
              <a:rPr lang="en-US" sz="2900" b="1" baseline="30000" dirty="0"/>
              <a:t> </a:t>
            </a:r>
            <a:r>
              <a:rPr lang="en-US" sz="2900" dirty="0"/>
              <a:t>You give your mouth to evil,</a:t>
            </a:r>
            <a:br>
              <a:rPr lang="en-US" sz="2900" dirty="0"/>
            </a:br>
            <a:r>
              <a:rPr lang="en-US" sz="2900" dirty="0"/>
              <a:t>And your tongue frames deceit.</a:t>
            </a:r>
            <a:br>
              <a:rPr lang="en-US" sz="2900" dirty="0"/>
            </a:br>
            <a:r>
              <a:rPr lang="en-US" sz="2900" b="1" baseline="30000" dirty="0"/>
              <a:t>20 </a:t>
            </a:r>
            <a:r>
              <a:rPr lang="en-US" sz="2900" dirty="0"/>
              <a:t>You sit </a:t>
            </a:r>
            <a:r>
              <a:rPr lang="en-US" sz="2900" i="1" dirty="0"/>
              <a:t>and</a:t>
            </a:r>
            <a:r>
              <a:rPr lang="en-US" sz="2900" dirty="0"/>
              <a:t> speak against your brother;</a:t>
            </a:r>
            <a:br>
              <a:rPr lang="en-US" sz="2900" dirty="0"/>
            </a:br>
            <a:r>
              <a:rPr lang="en-US" sz="2900" dirty="0"/>
              <a:t>You slander your own mother’s son.</a:t>
            </a:r>
            <a:br>
              <a:rPr lang="en-US" sz="2900" dirty="0"/>
            </a:br>
            <a:r>
              <a:rPr lang="en-US" sz="2900" dirty="0"/>
              <a:t/>
            </a:r>
            <a:br>
              <a:rPr lang="en-US" sz="2900" dirty="0"/>
            </a:b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4620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FORMAL </a:t>
            </a:r>
            <a:r>
              <a:rPr lang="en-US" b="1" dirty="0"/>
              <a:t>VERDICT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600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dirty="0" smtClean="0"/>
              <a:t>COUNT 1</a:t>
            </a:r>
          </a:p>
          <a:p>
            <a:pPr marL="114300" indent="0">
              <a:buNone/>
            </a:pPr>
            <a:r>
              <a:rPr lang="en-US" sz="2800" dirty="0" smtClean="0"/>
              <a:t>Seeing </a:t>
            </a:r>
            <a:r>
              <a:rPr lang="en-US" sz="2800" dirty="0"/>
              <a:t>you hate instruction</a:t>
            </a:r>
            <a:br>
              <a:rPr lang="en-US" sz="2800" dirty="0"/>
            </a:br>
            <a:r>
              <a:rPr lang="en-US" sz="2800" dirty="0"/>
              <a:t>And cast My words behind you</a:t>
            </a:r>
            <a:r>
              <a:rPr lang="en-US" sz="2800" dirty="0" smtClean="0"/>
              <a:t>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505200"/>
            <a:ext cx="6781800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We are required to follow all instruction, even if we do not like it or agree with it!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876800"/>
            <a:ext cx="6781800" cy="95410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Does “cast My words behind you”  sound familiar?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301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Kings 14:9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286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but you </a:t>
            </a:r>
            <a:r>
              <a:rPr lang="en-US" sz="2800" dirty="0" smtClean="0"/>
              <a:t>[King Jeroboam] have </a:t>
            </a:r>
            <a:r>
              <a:rPr lang="en-US" sz="2800" dirty="0"/>
              <a:t>done more evil than all who were before you, for you have gone and made for yourself other gods and molded images to provoke Me to anger, and have </a:t>
            </a:r>
            <a:r>
              <a:rPr lang="en-US" sz="2800" b="1" u="sng" dirty="0"/>
              <a:t>cast Me behind your </a:t>
            </a:r>
            <a:r>
              <a:rPr lang="en-US" sz="2800" b="1" u="sng" dirty="0" smtClean="0"/>
              <a:t>back</a:t>
            </a:r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4419600"/>
            <a:ext cx="7162800" cy="138499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This phrase refers to those who blatantly refuse to accept God’s instruction and commands , and instead pretend like they do not exist!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776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FORMAL </a:t>
            </a:r>
            <a:r>
              <a:rPr lang="en-US" b="1" dirty="0"/>
              <a:t>VERDICT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2954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800" b="1" dirty="0" smtClean="0"/>
              <a:t>COUNT 2</a:t>
            </a:r>
          </a:p>
          <a:p>
            <a:pPr marL="114300" indent="0">
              <a:buNone/>
            </a:pPr>
            <a:r>
              <a:rPr lang="en-US" sz="2800" dirty="0" smtClean="0"/>
              <a:t>When </a:t>
            </a:r>
            <a:r>
              <a:rPr lang="en-US" sz="2800" dirty="0"/>
              <a:t>you saw a thief, you consented</a:t>
            </a:r>
            <a:r>
              <a:rPr lang="en-US" sz="2800" baseline="30000" dirty="0"/>
              <a:t>[</a:t>
            </a:r>
            <a:r>
              <a:rPr lang="en-US" sz="2800" baseline="30000" dirty="0">
                <a:hlinkClick r:id="rId2" tooltip="See footnote c"/>
              </a:rPr>
              <a:t>c</a:t>
            </a:r>
            <a:r>
              <a:rPr lang="en-US" sz="2800" baseline="30000" dirty="0"/>
              <a:t>]</a:t>
            </a:r>
            <a:r>
              <a:rPr lang="en-US" sz="2800" dirty="0"/>
              <a:t> with </a:t>
            </a:r>
            <a:r>
              <a:rPr lang="en-US" sz="2800" dirty="0" smtClean="0"/>
              <a:t>him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971800"/>
            <a:ext cx="739140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LXX</a:t>
            </a:r>
            <a:r>
              <a:rPr lang="en-US" sz="2800" dirty="0"/>
              <a:t>, Syr., </a:t>
            </a:r>
            <a:r>
              <a:rPr lang="en-US" sz="2800" dirty="0" err="1"/>
              <a:t>Tg</a:t>
            </a:r>
            <a:r>
              <a:rPr lang="en-US" sz="2800" dirty="0"/>
              <a:t>., Vg. </a:t>
            </a:r>
            <a:r>
              <a:rPr lang="en-US" sz="2800" i="1" dirty="0"/>
              <a:t>ran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0"/>
            <a:ext cx="73914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would say “running with a bad crowd”.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708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543800" cy="1836004"/>
          </a:xfrm>
        </p:spPr>
        <p:txBody>
          <a:bodyPr/>
          <a:lstStyle/>
          <a:p>
            <a:pPr algn="ctr"/>
            <a:r>
              <a:rPr lang="en-US" sz="7000" dirty="0" smtClean="0">
                <a:solidFill>
                  <a:schemeClr val="tx1"/>
                </a:solidFill>
              </a:rPr>
              <a:t>Psalm 50</a:t>
            </a:r>
            <a:br>
              <a:rPr lang="en-US" sz="7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“</a:t>
            </a:r>
            <a:r>
              <a:rPr lang="en-US" sz="4000" dirty="0" smtClean="0">
                <a:solidFill>
                  <a:schemeClr val="tx1"/>
                </a:solidFill>
              </a:rPr>
              <a:t>A Song for Today?”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3664803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San Angelo, </a:t>
            </a:r>
            <a:r>
              <a:rPr lang="en-US" sz="2400" dirty="0" err="1" smtClean="0"/>
              <a:t>Tx</a:t>
            </a:r>
            <a:endParaRPr lang="en-US" sz="2400" dirty="0" smtClean="0"/>
          </a:p>
          <a:p>
            <a:pPr algn="ctr"/>
            <a:r>
              <a:rPr lang="en-US" sz="2400" dirty="0" smtClean="0"/>
              <a:t>July 5, </a:t>
            </a:r>
            <a:r>
              <a:rPr lang="en-US" sz="2400" dirty="0" smtClean="0"/>
              <a:t>2020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772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Romans 1:32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905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/>
              <a:t>…who</a:t>
            </a:r>
            <a:r>
              <a:rPr lang="en-US" sz="2800" dirty="0"/>
              <a:t>, knowing the righteous judgment of God, that those who practice such things are deserving of death, not only do the same </a:t>
            </a:r>
            <a:r>
              <a:rPr lang="en-US" sz="2800" b="1" u="sng" dirty="0"/>
              <a:t>but also approve of those who practice them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581400"/>
            <a:ext cx="7315200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We might not partake personally of the sin, but if we condone it we are just as guilty!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876800"/>
            <a:ext cx="7315200" cy="95410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From Carl Johnson (</a:t>
            </a:r>
            <a:r>
              <a:rPr lang="en-US" sz="2800" i="1" dirty="0" smtClean="0"/>
              <a:t>For Such a Time as This)</a:t>
            </a:r>
            <a:endParaRPr lang="en-US" sz="2800" dirty="0" smtClean="0"/>
          </a:p>
          <a:p>
            <a:r>
              <a:rPr lang="en-US" sz="2800" dirty="0" smtClean="0"/>
              <a:t>The New Definition of Tolerance p.383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458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FORMAL </a:t>
            </a:r>
            <a:r>
              <a:rPr lang="en-US" b="1" dirty="0"/>
              <a:t>VERDICT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371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dirty="0" smtClean="0"/>
              <a:t>COUNT 3</a:t>
            </a:r>
          </a:p>
          <a:p>
            <a:pPr marL="114300" indent="0">
              <a:buNone/>
            </a:pPr>
            <a:r>
              <a:rPr lang="en-US" sz="2800" dirty="0" smtClean="0"/>
              <a:t>And </a:t>
            </a:r>
            <a:r>
              <a:rPr lang="en-US" sz="2800" dirty="0"/>
              <a:t>have been a partaker with adulterers</a:t>
            </a:r>
            <a:r>
              <a:rPr lang="en-US" sz="2800" dirty="0" smtClean="0"/>
              <a:t>.</a:t>
            </a:r>
            <a:r>
              <a:rPr lang="en-US" sz="2800" b="1" baseline="30000" dirty="0"/>
              <a:t> </a:t>
            </a:r>
            <a:endParaRPr lang="en-US" sz="2800" b="1" baseline="30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3048000"/>
            <a:ext cx="746760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One cannot be a passive participant in adultery.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482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Romans 1:32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905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/>
              <a:t>…who</a:t>
            </a:r>
            <a:r>
              <a:rPr lang="en-US" sz="2800" dirty="0"/>
              <a:t>, knowing the righteous judgment of God, that those </a:t>
            </a:r>
            <a:r>
              <a:rPr lang="en-US" sz="2800" b="1" u="sng" dirty="0"/>
              <a:t>who practice such things are deserving of death</a:t>
            </a:r>
            <a:r>
              <a:rPr lang="en-US" sz="2800" dirty="0"/>
              <a:t>, not only do the same but also approve of those who practice them.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846493"/>
            <a:ext cx="7315200" cy="138499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Now the next logical step is taken:  from those that “run with the bad crowd” to those that “are the bad crowd”.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455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FORMAL </a:t>
            </a:r>
            <a:r>
              <a:rPr lang="en-US" b="1" dirty="0"/>
              <a:t>VERDICT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752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dirty="0" smtClean="0"/>
              <a:t>COUNT 4</a:t>
            </a:r>
          </a:p>
          <a:p>
            <a:pPr marL="114300" indent="0">
              <a:buNone/>
            </a:pPr>
            <a:r>
              <a:rPr lang="en-US" sz="2800" dirty="0" smtClean="0"/>
              <a:t>You </a:t>
            </a:r>
            <a:r>
              <a:rPr lang="en-US" sz="2800" dirty="0"/>
              <a:t>give your mouth to evil,</a:t>
            </a:r>
            <a:br>
              <a:rPr lang="en-US" sz="2800" dirty="0"/>
            </a:br>
            <a:r>
              <a:rPr lang="en-US" sz="2800" dirty="0"/>
              <a:t>And your tongue frames deceit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465493"/>
            <a:ext cx="6858000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Our words are so powerful, for either good or bad.  We must make sure never to speak lies!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074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Isaiah 5:20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600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Woe to those who call evil good, and good evil;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Who put darkness for light, and light for darkness;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Who put bitter for sweet, and sweet for bitter!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581400"/>
            <a:ext cx="7010400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Have you in your lifetime ever seen more evidence of this in our society?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607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FORMAL </a:t>
            </a:r>
            <a:r>
              <a:rPr lang="en-US" b="1" dirty="0"/>
              <a:t>VERDICT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676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dirty="0" smtClean="0"/>
              <a:t>COUNT 5</a:t>
            </a:r>
          </a:p>
          <a:p>
            <a:pPr marL="114300" indent="0">
              <a:buNone/>
            </a:pPr>
            <a:r>
              <a:rPr lang="en-US" sz="2800" dirty="0" smtClean="0"/>
              <a:t>You </a:t>
            </a:r>
            <a:r>
              <a:rPr lang="en-US" sz="2800" dirty="0"/>
              <a:t>sit </a:t>
            </a:r>
            <a:r>
              <a:rPr lang="en-US" sz="2800" i="1" dirty="0"/>
              <a:t>and</a:t>
            </a:r>
            <a:r>
              <a:rPr lang="en-US" sz="2800" dirty="0"/>
              <a:t> speak against your brother;</a:t>
            </a:r>
            <a:br>
              <a:rPr lang="en-US" sz="2800" dirty="0"/>
            </a:br>
            <a:r>
              <a:rPr lang="en-US" sz="2800" dirty="0"/>
              <a:t>You slander your own mother’s son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352800"/>
            <a:ext cx="6934200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How do you spread an agenda that is spoken against by the Scriptures?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0"/>
            <a:ext cx="6934200" cy="95410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From Carl Johnson (</a:t>
            </a:r>
            <a:r>
              <a:rPr lang="en-US" sz="2800" i="1" dirty="0" smtClean="0"/>
              <a:t>For Such a Time as This</a:t>
            </a:r>
            <a:r>
              <a:rPr lang="en-US" sz="2800" dirty="0" smtClean="0"/>
              <a:t>):</a:t>
            </a:r>
          </a:p>
          <a:p>
            <a:r>
              <a:rPr lang="en-US" sz="2800" dirty="0" smtClean="0"/>
              <a:t>Sodom and Gomorrah Revisited p.161”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658353" y="5791200"/>
            <a:ext cx="7060523" cy="523220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r>
              <a:rPr lang="en-US" sz="2800" dirty="0"/>
              <a:t>Woe to those who call evil good, and good </a:t>
            </a:r>
            <a:r>
              <a:rPr lang="en-US" sz="2800" dirty="0" smtClean="0"/>
              <a:t>evil!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382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FORMAL VERDICT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1981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baseline="30000" dirty="0" smtClean="0"/>
              <a:t>21</a:t>
            </a:r>
            <a:r>
              <a:rPr lang="en-US" sz="2800" b="1" baseline="30000" dirty="0"/>
              <a:t> </a:t>
            </a:r>
            <a:r>
              <a:rPr lang="en-US" sz="2800" b="1" u="sng" dirty="0"/>
              <a:t>These </a:t>
            </a:r>
            <a:r>
              <a:rPr lang="en-US" sz="2800" b="1" i="1" u="sng" dirty="0"/>
              <a:t>things</a:t>
            </a:r>
            <a:r>
              <a:rPr lang="en-US" sz="2800" b="1" u="sng" dirty="0"/>
              <a:t> you have done</a:t>
            </a:r>
            <a:r>
              <a:rPr lang="en-US" sz="2800" dirty="0"/>
              <a:t>, and I kept silent;</a:t>
            </a:r>
            <a:br>
              <a:rPr lang="en-US" sz="2800" dirty="0"/>
            </a:br>
            <a:r>
              <a:rPr lang="en-US" sz="2800" dirty="0"/>
              <a:t>You thought that I was altogether like you;</a:t>
            </a:r>
            <a:br>
              <a:rPr lang="en-US" sz="2800" dirty="0"/>
            </a:br>
            <a:r>
              <a:rPr lang="en-US" sz="2800" i="1" dirty="0"/>
              <a:t>But</a:t>
            </a:r>
            <a:r>
              <a:rPr lang="en-US" sz="2800" dirty="0"/>
              <a:t> I will rebuke </a:t>
            </a:r>
            <a:r>
              <a:rPr lang="en-US" sz="2800" dirty="0" smtClean="0"/>
              <a:t>you, And</a:t>
            </a:r>
            <a:r>
              <a:rPr lang="en-US" sz="2800" dirty="0"/>
              <a:t> set </a:t>
            </a:r>
            <a:r>
              <a:rPr lang="en-US" sz="2800" i="1" dirty="0"/>
              <a:t>them</a:t>
            </a:r>
            <a:r>
              <a:rPr lang="en-US" sz="2800" dirty="0"/>
              <a:t> in order before your eyes.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4290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COUNT 1:  Hate Instruction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038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COUNT 2:  Ran with thieves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65838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COUNT 3:  Adultery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526798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COUNT 4:  Lying tongue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595378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COUNT 5:  Slander brethren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3381279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GUILTY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4001869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GUILTY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81600" y="4611469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GUILTY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5221069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GUILTY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81600" y="5906869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GUILTY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09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CLOSING ARGUMENT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743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baseline="30000" dirty="0" smtClean="0"/>
              <a:t>22</a:t>
            </a:r>
            <a:r>
              <a:rPr lang="en-US" sz="2800" b="1" baseline="30000" dirty="0"/>
              <a:t> </a:t>
            </a:r>
            <a:r>
              <a:rPr lang="en-US" sz="2800" dirty="0"/>
              <a:t>“Now consider this, you who forget God,</a:t>
            </a:r>
            <a:br>
              <a:rPr lang="en-US" sz="2800" dirty="0"/>
            </a:br>
            <a:r>
              <a:rPr lang="en-US" sz="2800" dirty="0"/>
              <a:t>Lest I tear </a:t>
            </a:r>
            <a:r>
              <a:rPr lang="en-US" sz="2800" i="1" dirty="0"/>
              <a:t>you</a:t>
            </a:r>
            <a:r>
              <a:rPr lang="en-US" sz="2800" dirty="0"/>
              <a:t> in pieces,</a:t>
            </a:r>
            <a:br>
              <a:rPr lang="en-US" sz="2800" dirty="0"/>
            </a:br>
            <a:r>
              <a:rPr lang="en-US" sz="2800" dirty="0"/>
              <a:t>And </a:t>
            </a:r>
            <a:r>
              <a:rPr lang="en-US" sz="2800" i="1" dirty="0"/>
              <a:t>there be</a:t>
            </a:r>
            <a:r>
              <a:rPr lang="en-US" sz="2800" dirty="0"/>
              <a:t> none to deliver:</a:t>
            </a:r>
            <a:br>
              <a:rPr lang="en-US" sz="2800" dirty="0"/>
            </a:br>
            <a:r>
              <a:rPr lang="en-US" sz="2800" b="1" baseline="30000" dirty="0"/>
              <a:t>23 </a:t>
            </a:r>
            <a:r>
              <a:rPr lang="en-US" sz="2800" dirty="0"/>
              <a:t>Whoever offers praise glorifies Me;</a:t>
            </a:r>
            <a:br>
              <a:rPr lang="en-US" sz="2800" dirty="0"/>
            </a:br>
            <a:r>
              <a:rPr lang="en-US" sz="2800" dirty="0"/>
              <a:t>And to him who </a:t>
            </a:r>
            <a:r>
              <a:rPr lang="en-US" sz="2800" b="1" u="sng" dirty="0"/>
              <a:t>orders </a:t>
            </a:r>
            <a:r>
              <a:rPr lang="en-US" sz="2800" b="1" i="1" u="sng" dirty="0"/>
              <a:t>his</a:t>
            </a:r>
            <a:r>
              <a:rPr lang="en-US" sz="2800" b="1" u="sng" dirty="0"/>
              <a:t> conduct </a:t>
            </a:r>
            <a:r>
              <a:rPr lang="en-US" sz="2800" b="1" i="1" u="sng" dirty="0"/>
              <a:t>aright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I will show the salvation of God.”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0"/>
            <a:ext cx="7543800" cy="193899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(James 5:11)</a:t>
            </a:r>
          </a:p>
          <a:p>
            <a:r>
              <a:rPr lang="en-US" sz="2400" dirty="0" smtClean="0"/>
              <a:t>Indeed </a:t>
            </a:r>
            <a:r>
              <a:rPr lang="en-US" sz="2400" dirty="0"/>
              <a:t>we count them blessed who endure. You have heard of the perseverance of Job and seen the end </a:t>
            </a:r>
            <a:r>
              <a:rPr lang="en-US" sz="2400" i="1" dirty="0"/>
              <a:t>intended by</a:t>
            </a:r>
            <a:r>
              <a:rPr lang="en-US" sz="2400" dirty="0"/>
              <a:t> the Lord—that the Lord is very compassionate and </a:t>
            </a:r>
            <a:r>
              <a:rPr lang="en-US" sz="2400" b="1" dirty="0"/>
              <a:t>merciful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318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20574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5000" dirty="0" smtClean="0"/>
              <a:t>Is this not a perfect song for today?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00044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7620000" cy="57912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2800" dirty="0" smtClean="0"/>
              <a:t>Psalm 50</a:t>
            </a:r>
          </a:p>
          <a:p>
            <a:pPr marL="114300" indent="0">
              <a:buNone/>
            </a:pPr>
            <a:r>
              <a:rPr lang="en-US" sz="2800" dirty="0" smtClean="0"/>
              <a:t>God </a:t>
            </a:r>
            <a:r>
              <a:rPr lang="en-US" sz="2800" dirty="0"/>
              <a:t>the Righteous Judge</a:t>
            </a:r>
          </a:p>
          <a:p>
            <a:pPr marL="114300" indent="0">
              <a:buNone/>
            </a:pPr>
            <a:r>
              <a:rPr lang="en-US" sz="2800" b="1" dirty="0"/>
              <a:t>A Psalm of </a:t>
            </a:r>
            <a:r>
              <a:rPr lang="en-US" sz="2800" b="1" u="sng" dirty="0"/>
              <a:t>Asaph</a:t>
            </a:r>
            <a:r>
              <a:rPr lang="en-US" sz="2800" b="1" dirty="0" smtClean="0"/>
              <a:t>.</a:t>
            </a:r>
          </a:p>
          <a:p>
            <a:pPr marL="114300" indent="0">
              <a:buNone/>
            </a:pPr>
            <a:endParaRPr lang="en-US" sz="4000" b="1" dirty="0" smtClean="0"/>
          </a:p>
          <a:p>
            <a:pPr marL="114300" indent="0">
              <a:buNone/>
            </a:pPr>
            <a:r>
              <a:rPr lang="en-US" sz="2800" dirty="0" smtClean="0"/>
              <a:t>The</a:t>
            </a:r>
            <a:r>
              <a:rPr lang="en-US" sz="2800" dirty="0"/>
              <a:t> Mighty One, God the </a:t>
            </a:r>
            <a:r>
              <a:rPr lang="en-US" sz="2800" cap="small" dirty="0"/>
              <a:t>Lord</a:t>
            </a:r>
            <a:r>
              <a:rPr lang="en-US" sz="2800" dirty="0"/>
              <a:t>,</a:t>
            </a:r>
            <a:br>
              <a:rPr lang="en-US" sz="2800" dirty="0"/>
            </a:br>
            <a:r>
              <a:rPr lang="en-US" sz="2800" dirty="0"/>
              <a:t>Has spoken and called the earth</a:t>
            </a:r>
            <a:br>
              <a:rPr lang="en-US" sz="2800" dirty="0"/>
            </a:br>
            <a:r>
              <a:rPr lang="en-US" sz="2800" dirty="0"/>
              <a:t>From the rising of the sun to its going down.</a:t>
            </a:r>
            <a:br>
              <a:rPr lang="en-US" sz="2800" dirty="0"/>
            </a:br>
            <a:r>
              <a:rPr lang="en-US" sz="2800" b="1" baseline="30000" dirty="0"/>
              <a:t>2 </a:t>
            </a:r>
            <a:r>
              <a:rPr lang="en-US" sz="2800" dirty="0"/>
              <a:t>Out of Zion, the perfection of beauty,</a:t>
            </a:r>
            <a:br>
              <a:rPr lang="en-US" sz="2800" dirty="0"/>
            </a:br>
            <a:r>
              <a:rPr lang="en-US" sz="2800" dirty="0"/>
              <a:t>God will shine forth.</a:t>
            </a:r>
            <a:br>
              <a:rPr lang="en-US" sz="2800" dirty="0"/>
            </a:br>
            <a:r>
              <a:rPr lang="en-US" sz="2800" b="1" baseline="30000" dirty="0"/>
              <a:t>3 </a:t>
            </a:r>
            <a:r>
              <a:rPr lang="en-US" sz="2800" dirty="0"/>
              <a:t>Our God shall come, and shall not keep silent;</a:t>
            </a:r>
            <a:br>
              <a:rPr lang="en-US" sz="2800" dirty="0"/>
            </a:br>
            <a:r>
              <a:rPr lang="en-US" sz="2800" dirty="0"/>
              <a:t>A fire shall devour before Him,</a:t>
            </a:r>
            <a:br>
              <a:rPr lang="en-US" sz="2800" dirty="0"/>
            </a:br>
            <a:r>
              <a:rPr lang="en-US" sz="2800" dirty="0"/>
              <a:t>And it shall be very tempestuous all around </a:t>
            </a:r>
            <a:r>
              <a:rPr lang="en-US" sz="2800" dirty="0" smtClean="0"/>
              <a:t>Him.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176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Legal Proceeding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676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/>
              <a:t>“Mighty </a:t>
            </a:r>
            <a:r>
              <a:rPr lang="en-US" sz="2800" dirty="0"/>
              <a:t>One, God the </a:t>
            </a:r>
            <a:r>
              <a:rPr lang="en-US" sz="2800" cap="small" dirty="0" smtClean="0"/>
              <a:t>Lord”</a:t>
            </a:r>
            <a:endParaRPr lang="en-US" sz="2800" dirty="0" smtClean="0"/>
          </a:p>
          <a:p>
            <a:pPr marL="114300" indent="0">
              <a:buNone/>
            </a:pPr>
            <a:r>
              <a:rPr lang="en-US" sz="2800" i="1" dirty="0"/>
              <a:t>El, Elohim, Jehovah, three glorious names for the God of </a:t>
            </a:r>
            <a:r>
              <a:rPr lang="en-US" sz="2800" i="1" dirty="0" smtClean="0"/>
              <a:t>Israel. (Spurgeon)</a:t>
            </a:r>
            <a:endParaRPr lang="en-US" sz="2800" i="1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276600"/>
            <a:ext cx="7543800" cy="166199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r>
              <a:rPr lang="en-US" sz="2800" dirty="0"/>
              <a:t>Bailiff: </a:t>
            </a:r>
            <a:endParaRPr lang="en-US" sz="2800" dirty="0" smtClean="0"/>
          </a:p>
          <a:p>
            <a:pPr marL="114300" indent="0">
              <a:buNone/>
            </a:pPr>
            <a:r>
              <a:rPr lang="en-US" sz="2800" dirty="0" smtClean="0"/>
              <a:t>Please </a:t>
            </a:r>
            <a:r>
              <a:rPr lang="en-US" sz="2800" dirty="0"/>
              <a:t>rise. The </a:t>
            </a:r>
            <a:r>
              <a:rPr lang="en-US" sz="2800" dirty="0" smtClean="0"/>
              <a:t>Court </a:t>
            </a:r>
            <a:r>
              <a:rPr lang="en-US" sz="2800" dirty="0"/>
              <a:t>is now in session, the Honorable Judge </a:t>
            </a:r>
            <a:r>
              <a:rPr lang="en-US" sz="2800" dirty="0" smtClean="0"/>
              <a:t>Joseph </a:t>
            </a:r>
            <a:r>
              <a:rPr lang="en-US" sz="2800" dirty="0" err="1" smtClean="0"/>
              <a:t>Wapner</a:t>
            </a:r>
            <a:r>
              <a:rPr lang="en-US" sz="2800" dirty="0" smtClean="0"/>
              <a:t> </a:t>
            </a:r>
            <a:r>
              <a:rPr lang="en-US" sz="2800" dirty="0"/>
              <a:t>presiding.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105400"/>
            <a:ext cx="7543800" cy="95410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Let us never forget:  God’s people have entered a formal, legal covenant!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653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Covenant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276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baseline="30000" dirty="0" smtClean="0"/>
              <a:t>4</a:t>
            </a:r>
            <a:r>
              <a:rPr lang="en-US" sz="2800" b="1" baseline="30000" dirty="0"/>
              <a:t> </a:t>
            </a:r>
            <a:r>
              <a:rPr lang="en-US" sz="2800" dirty="0"/>
              <a:t>He shall call to the heavens from above,</a:t>
            </a:r>
            <a:br>
              <a:rPr lang="en-US" sz="2800" dirty="0"/>
            </a:br>
            <a:r>
              <a:rPr lang="en-US" sz="2800" dirty="0"/>
              <a:t>And to the earth, that He may judge His people:</a:t>
            </a:r>
            <a:br>
              <a:rPr lang="en-US" sz="2800" dirty="0"/>
            </a:br>
            <a:r>
              <a:rPr lang="en-US" sz="2800" b="1" baseline="30000" dirty="0"/>
              <a:t>5 </a:t>
            </a:r>
            <a:r>
              <a:rPr lang="en-US" sz="2800" dirty="0"/>
              <a:t>“Gather My saints together to Me,</a:t>
            </a:r>
            <a:br>
              <a:rPr lang="en-US" sz="2800" dirty="0"/>
            </a:br>
            <a:r>
              <a:rPr lang="en-US" sz="2800" dirty="0"/>
              <a:t>Those who have </a:t>
            </a:r>
            <a:r>
              <a:rPr lang="en-US" sz="2800" baseline="30000" dirty="0"/>
              <a:t>[</a:t>
            </a:r>
            <a:r>
              <a:rPr lang="en-US" sz="2800" baseline="30000" dirty="0">
                <a:hlinkClick r:id="rId2" tooltip="See footnote a"/>
              </a:rPr>
              <a:t>a</a:t>
            </a:r>
            <a:r>
              <a:rPr lang="en-US" sz="2800" baseline="30000" dirty="0"/>
              <a:t>]</a:t>
            </a:r>
            <a:r>
              <a:rPr lang="en-US" sz="2800" dirty="0"/>
              <a:t>made a covenant with Me by sacrifice.”</a:t>
            </a:r>
            <a:br>
              <a:rPr lang="en-US" sz="2800" dirty="0"/>
            </a:br>
            <a:r>
              <a:rPr lang="en-US" sz="2800" b="1" baseline="30000" dirty="0"/>
              <a:t>6 </a:t>
            </a:r>
            <a:r>
              <a:rPr lang="en-US" sz="2800" dirty="0"/>
              <a:t>Let the heavens declare His righteousness,</a:t>
            </a:r>
            <a:br>
              <a:rPr lang="en-US" sz="2800" dirty="0"/>
            </a:br>
            <a:r>
              <a:rPr lang="en-US" sz="2800" dirty="0"/>
              <a:t>For God Himself </a:t>
            </a:r>
            <a:r>
              <a:rPr lang="en-US" sz="2800" i="1" dirty="0"/>
              <a:t>is</a:t>
            </a:r>
            <a:r>
              <a:rPr lang="en-US" sz="2800" dirty="0"/>
              <a:t> Judge. </a:t>
            </a:r>
            <a:r>
              <a:rPr lang="en-US" sz="2800" i="1" dirty="0"/>
              <a:t>Selah</a:t>
            </a:r>
            <a:endParaRPr lang="en-US" sz="2800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2000" y="4870847"/>
            <a:ext cx="1981200" cy="61555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400" baseline="30000" dirty="0"/>
              <a:t>[</a:t>
            </a:r>
            <a:r>
              <a:rPr lang="en-US" sz="3400" baseline="30000" dirty="0">
                <a:hlinkClick r:id="rId2" tooltip="See footnote a"/>
              </a:rPr>
              <a:t>a</a:t>
            </a:r>
            <a:r>
              <a:rPr lang="en-US" sz="3400" baseline="30000" dirty="0"/>
              <a:t>]</a:t>
            </a:r>
            <a:r>
              <a:rPr lang="en-US" sz="3400" dirty="0"/>
              <a:t> Lit. </a:t>
            </a:r>
            <a:r>
              <a:rPr lang="en-US" sz="3400" i="1" dirty="0" smtClean="0"/>
              <a:t>cut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82600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Jeremiah 34:18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baseline="30000" dirty="0"/>
              <a:t> </a:t>
            </a:r>
            <a:r>
              <a:rPr lang="en-US" sz="2800" dirty="0"/>
              <a:t>And I will give the men who have transgressed My covenant, who have not performed the words of the covenant which they made before Me, when they </a:t>
            </a:r>
            <a:r>
              <a:rPr lang="en-US" sz="2800" b="1" u="sng" dirty="0"/>
              <a:t>cut the calf in two </a:t>
            </a:r>
            <a:r>
              <a:rPr lang="en-US" sz="2800" dirty="0"/>
              <a:t>and passed between the parts of </a:t>
            </a:r>
            <a:r>
              <a:rPr lang="en-US" sz="2800" dirty="0" smtClean="0"/>
              <a:t>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163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Genesis 15:10, 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191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/>
              <a:t>Then </a:t>
            </a:r>
            <a:r>
              <a:rPr lang="en-US" sz="2800" dirty="0"/>
              <a:t>he brought all these </a:t>
            </a:r>
            <a:r>
              <a:rPr lang="en-US" sz="2800" dirty="0" smtClean="0"/>
              <a:t>[heifer, goat, ram, turtledove, pigeon] to </a:t>
            </a:r>
            <a:r>
              <a:rPr lang="en-US" sz="2800" dirty="0"/>
              <a:t>Him and cut them in two, </a:t>
            </a:r>
            <a:r>
              <a:rPr lang="en-US" sz="2800" b="1" u="sng" dirty="0"/>
              <a:t>down the middle</a:t>
            </a:r>
            <a:r>
              <a:rPr lang="en-US" sz="2800" dirty="0"/>
              <a:t>, and placed each piece opposite the other; but he did not cut the birds in two. </a:t>
            </a:r>
            <a:endParaRPr lang="en-US" sz="2800" dirty="0" smtClean="0"/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dirty="0"/>
              <a:t>And it came to pass, when the sun went down and it was dark, that behold, there appeared a smoking oven and a burning torch that passed between those pieces.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187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Court Scene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1524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baseline="30000" dirty="0"/>
              <a:t>7 </a:t>
            </a:r>
            <a:r>
              <a:rPr lang="en-US" sz="2800" dirty="0"/>
              <a:t>“Hear, O My people, and I will speak,</a:t>
            </a:r>
            <a:br>
              <a:rPr lang="en-US" sz="2800" dirty="0"/>
            </a:br>
            <a:r>
              <a:rPr lang="en-US" sz="2800" dirty="0"/>
              <a:t>O Israel, and I will testify against you;</a:t>
            </a:r>
            <a:br>
              <a:rPr lang="en-US" sz="2800" dirty="0"/>
            </a:br>
            <a:r>
              <a:rPr lang="en-US" sz="2800" dirty="0"/>
              <a:t>I </a:t>
            </a:r>
            <a:r>
              <a:rPr lang="en-US" sz="2800" i="1" dirty="0"/>
              <a:t>am</a:t>
            </a:r>
            <a:r>
              <a:rPr lang="en-US" sz="2800" dirty="0"/>
              <a:t> God, your God</a:t>
            </a:r>
            <a:r>
              <a:rPr lang="en-US" sz="2800" dirty="0" smtClean="0"/>
              <a:t>!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961144"/>
            <a:ext cx="7620000" cy="267765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(Daniel 7:9-10)</a:t>
            </a:r>
          </a:p>
          <a:p>
            <a:r>
              <a:rPr lang="en-US" sz="2800" dirty="0" smtClean="0"/>
              <a:t>“I</a:t>
            </a:r>
            <a:r>
              <a:rPr lang="en-US" sz="2800" dirty="0"/>
              <a:t> watched till thrones were </a:t>
            </a:r>
            <a:r>
              <a:rPr lang="en-US" sz="2800" dirty="0" smtClean="0"/>
              <a:t>put </a:t>
            </a:r>
            <a:r>
              <a:rPr lang="en-US" sz="2800" dirty="0"/>
              <a:t>in place,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And the Ancient of Days was </a:t>
            </a:r>
            <a:r>
              <a:rPr lang="en-US" sz="2800" dirty="0" smtClean="0"/>
              <a:t>seated…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…  Ten </a:t>
            </a:r>
            <a:r>
              <a:rPr lang="en-US" sz="2800" dirty="0"/>
              <a:t>thousand times ten thousand stood before </a:t>
            </a:r>
            <a:r>
              <a:rPr lang="en-US" sz="2800" dirty="0" smtClean="0"/>
              <a:t>Him.  The</a:t>
            </a:r>
            <a:r>
              <a:rPr lang="en-US" sz="2800" dirty="0"/>
              <a:t> </a:t>
            </a:r>
            <a:r>
              <a:rPr lang="en-US" sz="2800" dirty="0" smtClean="0"/>
              <a:t>court </a:t>
            </a:r>
            <a:r>
              <a:rPr lang="en-US" sz="2800" dirty="0"/>
              <a:t>was </a:t>
            </a:r>
            <a:r>
              <a:rPr lang="en-US" sz="2800" dirty="0" smtClean="0"/>
              <a:t>seated,  And </a:t>
            </a:r>
            <a:r>
              <a:rPr lang="en-US" sz="2800" dirty="0"/>
              <a:t>the books were opened.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867400"/>
            <a:ext cx="7620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Scriptures are filled with courtroom imagery!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395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Legal Jargon in the Bible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 smtClean="0"/>
              <a:t>Law</a:t>
            </a:r>
            <a:endParaRPr lang="en-US" sz="2800" dirty="0"/>
          </a:p>
          <a:p>
            <a:r>
              <a:rPr lang="en-US" sz="2800" b="1" dirty="0"/>
              <a:t>Justified</a:t>
            </a:r>
            <a:endParaRPr lang="en-US" sz="2800" dirty="0"/>
          </a:p>
          <a:p>
            <a:r>
              <a:rPr lang="en-US" sz="2800" b="1" dirty="0"/>
              <a:t>Guilt</a:t>
            </a:r>
            <a:endParaRPr lang="en-US" sz="2800" dirty="0"/>
          </a:p>
          <a:p>
            <a:r>
              <a:rPr lang="en-US" sz="2800" b="1" dirty="0"/>
              <a:t>Penalty</a:t>
            </a:r>
            <a:endParaRPr lang="en-US" sz="2800" dirty="0"/>
          </a:p>
          <a:p>
            <a:r>
              <a:rPr lang="en-US" sz="2800" b="1" dirty="0"/>
              <a:t>Petition</a:t>
            </a:r>
            <a:endParaRPr lang="en-US" sz="2800" dirty="0"/>
          </a:p>
          <a:p>
            <a:r>
              <a:rPr lang="en-US" sz="2800" b="1" dirty="0"/>
              <a:t>Throne</a:t>
            </a:r>
            <a:endParaRPr lang="en-US" sz="2800" dirty="0"/>
          </a:p>
          <a:p>
            <a:r>
              <a:rPr lang="en-US" sz="2800" b="1" dirty="0"/>
              <a:t>Heaven’s </a:t>
            </a:r>
            <a:r>
              <a:rPr lang="en-US" sz="2800" b="1" dirty="0" smtClean="0"/>
              <a:t>Court</a:t>
            </a:r>
          </a:p>
          <a:p>
            <a:r>
              <a:rPr lang="en-US" sz="2800" b="1" dirty="0" smtClean="0"/>
              <a:t>Advocate</a:t>
            </a:r>
          </a:p>
          <a:p>
            <a:r>
              <a:rPr lang="en-US" sz="2800" b="1" dirty="0" smtClean="0"/>
              <a:t>Witness</a:t>
            </a:r>
          </a:p>
          <a:p>
            <a:r>
              <a:rPr lang="en-US" sz="2800" b="1" dirty="0" smtClean="0"/>
              <a:t>Bribe</a:t>
            </a:r>
          </a:p>
          <a:p>
            <a:r>
              <a:rPr lang="en-US" sz="2800" b="1" dirty="0" smtClean="0"/>
              <a:t>Adversary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63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2864</TotalTime>
  <Words>631</Words>
  <Application>Microsoft Office PowerPoint</Application>
  <PresentationFormat>On-screen Show (4:3)</PresentationFormat>
  <Paragraphs>126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Adjacency</vt:lpstr>
      <vt:lpstr>PowerPoint Presentation</vt:lpstr>
      <vt:lpstr>Psalm 50 “A Song for Today?”</vt:lpstr>
      <vt:lpstr>PowerPoint Presentation</vt:lpstr>
      <vt:lpstr>Legal Proceeding</vt:lpstr>
      <vt:lpstr>The Covenant</vt:lpstr>
      <vt:lpstr>Jeremiah 34:18</vt:lpstr>
      <vt:lpstr>Genesis 15:10, 17</vt:lpstr>
      <vt:lpstr>Court Scene</vt:lpstr>
      <vt:lpstr>Legal Jargon in the Bible</vt:lpstr>
      <vt:lpstr>Animal Sacrifice?</vt:lpstr>
      <vt:lpstr>Intent vs. Outcome</vt:lpstr>
      <vt:lpstr>What Does God Need?</vt:lpstr>
      <vt:lpstr>Our Duties to God</vt:lpstr>
      <vt:lpstr>Romans 12:1</vt:lpstr>
      <vt:lpstr>Judgment Time</vt:lpstr>
      <vt:lpstr>FORMAL VERDICT</vt:lpstr>
      <vt:lpstr>FORMAL VERDICT</vt:lpstr>
      <vt:lpstr>1 Kings 14:9</vt:lpstr>
      <vt:lpstr>FORMAL VERDICT</vt:lpstr>
      <vt:lpstr>Romans 1:32</vt:lpstr>
      <vt:lpstr>FORMAL VERDICT</vt:lpstr>
      <vt:lpstr>Romans 1:32</vt:lpstr>
      <vt:lpstr>FORMAL VERDICT</vt:lpstr>
      <vt:lpstr>Isaiah 5:20</vt:lpstr>
      <vt:lpstr>FORMAL VERDICT</vt:lpstr>
      <vt:lpstr>FORMAL VERDICT</vt:lpstr>
      <vt:lpstr>CLOSING ARGUMENT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Walked in the ways of Jeroboam</dc:title>
  <dc:creator>owner</dc:creator>
  <cp:lastModifiedBy>Bryan Morrison</cp:lastModifiedBy>
  <cp:revision>224</cp:revision>
  <cp:lastPrinted>2016-03-31T19:44:50Z</cp:lastPrinted>
  <dcterms:created xsi:type="dcterms:W3CDTF">2014-06-01T12:33:29Z</dcterms:created>
  <dcterms:modified xsi:type="dcterms:W3CDTF">2020-07-05T13:46:37Z</dcterms:modified>
</cp:coreProperties>
</file>