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354" r:id="rId2"/>
    <p:sldId id="279" r:id="rId3"/>
    <p:sldId id="363" r:id="rId4"/>
    <p:sldId id="361" r:id="rId5"/>
    <p:sldId id="368" r:id="rId6"/>
    <p:sldId id="375" r:id="rId7"/>
    <p:sldId id="362" r:id="rId8"/>
    <p:sldId id="364" r:id="rId9"/>
    <p:sldId id="366" r:id="rId10"/>
    <p:sldId id="374" r:id="rId11"/>
    <p:sldId id="379" r:id="rId12"/>
    <p:sldId id="376" r:id="rId13"/>
    <p:sldId id="373" r:id="rId14"/>
    <p:sldId id="370" r:id="rId15"/>
    <p:sldId id="371" r:id="rId16"/>
    <p:sldId id="369" r:id="rId17"/>
    <p:sldId id="360" r:id="rId18"/>
    <p:sldId id="365" r:id="rId19"/>
    <p:sldId id="378" r:id="rId20"/>
    <p:sldId id="372" r:id="rId21"/>
    <p:sldId id="377" r:id="rId22"/>
    <p:sldId id="359" r:id="rId23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A527E90-FFE5-4B71-AD8B-EAAB80A8CF4C}">
          <p14:sldIdLst>
            <p14:sldId id="354"/>
            <p14:sldId id="279"/>
            <p14:sldId id="363"/>
            <p14:sldId id="361"/>
            <p14:sldId id="368"/>
            <p14:sldId id="375"/>
            <p14:sldId id="362"/>
            <p14:sldId id="364"/>
            <p14:sldId id="366"/>
            <p14:sldId id="374"/>
            <p14:sldId id="379"/>
            <p14:sldId id="376"/>
            <p14:sldId id="373"/>
            <p14:sldId id="370"/>
            <p14:sldId id="371"/>
            <p14:sldId id="369"/>
            <p14:sldId id="360"/>
            <p14:sldId id="365"/>
            <p14:sldId id="378"/>
            <p14:sldId id="372"/>
            <p14:sldId id="377"/>
            <p14:sldId id="359"/>
          </p14:sldIdLst>
        </p14:section>
        <p14:section name="Untitled Section" id="{2B0DECD1-BFD4-49EE-8915-87225E40935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12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DC59F-00F6-444E-939E-448808CF51A0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9A03B-9214-43C6-8A1A-C57488E8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1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B69A4-78F4-490B-87E8-8DFABD334AD8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00DCC-E3AA-4593-A246-85B6A9033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08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6889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07E56-9688-5C5A-34AA-CFF11AE42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Colossians 3:16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C8EEC-2958-5E58-D8C1-36EBD846E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  <a:ea typeface="Nirmala UI Semilight" panose="020B0402040204020203" pitchFamily="34" charset="0"/>
                <a:cs typeface="Nirmala UI Semilight" panose="020B0402040204020203" pitchFamily="34" charset="0"/>
              </a:rPr>
              <a:t>Let the word of Christ dwell in you richly in all wisdom, teaching and admonishing one another in </a:t>
            </a:r>
            <a:r>
              <a:rPr lang="en-US" sz="2800" i="0" dirty="0">
                <a:solidFill>
                  <a:srgbClr val="000000"/>
                </a:solidFill>
                <a:effectLst/>
                <a:ea typeface="Nirmala UI Semilight" panose="020B0402040204020203" pitchFamily="34" charset="0"/>
                <a:cs typeface="Nirmala UI Semilight" panose="020B0402040204020203" pitchFamily="34" charset="0"/>
              </a:rPr>
              <a:t>psalms and hymns and spiritual songs</a:t>
            </a:r>
            <a:r>
              <a:rPr lang="en-US" sz="2800" b="0" i="0" dirty="0">
                <a:solidFill>
                  <a:srgbClr val="000000"/>
                </a:solidFill>
                <a:effectLst/>
                <a:ea typeface="Nirmala UI Semilight" panose="020B0402040204020203" pitchFamily="34" charset="0"/>
                <a:cs typeface="Nirmala UI Semilight" panose="020B0402040204020203" pitchFamily="34" charset="0"/>
              </a:rPr>
              <a:t>, </a:t>
            </a:r>
            <a:r>
              <a:rPr lang="en-US" sz="2800" b="1" i="0" dirty="0">
                <a:solidFill>
                  <a:srgbClr val="000000"/>
                </a:solidFill>
                <a:effectLst/>
                <a:ea typeface="Nirmala UI Semilight" panose="020B0402040204020203" pitchFamily="34" charset="0"/>
                <a:cs typeface="Nirmala UI Semilight" panose="020B0402040204020203" pitchFamily="34" charset="0"/>
              </a:rPr>
              <a:t>singing</a:t>
            </a:r>
            <a:r>
              <a:rPr lang="en-US" sz="2800" b="0" i="0" dirty="0">
                <a:solidFill>
                  <a:srgbClr val="000000"/>
                </a:solidFill>
                <a:effectLst/>
                <a:ea typeface="Nirmala UI Semilight" panose="020B0402040204020203" pitchFamily="34" charset="0"/>
                <a:cs typeface="Nirmala UI Semilight" panose="020B0402040204020203" pitchFamily="34" charset="0"/>
              </a:rPr>
              <a:t> with grace in your hearts to the Lord.</a:t>
            </a:r>
            <a:endParaRPr lang="en-US" sz="2800" dirty="0">
              <a:ea typeface="Nirmala UI Semilight" panose="020B0402040204020203" pitchFamily="34" charset="0"/>
              <a:cs typeface="Nirmala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668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CA988-AA20-F529-C57D-5BE9F9FFD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52979"/>
            <a:ext cx="8229600" cy="2966621"/>
          </a:xfrm>
        </p:spPr>
        <p:txBody>
          <a:bodyPr>
            <a:normAutofit/>
          </a:bodyPr>
          <a:lstStyle/>
          <a:p>
            <a:r>
              <a:rPr lang="en-US" sz="3000" dirty="0"/>
              <a:t>Lord’s Supper</a:t>
            </a:r>
          </a:p>
          <a:p>
            <a:r>
              <a:rPr lang="en-US" sz="3000" dirty="0"/>
              <a:t>Teaching</a:t>
            </a:r>
          </a:p>
          <a:p>
            <a:r>
              <a:rPr lang="en-US" sz="3000" dirty="0"/>
              <a:t>Contribution</a:t>
            </a:r>
          </a:p>
          <a:p>
            <a:r>
              <a:rPr lang="en-US" sz="3000" dirty="0"/>
              <a:t>Prayer</a:t>
            </a:r>
          </a:p>
          <a:p>
            <a:r>
              <a:rPr lang="en-US" sz="3000" dirty="0"/>
              <a:t>Singing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85836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0B1D9-05B6-4859-847C-CBFB90873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A0FA1-C45E-3291-89AB-73DB44A63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99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Is there a singular, correct order for worship?</a:t>
            </a:r>
          </a:p>
        </p:txBody>
      </p:sp>
    </p:spTree>
    <p:extLst>
      <p:ext uri="{BB962C8B-B14F-4D97-AF65-F5344CB8AC3E}">
        <p14:creationId xmlns:p14="http://schemas.microsoft.com/office/powerpoint/2010/main" val="3798022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3B03E-168E-F69B-99CF-59595B919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Corinthians 14:40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EF9B1-7E76-8B6E-0684-E8A7C23E4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Let all things be done decently and in </a:t>
            </a:r>
            <a:r>
              <a:rPr lang="en-US" sz="2800" b="1" i="0" dirty="0">
                <a:solidFill>
                  <a:srgbClr val="000000"/>
                </a:solidFill>
                <a:effectLst/>
              </a:rPr>
              <a:t>order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2229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B5193-619D-12B6-5B7A-7B703F32F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Acts 1:3-4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79D42-F9AF-1EF6-B812-F0B14F014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it seemed good to me also, having had perfect understanding of all things from the very first, to write to you an </a:t>
            </a:r>
            <a:r>
              <a:rPr lang="en-US" sz="2800" b="1" i="0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orderly account</a:t>
            </a:r>
            <a:r>
              <a:rPr lang="en-US" sz="2800" b="0" i="0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, most excellent Theophilus, </a:t>
            </a:r>
            <a:r>
              <a:rPr lang="en-US" sz="2800" b="1" i="0" baseline="30000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4 </a:t>
            </a:r>
            <a:r>
              <a:rPr lang="en-US" sz="2800" b="0" i="0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that you may know the certainty of those things in which you were instructed.</a:t>
            </a:r>
            <a:endParaRPr lang="en-US" sz="2800" dirty="0">
              <a:ea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887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0A332-A71C-A6BD-9A5F-18585FBDC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Colossians 2:5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34325-EFF4-F35D-6D45-4E2C1B0B2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  <a:ea typeface="PMingLiU-ExtB" panose="02020500000000000000" pitchFamily="18" charset="-120"/>
              </a:rPr>
              <a:t>For though I am absent in the flesh, yet I am with you in spirit, rejoicing to see </a:t>
            </a:r>
            <a:r>
              <a:rPr lang="en-US" sz="2800" b="1" i="0" dirty="0">
                <a:solidFill>
                  <a:srgbClr val="000000"/>
                </a:solidFill>
                <a:effectLst/>
                <a:ea typeface="PMingLiU-ExtB" panose="02020500000000000000" pitchFamily="18" charset="-120"/>
              </a:rPr>
              <a:t>your </a:t>
            </a:r>
            <a:r>
              <a:rPr lang="en-US" sz="2800" b="1" i="1" dirty="0">
                <a:solidFill>
                  <a:srgbClr val="000000"/>
                </a:solidFill>
                <a:effectLst/>
                <a:ea typeface="PMingLiU-ExtB" panose="02020500000000000000" pitchFamily="18" charset="-120"/>
              </a:rPr>
              <a:t>good</a:t>
            </a:r>
            <a:r>
              <a:rPr lang="en-US" sz="2800" b="1" i="0" dirty="0">
                <a:solidFill>
                  <a:srgbClr val="000000"/>
                </a:solidFill>
                <a:effectLst/>
                <a:ea typeface="PMingLiU-ExtB" panose="02020500000000000000" pitchFamily="18" charset="-120"/>
              </a:rPr>
              <a:t> order </a:t>
            </a:r>
            <a:r>
              <a:rPr lang="en-US" sz="2800" b="0" i="0" dirty="0">
                <a:solidFill>
                  <a:srgbClr val="000000"/>
                </a:solidFill>
                <a:effectLst/>
                <a:ea typeface="PMingLiU-ExtB" panose="02020500000000000000" pitchFamily="18" charset="-120"/>
              </a:rPr>
              <a:t>and the steadfastness of your faith in Christ.</a:t>
            </a:r>
            <a:endParaRPr lang="en-US" sz="2800" dirty="0">
              <a:ea typeface="PMingLiU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5304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5F1ED-A644-92D2-7436-D76C38863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Acts 2:38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670FF-B32A-B034-8E34-0896F290E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Then Peter said to them, “Repent, and let every one of you be baptized in the name of Jesus Christ for the remission of sins; and you shall receive the gift of the Holy Spirit.</a:t>
            </a: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  <a:ea typeface="Nirmala UI" panose="020B0502040204020203" pitchFamily="34" charset="0"/>
              <a:cs typeface="Nirmala UI" panose="020B0502040204020203" pitchFamily="34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ea typeface="Nirmala UI" panose="020B0502040204020203" pitchFamily="34" charset="0"/>
                <a:cs typeface="Nirmala UI" panose="020B0502040204020203" pitchFamily="34" charset="0"/>
              </a:rPr>
              <a:t>“Heaven’s Order”</a:t>
            </a:r>
          </a:p>
          <a:p>
            <a:pPr marL="514350" indent="-514350">
              <a:buAutoNum type="arabicPeriod"/>
            </a:pPr>
            <a:r>
              <a:rPr lang="en-US" sz="2800" b="0" i="0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Repent.  </a:t>
            </a:r>
          </a:p>
          <a:p>
            <a:pPr marL="514350" indent="-514350">
              <a:buAutoNum type="arabicPeriod"/>
            </a:pPr>
            <a:r>
              <a:rPr lang="en-US" sz="2800" b="0" i="0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Baptism.  </a:t>
            </a:r>
          </a:p>
          <a:p>
            <a:pPr marL="514350" indent="-514350">
              <a:buAutoNum type="arabicPeriod"/>
            </a:pPr>
            <a:r>
              <a:rPr lang="en-US" sz="2800" b="0" i="0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Receive gift of the Holy Spirit. </a:t>
            </a:r>
            <a:endParaRPr lang="en-US" sz="2800" dirty="0">
              <a:ea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63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73038-4555-310D-1FAC-B349F11DE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Acts 2:42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BD872-16A4-90DD-5A36-2FA679E5B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4000"/>
          </a:xfrm>
        </p:spPr>
        <p:txBody>
          <a:bodyPr/>
          <a:lstStyle/>
          <a:p>
            <a:pPr marL="0" indent="0">
              <a:buNone/>
            </a:pP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And they continued steadfastly in the apostles’ doctrine and fellowship, in the breaking of bread, and in prayers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BF7242-9C75-5113-FFB6-33ACECFEF45F}"/>
              </a:ext>
            </a:extLst>
          </p:cNvPr>
          <p:cNvSpPr txBox="1"/>
          <p:nvPr/>
        </p:nvSpPr>
        <p:spPr>
          <a:xfrm>
            <a:off x="609600" y="3429000"/>
            <a:ext cx="7391400" cy="267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Nathan J. Mitchell</a:t>
            </a:r>
          </a:p>
          <a:p>
            <a:r>
              <a:rPr lang="en-US" sz="2800" dirty="0"/>
              <a:t>Alfred Elmore</a:t>
            </a:r>
          </a:p>
          <a:p>
            <a:r>
              <a:rPr lang="en-US" sz="2800" dirty="0"/>
              <a:t>W.F. Kline</a:t>
            </a:r>
          </a:p>
          <a:p>
            <a:r>
              <a:rPr lang="en-US" sz="2800" b="1" dirty="0"/>
              <a:t>Apostolic Way</a:t>
            </a:r>
          </a:p>
          <a:p>
            <a:r>
              <a:rPr lang="en-US" sz="2800" b="1" dirty="0"/>
              <a:t>J.D. Phillips </a:t>
            </a:r>
          </a:p>
          <a:p>
            <a:r>
              <a:rPr lang="en-US" sz="2800" dirty="0"/>
              <a:t>Division in the Church during the 1930s</a:t>
            </a:r>
          </a:p>
        </p:txBody>
      </p:sp>
    </p:spTree>
    <p:extLst>
      <p:ext uri="{BB962C8B-B14F-4D97-AF65-F5344CB8AC3E}">
        <p14:creationId xmlns:p14="http://schemas.microsoft.com/office/powerpoint/2010/main" val="424781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01B31-1AE3-FE3A-CCCC-1D93681C0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Timothy 2:1-2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EE280-1197-4345-D222-9B39CE860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Therefore I exhort first of all that supplications, prayers, intercessions,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and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giving of thanks be made for all men, </a:t>
            </a: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2 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for kings and all who are in authority, that we may lead a quiet and peaceable life in all godliness and reverence. 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FBAB2A-C431-C029-CC16-84FF3479301A}"/>
              </a:ext>
            </a:extLst>
          </p:cNvPr>
          <p:cNvSpPr txBox="1"/>
          <p:nvPr/>
        </p:nvSpPr>
        <p:spPr>
          <a:xfrm>
            <a:off x="685800" y="4267200"/>
            <a:ext cx="6781800" cy="8925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/>
              <a:t>Is this the only way we can pray?  Is this the prescribed order that must be followed?</a:t>
            </a:r>
          </a:p>
        </p:txBody>
      </p:sp>
    </p:spTree>
    <p:extLst>
      <p:ext uri="{BB962C8B-B14F-4D97-AF65-F5344CB8AC3E}">
        <p14:creationId xmlns:p14="http://schemas.microsoft.com/office/powerpoint/2010/main" val="63550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73038-4555-310D-1FAC-B349F11DE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Acts 2:42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BD872-16A4-90DD-5A36-2FA679E5B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4000"/>
          </a:xfrm>
        </p:spPr>
        <p:txBody>
          <a:bodyPr/>
          <a:lstStyle/>
          <a:p>
            <a:pPr marL="0" indent="0">
              <a:buNone/>
            </a:pP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And they continued steadfastly in the apostles’ doctrine and fellowship, in the breaking of bread, and in prayers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C421942-0BA0-FD52-099F-680329E2C4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973117"/>
              </p:ext>
            </p:extLst>
          </p:nvPr>
        </p:nvGraphicFramePr>
        <p:xfrm>
          <a:off x="1295400" y="3429000"/>
          <a:ext cx="6096000" cy="2779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57600870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09484719"/>
                    </a:ext>
                  </a:extLst>
                </a:gridCol>
              </a:tblGrid>
              <a:tr h="463242">
                <a:tc>
                  <a:txBody>
                    <a:bodyPr/>
                    <a:lstStyle/>
                    <a:p>
                      <a:r>
                        <a:rPr lang="en-US" sz="2400" dirty="0"/>
                        <a:t>Acts 2:42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065191"/>
                  </a:ext>
                </a:extLst>
              </a:tr>
              <a:tr h="463242">
                <a:tc>
                  <a:txBody>
                    <a:bodyPr/>
                    <a:lstStyle/>
                    <a:p>
                      <a:r>
                        <a:rPr lang="en-US" sz="2400" dirty="0"/>
                        <a:t>Apostles’ Doctrine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Singing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179642"/>
                  </a:ext>
                </a:extLst>
              </a:tr>
              <a:tr h="46324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Teaching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968633"/>
                  </a:ext>
                </a:extLst>
              </a:tr>
              <a:tr h="463242">
                <a:tc>
                  <a:txBody>
                    <a:bodyPr/>
                    <a:lstStyle/>
                    <a:p>
                      <a:r>
                        <a:rPr lang="en-US" sz="2400" dirty="0"/>
                        <a:t>Fellowship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Contribution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696594"/>
                  </a:ext>
                </a:extLst>
              </a:tr>
              <a:tr h="463242">
                <a:tc>
                  <a:txBody>
                    <a:bodyPr/>
                    <a:lstStyle/>
                    <a:p>
                      <a:r>
                        <a:rPr lang="en-US" sz="2400" dirty="0"/>
                        <a:t>Breaking of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Lord’s Supper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982420"/>
                  </a:ext>
                </a:extLst>
              </a:tr>
              <a:tr h="463242">
                <a:tc>
                  <a:txBody>
                    <a:bodyPr/>
                    <a:lstStyle/>
                    <a:p>
                      <a:r>
                        <a:rPr lang="en-US" sz="2400" dirty="0"/>
                        <a:t>Prayers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Prayers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368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77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153400" cy="1676400"/>
          </a:xfrm>
        </p:spPr>
        <p:txBody>
          <a:bodyPr/>
          <a:lstStyle/>
          <a:p>
            <a:pPr algn="ctr"/>
            <a:r>
              <a:rPr lang="en-US" sz="4500" b="1" i="0" dirty="0">
                <a:solidFill>
                  <a:srgbClr val="000000"/>
                </a:solidFill>
                <a:effectLst/>
              </a:rPr>
              <a:t>Q&amp;A:</a:t>
            </a:r>
            <a:br>
              <a:rPr lang="en-US" sz="3500" b="1" i="0" dirty="0">
                <a:solidFill>
                  <a:srgbClr val="000000"/>
                </a:solidFill>
                <a:effectLst/>
              </a:rPr>
            </a:br>
            <a:r>
              <a:rPr lang="en-US" sz="3500" b="1" dirty="0">
                <a:solidFill>
                  <a:srgbClr val="000000"/>
                </a:solidFill>
              </a:rPr>
              <a:t>What about the ORDER OF WORSHIP?</a:t>
            </a:r>
            <a:br>
              <a:rPr lang="en-US" sz="3500" b="1" i="0" dirty="0">
                <a:solidFill>
                  <a:srgbClr val="000000"/>
                </a:solidFill>
                <a:effectLst/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733800"/>
            <a:ext cx="6400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March 29, 2023</a:t>
            </a:r>
          </a:p>
          <a:p>
            <a:pPr algn="ctr"/>
            <a:r>
              <a:rPr lang="en-US" dirty="0"/>
              <a:t>San Angelo, TX</a:t>
            </a:r>
          </a:p>
        </p:txBody>
      </p:sp>
    </p:spTree>
    <p:extLst>
      <p:ext uri="{BB962C8B-B14F-4D97-AF65-F5344CB8AC3E}">
        <p14:creationId xmlns:p14="http://schemas.microsoft.com/office/powerpoint/2010/main" val="3805350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CA988-AA20-F529-C57D-5BE9F9FFD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3042821"/>
          </a:xfrm>
        </p:spPr>
        <p:txBody>
          <a:bodyPr>
            <a:normAutofit/>
          </a:bodyPr>
          <a:lstStyle/>
          <a:p>
            <a:r>
              <a:rPr lang="en-US" sz="3000" dirty="0"/>
              <a:t>Singing  </a:t>
            </a:r>
          </a:p>
          <a:p>
            <a:r>
              <a:rPr lang="en-US" sz="3000" dirty="0"/>
              <a:t>Lord’s Supper</a:t>
            </a:r>
          </a:p>
          <a:p>
            <a:r>
              <a:rPr lang="en-US" sz="3000" dirty="0"/>
              <a:t>Prayer</a:t>
            </a:r>
          </a:p>
          <a:p>
            <a:r>
              <a:rPr lang="en-US" sz="3000" dirty="0"/>
              <a:t>Contribution</a:t>
            </a:r>
          </a:p>
          <a:p>
            <a:r>
              <a:rPr lang="en-US" sz="3000" dirty="0"/>
              <a:t>Teaching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7AF9FE-A3DD-98FF-EC4B-3DCE31DAC94D}"/>
              </a:ext>
            </a:extLst>
          </p:cNvPr>
          <p:cNvSpPr txBox="1"/>
          <p:nvPr/>
        </p:nvSpPr>
        <p:spPr>
          <a:xfrm>
            <a:off x="381000" y="3657600"/>
            <a:ext cx="8229600" cy="28931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/>
              <a:t>Everything we do is important.  Acts 2:42 is an account of what was done, but not a divine order.</a:t>
            </a:r>
          </a:p>
          <a:p>
            <a:pPr algn="ctr"/>
            <a:endParaRPr lang="en-US" sz="2600" dirty="0"/>
          </a:p>
          <a:p>
            <a:pPr algn="ctr"/>
            <a:r>
              <a:rPr lang="en-US" sz="2600" dirty="0"/>
              <a:t>Congregations can decide to have 4 or 5 songs.</a:t>
            </a:r>
          </a:p>
          <a:p>
            <a:pPr algn="ctr"/>
            <a:r>
              <a:rPr lang="en-US" sz="2600" dirty="0"/>
              <a:t>Begin with Lord’s Supper.</a:t>
            </a:r>
          </a:p>
          <a:p>
            <a:pPr algn="ctr"/>
            <a:r>
              <a:rPr lang="en-US" sz="2600" dirty="0"/>
              <a:t>Begin with a reading.</a:t>
            </a:r>
          </a:p>
          <a:p>
            <a:pPr algn="ctr"/>
            <a:r>
              <a:rPr lang="en-US" sz="2600" dirty="0"/>
              <a:t>Begin with the contribution.</a:t>
            </a:r>
          </a:p>
        </p:txBody>
      </p:sp>
    </p:spTree>
    <p:extLst>
      <p:ext uri="{BB962C8B-B14F-4D97-AF65-F5344CB8AC3E}">
        <p14:creationId xmlns:p14="http://schemas.microsoft.com/office/powerpoint/2010/main" val="176085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3B03E-168E-F69B-99CF-59595B919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Corinthians 14:40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EF9B1-7E76-8B6E-0684-E8A7C23E4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Let all things be done decently and in order.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2335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39083-C70C-E568-1BDC-173815761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5000" dirty="0"/>
          </a:p>
          <a:p>
            <a:pPr marL="0" indent="0" algn="ctr">
              <a:buNone/>
            </a:pPr>
            <a:r>
              <a:rPr lang="en-US" sz="50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155763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3B03E-168E-F69B-99CF-59595B919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Corinthians 14:40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EF9B1-7E76-8B6E-0684-E8A7C23E4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Let all things be done decently and in order.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7437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A17CD-B95D-1405-BDC2-345FA5182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Acts 20:7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A5E3C-90F7-A562-B574-7F0C80C32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Now on the </a:t>
            </a:r>
            <a:r>
              <a:rPr lang="en-US" sz="2800" b="0" i="0" u="sng" dirty="0">
                <a:solidFill>
                  <a:srgbClr val="000000"/>
                </a:solidFill>
                <a:effectLst/>
              </a:rPr>
              <a:t>first </a:t>
            </a:r>
            <a:r>
              <a:rPr lang="en-US" sz="2800" b="0" i="1" u="sng" dirty="0">
                <a:solidFill>
                  <a:srgbClr val="000000"/>
                </a:solidFill>
                <a:effectLst/>
              </a:rPr>
              <a:t>day</a:t>
            </a:r>
            <a:r>
              <a:rPr lang="en-US" sz="2800" b="0" i="0" u="sng" dirty="0">
                <a:solidFill>
                  <a:srgbClr val="000000"/>
                </a:solidFill>
                <a:effectLst/>
              </a:rPr>
              <a:t> of the week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 when the disciples came together to </a:t>
            </a:r>
            <a:r>
              <a:rPr lang="en-US" sz="2800" b="1" i="0" dirty="0">
                <a:solidFill>
                  <a:srgbClr val="000000"/>
                </a:solidFill>
                <a:effectLst/>
              </a:rPr>
              <a:t>break bread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 Paul, ready to depart the next day, </a:t>
            </a:r>
            <a:r>
              <a:rPr lang="en-US" sz="2800" b="1" i="0" dirty="0">
                <a:solidFill>
                  <a:srgbClr val="000000"/>
                </a:solidFill>
                <a:effectLst/>
              </a:rPr>
              <a:t>spoke to them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 and continued his message until midnight.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3460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47246-775C-8435-4FB5-11A96FE9D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Acts 5:42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E5EE5-5F29-06D3-B0C0-F003CF62F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And daily in the temple, and in every house, they did not cease </a:t>
            </a:r>
            <a:r>
              <a:rPr lang="en-US" sz="2800" b="1" i="0" dirty="0">
                <a:solidFill>
                  <a:srgbClr val="000000"/>
                </a:solidFill>
                <a:effectLst/>
              </a:rPr>
              <a:t>teaching and preaching 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Jesus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as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the Christ.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3361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7A412-0B6C-F995-37AD-6FADA8958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Matthew 26:26-30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1FEAA-E53F-0237-E5D1-C577FF3AF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2600" b="0" i="0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And as they were eating, Jesus </a:t>
            </a:r>
            <a:r>
              <a:rPr lang="en-US" sz="2600" b="1" i="0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took bread</a:t>
            </a:r>
            <a:r>
              <a:rPr lang="en-US" sz="2600" b="0" i="0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, blessed and broke </a:t>
            </a:r>
            <a:r>
              <a:rPr lang="en-US" sz="2600" b="0" i="1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it,</a:t>
            </a:r>
            <a:r>
              <a:rPr lang="en-US" sz="2600" b="0" i="0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 and gave </a:t>
            </a:r>
            <a:r>
              <a:rPr lang="en-US" sz="2600" b="0" i="1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it</a:t>
            </a:r>
            <a:r>
              <a:rPr lang="en-US" sz="2600" b="0" i="0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 to the disciples and said, “Take, eat; this is My body.”</a:t>
            </a:r>
          </a:p>
          <a:p>
            <a:pPr marL="0" indent="0" algn="l">
              <a:buNone/>
            </a:pPr>
            <a:r>
              <a:rPr lang="en-US" sz="2600" b="1" i="0" baseline="30000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27 </a:t>
            </a:r>
            <a:r>
              <a:rPr lang="en-US" sz="2600" b="0" i="0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Then He </a:t>
            </a:r>
            <a:r>
              <a:rPr lang="en-US" sz="2600" b="1" i="0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took the cup</a:t>
            </a:r>
            <a:r>
              <a:rPr lang="en-US" sz="2600" b="0" i="0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, and gave thanks, and gave </a:t>
            </a:r>
            <a:r>
              <a:rPr lang="en-US" sz="2600" b="0" i="1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it</a:t>
            </a:r>
            <a:r>
              <a:rPr lang="en-US" sz="2600" b="0" i="0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 to them, saying, “Drink from it, all of you. </a:t>
            </a:r>
            <a:r>
              <a:rPr lang="en-US" sz="2600" b="1" i="0" baseline="30000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28 </a:t>
            </a:r>
            <a:r>
              <a:rPr lang="en-US" sz="2600" b="0" i="0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For this is My blood of the new covenant, which is shed for many for the remission of sins. </a:t>
            </a:r>
            <a:r>
              <a:rPr lang="en-US" sz="2600" b="1" i="0" baseline="30000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29 </a:t>
            </a:r>
            <a:r>
              <a:rPr lang="en-US" sz="2600" b="0" i="0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But I say to you, I will not drink of this </a:t>
            </a:r>
            <a:r>
              <a:rPr lang="en-US" sz="2600" b="1" i="0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fruit of the vine </a:t>
            </a:r>
            <a:r>
              <a:rPr lang="en-US" sz="2600" b="0" i="0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from now on until that day when I drink it new with you in My Father’s kingdom.”</a:t>
            </a:r>
          </a:p>
          <a:p>
            <a:pPr marL="0" indent="0" algn="l">
              <a:buNone/>
            </a:pPr>
            <a:r>
              <a:rPr lang="en-US" sz="2600" b="1" i="0" baseline="30000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30 </a:t>
            </a:r>
            <a:r>
              <a:rPr lang="en-US" sz="2600" b="0" i="0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And when they had </a:t>
            </a:r>
            <a:r>
              <a:rPr lang="en-US" sz="2600" b="1" i="0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sung a hymn</a:t>
            </a:r>
            <a:r>
              <a:rPr lang="en-US" sz="2600" b="0" i="0" dirty="0">
                <a:solidFill>
                  <a:srgbClr val="000000"/>
                </a:solidFill>
                <a:effectLst/>
                <a:ea typeface="Nirmala UI" panose="020B0502040204020203" pitchFamily="34" charset="0"/>
                <a:cs typeface="Nirmala UI" panose="020B0502040204020203" pitchFamily="34" charset="0"/>
              </a:rPr>
              <a:t>, they went out to the Mount of Olives.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99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8C5DA-220F-E7D9-2FAC-85D3A2B31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Corinthians 16:1-2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43D30-0F97-CEEE-0924-FB640C535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Now concerning the </a:t>
            </a:r>
            <a:r>
              <a:rPr lang="en-US" sz="2800" b="1" i="0" dirty="0">
                <a:solidFill>
                  <a:srgbClr val="000000"/>
                </a:solidFill>
                <a:effectLst/>
              </a:rPr>
              <a:t>collection for the saints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 as I have given orders to the churches of Galatia, so you must do also: </a:t>
            </a: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2 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On the </a:t>
            </a:r>
            <a:r>
              <a:rPr lang="en-US" sz="2800" b="0" i="0" u="sng" dirty="0">
                <a:solidFill>
                  <a:srgbClr val="000000"/>
                </a:solidFill>
                <a:effectLst/>
              </a:rPr>
              <a:t>first </a:t>
            </a:r>
            <a:r>
              <a:rPr lang="en-US" sz="2800" b="0" i="1" u="sng" dirty="0">
                <a:solidFill>
                  <a:srgbClr val="000000"/>
                </a:solidFill>
                <a:effectLst/>
              </a:rPr>
              <a:t>day</a:t>
            </a:r>
            <a:r>
              <a:rPr lang="en-US" sz="2800" b="0" i="0" u="sng" dirty="0">
                <a:solidFill>
                  <a:srgbClr val="000000"/>
                </a:solidFill>
                <a:effectLst/>
              </a:rPr>
              <a:t> of the week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 let each one of you lay something aside, storing up as he may prosper, that there be no collections when I come.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5597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08027-B5A7-B678-F3C3-DC4A60D12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Timothy 2:8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C2158-8B99-76E0-3E13-47FC0B6DE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I desire therefore that the men </a:t>
            </a:r>
            <a:r>
              <a:rPr lang="en-US" sz="2800" b="1" i="0" dirty="0">
                <a:solidFill>
                  <a:srgbClr val="000000"/>
                </a:solidFill>
                <a:effectLst/>
              </a:rPr>
              <a:t>pray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everywhere, lifting up holy hands, without wrath and doubting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3236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E009E-2D83-FBDF-AA09-B11AA9DB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Hebrews 2:11-12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A92BC-D00F-DE3B-B1FE-1DD9B3693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  <a:ea typeface="Segoe UI Black" panose="020B0A02040204020203" pitchFamily="34" charset="0"/>
              </a:rPr>
              <a:t>For both He who sanctifies and those who are being sanctified </a:t>
            </a:r>
            <a:r>
              <a:rPr lang="en-US" sz="2800" b="0" i="1" dirty="0">
                <a:solidFill>
                  <a:srgbClr val="000000"/>
                </a:solidFill>
                <a:effectLst/>
                <a:ea typeface="Segoe UI Black" panose="020B0A02040204020203" pitchFamily="34" charset="0"/>
              </a:rPr>
              <a:t>are</a:t>
            </a:r>
            <a:r>
              <a:rPr lang="en-US" sz="2800" b="0" i="0" dirty="0">
                <a:solidFill>
                  <a:srgbClr val="000000"/>
                </a:solidFill>
                <a:effectLst/>
                <a:ea typeface="Segoe UI Black" panose="020B0A02040204020203" pitchFamily="34" charset="0"/>
              </a:rPr>
              <a:t> all of one, for which reason He is not ashamed to call them brethren, </a:t>
            </a:r>
            <a:r>
              <a:rPr lang="en-US" sz="2800" b="1" i="0" baseline="30000" dirty="0">
                <a:solidFill>
                  <a:srgbClr val="000000"/>
                </a:solidFill>
                <a:effectLst/>
                <a:ea typeface="Segoe UI Black" panose="020B0A02040204020203" pitchFamily="34" charset="0"/>
              </a:rPr>
              <a:t>12 </a:t>
            </a:r>
            <a:r>
              <a:rPr lang="en-US" sz="2800" b="0" i="0" dirty="0">
                <a:solidFill>
                  <a:srgbClr val="000000"/>
                </a:solidFill>
                <a:effectLst/>
                <a:ea typeface="Segoe UI Black" panose="020B0A02040204020203" pitchFamily="34" charset="0"/>
              </a:rPr>
              <a:t>saying:</a:t>
            </a:r>
          </a:p>
          <a:p>
            <a:pPr marL="0" indent="0" algn="l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  <a:ea typeface="Segoe UI Black" panose="020B0A02040204020203" pitchFamily="34" charset="0"/>
              </a:rPr>
              <a:t>“I will declare Your name to My brethren;</a:t>
            </a:r>
            <a:br>
              <a:rPr lang="en-US" sz="2800" b="0" i="0" dirty="0">
                <a:solidFill>
                  <a:srgbClr val="000000"/>
                </a:solidFill>
                <a:effectLst/>
                <a:ea typeface="Segoe UI Black" panose="020B0A02040204020203" pitchFamily="34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ea typeface="Segoe UI Black" panose="020B0A02040204020203" pitchFamily="34" charset="0"/>
              </a:rPr>
              <a:t>In the midst of the assembly I will </a:t>
            </a:r>
            <a:r>
              <a:rPr lang="en-US" sz="2800" b="1" i="0" dirty="0">
                <a:solidFill>
                  <a:srgbClr val="000000"/>
                </a:solidFill>
                <a:effectLst/>
                <a:ea typeface="Segoe UI Black" panose="020B0A02040204020203" pitchFamily="34" charset="0"/>
              </a:rPr>
              <a:t>sing praise </a:t>
            </a:r>
            <a:r>
              <a:rPr lang="en-US" sz="2800" b="0" i="0" dirty="0">
                <a:solidFill>
                  <a:srgbClr val="000000"/>
                </a:solidFill>
                <a:effectLst/>
                <a:ea typeface="Segoe UI Black" panose="020B0A02040204020203" pitchFamily="34" charset="0"/>
              </a:rPr>
              <a:t>to You.”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3988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6625</TotalTime>
  <Words>811</Words>
  <Application>Microsoft Office PowerPoint</Application>
  <PresentationFormat>On-screen Show (4:3)</PresentationFormat>
  <Paragraphs>79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system-ui</vt:lpstr>
      <vt:lpstr>Clarity</vt:lpstr>
      <vt:lpstr>PowerPoint Presentation</vt:lpstr>
      <vt:lpstr>Q&amp;A: What about the ORDER OF WORSHIP? </vt:lpstr>
      <vt:lpstr>1 Corinthians 14:40</vt:lpstr>
      <vt:lpstr>Acts 20:7</vt:lpstr>
      <vt:lpstr>Acts 5:42</vt:lpstr>
      <vt:lpstr>Matthew 26:26-30</vt:lpstr>
      <vt:lpstr>1 Corinthians 16:1-2</vt:lpstr>
      <vt:lpstr>1 Timothy 2:8</vt:lpstr>
      <vt:lpstr>Hebrews 2:11-12</vt:lpstr>
      <vt:lpstr>Colossians 3:16</vt:lpstr>
      <vt:lpstr>PowerPoint Presentation</vt:lpstr>
      <vt:lpstr>PowerPoint Presentation</vt:lpstr>
      <vt:lpstr>1 Corinthians 14:40</vt:lpstr>
      <vt:lpstr>Acts 1:3-4</vt:lpstr>
      <vt:lpstr>Colossians 2:5</vt:lpstr>
      <vt:lpstr>Acts 2:38</vt:lpstr>
      <vt:lpstr>Acts 2:42</vt:lpstr>
      <vt:lpstr>1 Timothy 2:1-2</vt:lpstr>
      <vt:lpstr>Acts 2:42</vt:lpstr>
      <vt:lpstr>PowerPoint Presentation</vt:lpstr>
      <vt:lpstr>1 Corinthians 14:40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Morrison</dc:creator>
  <cp:lastModifiedBy>Megan Morrison</cp:lastModifiedBy>
  <cp:revision>700</cp:revision>
  <cp:lastPrinted>2022-07-20T21:53:33Z</cp:lastPrinted>
  <dcterms:created xsi:type="dcterms:W3CDTF">2006-08-16T00:00:00Z</dcterms:created>
  <dcterms:modified xsi:type="dcterms:W3CDTF">2023-03-29T23:38:12Z</dcterms:modified>
</cp:coreProperties>
</file>