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53" r:id="rId4"/>
    <p:sldId id="328" r:id="rId5"/>
    <p:sldId id="318" r:id="rId6"/>
    <p:sldId id="327" r:id="rId7"/>
    <p:sldId id="355" r:id="rId8"/>
    <p:sldId id="320" r:id="rId9"/>
    <p:sldId id="321" r:id="rId10"/>
    <p:sldId id="322" r:id="rId11"/>
    <p:sldId id="323" r:id="rId12"/>
    <p:sldId id="356" r:id="rId13"/>
    <p:sldId id="331" r:id="rId14"/>
    <p:sldId id="332" r:id="rId15"/>
    <p:sldId id="357" r:id="rId16"/>
    <p:sldId id="333" r:id="rId17"/>
    <p:sldId id="334" r:id="rId18"/>
    <p:sldId id="358" r:id="rId19"/>
    <p:sldId id="337" r:id="rId20"/>
    <p:sldId id="339" r:id="rId21"/>
    <p:sldId id="340" r:id="rId22"/>
    <p:sldId id="341" r:id="rId23"/>
    <p:sldId id="359" r:id="rId24"/>
    <p:sldId id="342" r:id="rId25"/>
    <p:sldId id="343" r:id="rId26"/>
    <p:sldId id="360" r:id="rId27"/>
    <p:sldId id="344" r:id="rId28"/>
    <p:sldId id="345" r:id="rId29"/>
    <p:sldId id="346" r:id="rId30"/>
    <p:sldId id="361" r:id="rId31"/>
    <p:sldId id="335" r:id="rId32"/>
    <p:sldId id="347" r:id="rId33"/>
    <p:sldId id="348" r:id="rId34"/>
    <p:sldId id="362" r:id="rId35"/>
    <p:sldId id="349" r:id="rId36"/>
    <p:sldId id="363" r:id="rId37"/>
    <p:sldId id="350" r:id="rId38"/>
    <p:sldId id="351" r:id="rId39"/>
    <p:sldId id="352" r:id="rId40"/>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normAutofit/>
          </a:bodyPr>
          <a:lstStyle/>
          <a:p>
            <a:r>
              <a:rPr lang="en-US" sz="9000" b="1" dirty="0"/>
              <a:t>Rapture</a:t>
            </a:r>
          </a:p>
        </p:txBody>
      </p:sp>
      <p:sp>
        <p:nvSpPr>
          <p:cNvPr id="3" name="Subtitle 2"/>
          <p:cNvSpPr>
            <a:spLocks noGrp="1"/>
          </p:cNvSpPr>
          <p:nvPr>
            <p:ph type="subTitle" idx="1"/>
          </p:nvPr>
        </p:nvSpPr>
        <p:spPr>
          <a:xfrm>
            <a:off x="1371600" y="3886200"/>
            <a:ext cx="6400800" cy="1219200"/>
          </a:xfrm>
          <a:solidFill>
            <a:schemeClr val="bg1">
              <a:lumMod val="75000"/>
            </a:schemeClr>
          </a:solidFill>
        </p:spPr>
        <p:txBody>
          <a:bodyPr/>
          <a:lstStyle/>
          <a:p>
            <a:r>
              <a:rPr lang="en-US" dirty="0">
                <a:solidFill>
                  <a:schemeClr val="tx1"/>
                </a:solidFill>
              </a:rPr>
              <a:t>August 2, 2020</a:t>
            </a:r>
          </a:p>
          <a:p>
            <a:r>
              <a:rPr lang="en-US" dirty="0">
                <a:solidFill>
                  <a:schemeClr val="tx1"/>
                </a:solidFill>
              </a:rPr>
              <a:t>San Angelo, </a:t>
            </a:r>
            <a:r>
              <a:rPr lang="en-US" dirty="0" err="1">
                <a:solidFill>
                  <a:schemeClr val="tx1"/>
                </a:solidFill>
              </a:rPr>
              <a:t>Tx</a:t>
            </a:r>
            <a:endParaRPr lang="en-US" dirty="0">
              <a:solidFill>
                <a:schemeClr val="tx1"/>
              </a:solidFill>
            </a:endParaRPr>
          </a:p>
        </p:txBody>
      </p:sp>
    </p:spTree>
    <p:extLst>
      <p:ext uri="{BB962C8B-B14F-4D97-AF65-F5344CB8AC3E}">
        <p14:creationId xmlns:p14="http://schemas.microsoft.com/office/powerpoint/2010/main" val="267073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u="sng" dirty="0"/>
              <a:t>Summary of Dispensational Premillennialist Theory </a:t>
            </a:r>
            <a:endParaRPr lang="en-US" dirty="0"/>
          </a:p>
        </p:txBody>
      </p:sp>
      <p:sp>
        <p:nvSpPr>
          <p:cNvPr id="3" name="Content Placeholder 2"/>
          <p:cNvSpPr>
            <a:spLocks noGrp="1"/>
          </p:cNvSpPr>
          <p:nvPr>
            <p:ph idx="1"/>
          </p:nvPr>
        </p:nvSpPr>
        <p:spPr/>
        <p:txBody>
          <a:bodyPr>
            <a:normAutofit/>
          </a:bodyPr>
          <a:lstStyle/>
          <a:p>
            <a:r>
              <a:rPr lang="en-US" dirty="0"/>
              <a:t>The dead saints of all the ages are also resurrected and snatched up during the rapture.</a:t>
            </a:r>
          </a:p>
          <a:p>
            <a:r>
              <a:rPr lang="en-US" dirty="0"/>
              <a:t>After seven years of tribulation Christ comes again—for the third time—sets up His earthly kingdom</a:t>
            </a:r>
            <a:r>
              <a:rPr lang="en-US" baseline="30000" dirty="0"/>
              <a:t>6</a:t>
            </a:r>
            <a:r>
              <a:rPr lang="en-US" dirty="0"/>
              <a:t> at Jerusalem and begins His 1000 year reign</a:t>
            </a:r>
            <a:r>
              <a:rPr lang="en-US" baseline="30000" dirty="0"/>
              <a:t>7</a:t>
            </a:r>
            <a:r>
              <a:rPr lang="en-US" dirty="0"/>
              <a:t>.</a:t>
            </a:r>
          </a:p>
          <a:p>
            <a:pPr marL="0" indent="0">
              <a:buNone/>
            </a:pPr>
            <a:endParaRPr lang="en-US" dirty="0"/>
          </a:p>
        </p:txBody>
      </p:sp>
    </p:spTree>
    <p:extLst>
      <p:ext uri="{BB962C8B-B14F-4D97-AF65-F5344CB8AC3E}">
        <p14:creationId xmlns:p14="http://schemas.microsoft.com/office/powerpoint/2010/main" val="240534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u="sng" dirty="0"/>
              <a:t>Summary of Dispensational Premillennialist Theory </a:t>
            </a:r>
            <a:endParaRPr lang="en-US" dirty="0"/>
          </a:p>
        </p:txBody>
      </p:sp>
      <p:sp>
        <p:nvSpPr>
          <p:cNvPr id="3" name="Content Placeholder 2"/>
          <p:cNvSpPr>
            <a:spLocks noGrp="1"/>
          </p:cNvSpPr>
          <p:nvPr>
            <p:ph idx="1"/>
          </p:nvPr>
        </p:nvSpPr>
        <p:spPr/>
        <p:txBody>
          <a:bodyPr>
            <a:normAutofit/>
          </a:bodyPr>
          <a:lstStyle/>
          <a:p>
            <a:r>
              <a:rPr lang="en-US" sz="3000" dirty="0"/>
              <a:t>At the end of the 1000 years Satan is released for a short time and Jesus goes away. Satan rallies a large army of evil men to destroy the small flock of faithful Christians Jesus left behind.  Finally, Jesus comes back for a fourth time, just before His faithful are destroyed, the Battle of Armageddon occurs, and Satan is defeated once and for all.  There will be a final resurrection</a:t>
            </a:r>
            <a:r>
              <a:rPr lang="en-US" sz="3000" baseline="30000" dirty="0"/>
              <a:t>8</a:t>
            </a:r>
            <a:r>
              <a:rPr lang="en-US" sz="3000" dirty="0"/>
              <a:t> of all men after the 1000 year reign.</a:t>
            </a:r>
          </a:p>
          <a:p>
            <a:pPr marL="0" indent="0">
              <a:buNone/>
            </a:pPr>
            <a:endParaRPr lang="en-US" dirty="0"/>
          </a:p>
        </p:txBody>
      </p:sp>
    </p:spTree>
    <p:extLst>
      <p:ext uri="{BB962C8B-B14F-4D97-AF65-F5344CB8AC3E}">
        <p14:creationId xmlns:p14="http://schemas.microsoft.com/office/powerpoint/2010/main" val="1325026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Talking Points</a:t>
            </a:r>
          </a:p>
        </p:txBody>
      </p:sp>
      <p:sp>
        <p:nvSpPr>
          <p:cNvPr id="3" name="Content Placeholder 2"/>
          <p:cNvSpPr>
            <a:spLocks noGrp="1"/>
          </p:cNvSpPr>
          <p:nvPr>
            <p:ph idx="1"/>
          </p:nvPr>
        </p:nvSpPr>
        <p:spPr>
          <a:xfrm>
            <a:off x="457200" y="1600201"/>
            <a:ext cx="8458200" cy="1143000"/>
          </a:xfrm>
        </p:spPr>
        <p:txBody>
          <a:bodyPr>
            <a:normAutofit/>
          </a:bodyPr>
          <a:lstStyle/>
          <a:p>
            <a:r>
              <a:rPr lang="en-US" b="1" dirty="0"/>
              <a:t>God was caught off guard</a:t>
            </a:r>
            <a:r>
              <a:rPr lang="en-US" b="1" baseline="30000" dirty="0"/>
              <a:t>1</a:t>
            </a:r>
          </a:p>
          <a:p>
            <a:pPr marL="0" indent="0">
              <a:buNone/>
            </a:pPr>
            <a:endParaRPr lang="en-US" baseline="30000" dirty="0"/>
          </a:p>
          <a:p>
            <a:endParaRPr lang="en-US" dirty="0"/>
          </a:p>
        </p:txBody>
      </p:sp>
    </p:spTree>
    <p:extLst>
      <p:ext uri="{BB962C8B-B14F-4D97-AF65-F5344CB8AC3E}">
        <p14:creationId xmlns:p14="http://schemas.microsoft.com/office/powerpoint/2010/main" val="826229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1</a:t>
            </a:r>
            <a:r>
              <a:rPr lang="en-US" b="1" dirty="0"/>
              <a:t>Psalm 22:16-18</a:t>
            </a:r>
          </a:p>
        </p:txBody>
      </p:sp>
      <p:sp>
        <p:nvSpPr>
          <p:cNvPr id="3" name="Content Placeholder 2"/>
          <p:cNvSpPr>
            <a:spLocks noGrp="1"/>
          </p:cNvSpPr>
          <p:nvPr>
            <p:ph idx="1"/>
          </p:nvPr>
        </p:nvSpPr>
        <p:spPr>
          <a:xfrm>
            <a:off x="457200" y="1600201"/>
            <a:ext cx="8229600" cy="3581400"/>
          </a:xfrm>
        </p:spPr>
        <p:txBody>
          <a:bodyPr>
            <a:normAutofit/>
          </a:bodyPr>
          <a:lstStyle/>
          <a:p>
            <a:pPr marL="0" indent="0">
              <a:buNone/>
            </a:pPr>
            <a:r>
              <a:rPr lang="en-US" sz="3000" dirty="0"/>
              <a:t>For dogs have surrounded Me;</a:t>
            </a:r>
            <a:br>
              <a:rPr lang="en-US" sz="3000" dirty="0"/>
            </a:br>
            <a:r>
              <a:rPr lang="en-US" sz="3000" dirty="0"/>
              <a:t>The congregation of the wicked has enclosed Me.</a:t>
            </a:r>
            <a:br>
              <a:rPr lang="en-US" sz="3000" dirty="0"/>
            </a:br>
            <a:r>
              <a:rPr lang="en-US" sz="3000" dirty="0"/>
              <a:t>They</a:t>
            </a:r>
            <a:r>
              <a:rPr lang="en-US" sz="3000" baseline="30000" dirty="0"/>
              <a:t> </a:t>
            </a:r>
            <a:r>
              <a:rPr lang="en-US" sz="3000" dirty="0"/>
              <a:t>pierced My hands and My feet;</a:t>
            </a:r>
            <a:br>
              <a:rPr lang="en-US" sz="3000" dirty="0"/>
            </a:br>
            <a:r>
              <a:rPr lang="en-US" sz="3000" b="1" baseline="30000" dirty="0"/>
              <a:t>17 </a:t>
            </a:r>
            <a:r>
              <a:rPr lang="en-US" sz="3000" dirty="0"/>
              <a:t>I can count all My bones.</a:t>
            </a:r>
            <a:br>
              <a:rPr lang="en-US" sz="3000" dirty="0"/>
            </a:br>
            <a:r>
              <a:rPr lang="en-US" sz="3000" dirty="0"/>
              <a:t>They look </a:t>
            </a:r>
            <a:r>
              <a:rPr lang="en-US" sz="3000" i="1" dirty="0"/>
              <a:t>and</a:t>
            </a:r>
            <a:r>
              <a:rPr lang="en-US" sz="3000" dirty="0"/>
              <a:t> stare at Me.</a:t>
            </a:r>
            <a:br>
              <a:rPr lang="en-US" sz="3000" dirty="0"/>
            </a:br>
            <a:r>
              <a:rPr lang="en-US" sz="3000" b="1" baseline="30000" dirty="0"/>
              <a:t>18 </a:t>
            </a:r>
            <a:r>
              <a:rPr lang="en-US" sz="3000" dirty="0"/>
              <a:t>They divide My garments among them,</a:t>
            </a:r>
            <a:br>
              <a:rPr lang="en-US" sz="3000" dirty="0"/>
            </a:br>
            <a:r>
              <a:rPr lang="en-US" sz="3000" dirty="0"/>
              <a:t>And for My clothing they cast lots.</a:t>
            </a:r>
          </a:p>
        </p:txBody>
      </p:sp>
    </p:spTree>
    <p:extLst>
      <p:ext uri="{BB962C8B-B14F-4D97-AF65-F5344CB8AC3E}">
        <p14:creationId xmlns:p14="http://schemas.microsoft.com/office/powerpoint/2010/main" val="2051784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1</a:t>
            </a:r>
            <a:r>
              <a:rPr lang="en-US" b="1" dirty="0"/>
              <a:t>Isaiah 53:7-9</a:t>
            </a: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marL="0" indent="0">
              <a:buNone/>
            </a:pPr>
            <a:r>
              <a:rPr lang="en-US" dirty="0"/>
              <a:t>He was oppressed and He was afflicted,</a:t>
            </a:r>
            <a:br>
              <a:rPr lang="en-US" dirty="0"/>
            </a:br>
            <a:r>
              <a:rPr lang="en-US" dirty="0"/>
              <a:t>Yet He opened not His mouth;</a:t>
            </a:r>
            <a:br>
              <a:rPr lang="en-US" dirty="0"/>
            </a:br>
            <a:r>
              <a:rPr lang="en-US" dirty="0"/>
              <a:t>He was led as a lamb to the slaughter,</a:t>
            </a:r>
            <a:br>
              <a:rPr lang="en-US" dirty="0"/>
            </a:br>
            <a:r>
              <a:rPr lang="en-US" dirty="0"/>
              <a:t>And as a sheep before its shearers is silent,</a:t>
            </a:r>
            <a:br>
              <a:rPr lang="en-US" dirty="0"/>
            </a:br>
            <a:r>
              <a:rPr lang="en-US" dirty="0"/>
              <a:t>So He opened not His mouth.</a:t>
            </a:r>
            <a:br>
              <a:rPr lang="en-US" dirty="0"/>
            </a:br>
            <a:r>
              <a:rPr lang="en-US" b="1" baseline="30000" dirty="0"/>
              <a:t>8 </a:t>
            </a:r>
            <a:r>
              <a:rPr lang="en-US" dirty="0"/>
              <a:t>He was taken from prison and from judgment,</a:t>
            </a:r>
            <a:br>
              <a:rPr lang="en-US" dirty="0"/>
            </a:br>
            <a:r>
              <a:rPr lang="en-US" dirty="0"/>
              <a:t>And who will declare His generation?</a:t>
            </a:r>
            <a:br>
              <a:rPr lang="en-US" dirty="0"/>
            </a:br>
            <a:r>
              <a:rPr lang="en-US" dirty="0"/>
              <a:t>For He was cut off from the land of the living;</a:t>
            </a:r>
            <a:br>
              <a:rPr lang="en-US" dirty="0"/>
            </a:br>
            <a:r>
              <a:rPr lang="en-US" dirty="0"/>
              <a:t>For the transgressions of My people He was stricken.</a:t>
            </a:r>
            <a:br>
              <a:rPr lang="en-US" dirty="0"/>
            </a:br>
            <a:r>
              <a:rPr lang="en-US" b="1" baseline="30000" dirty="0"/>
              <a:t>9 </a:t>
            </a:r>
            <a:r>
              <a:rPr lang="en-US" dirty="0"/>
              <a:t>And they made His grave with the wicked—</a:t>
            </a:r>
            <a:br>
              <a:rPr lang="en-US" dirty="0"/>
            </a:br>
            <a:r>
              <a:rPr lang="en-US" dirty="0"/>
              <a:t>But with the rich at His death,</a:t>
            </a:r>
            <a:br>
              <a:rPr lang="en-US" dirty="0"/>
            </a:br>
            <a:r>
              <a:rPr lang="en-US" dirty="0"/>
              <a:t>Because He had done no violence,</a:t>
            </a:r>
            <a:br>
              <a:rPr lang="en-US" dirty="0"/>
            </a:br>
            <a:r>
              <a:rPr lang="en-US" dirty="0"/>
              <a:t>Nor </a:t>
            </a:r>
            <a:r>
              <a:rPr lang="en-US" i="1" dirty="0"/>
              <a:t>was any</a:t>
            </a:r>
            <a:r>
              <a:rPr lang="en-US" dirty="0"/>
              <a:t> deceit in His mouth.</a:t>
            </a:r>
          </a:p>
        </p:txBody>
      </p:sp>
    </p:spTree>
    <p:extLst>
      <p:ext uri="{BB962C8B-B14F-4D97-AF65-F5344CB8AC3E}">
        <p14:creationId xmlns:p14="http://schemas.microsoft.com/office/powerpoint/2010/main" val="3975429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Talking Points</a:t>
            </a:r>
          </a:p>
        </p:txBody>
      </p:sp>
      <p:sp>
        <p:nvSpPr>
          <p:cNvPr id="3" name="Content Placeholder 2"/>
          <p:cNvSpPr>
            <a:spLocks noGrp="1"/>
          </p:cNvSpPr>
          <p:nvPr>
            <p:ph idx="1"/>
          </p:nvPr>
        </p:nvSpPr>
        <p:spPr>
          <a:xfrm>
            <a:off x="457200" y="1600200"/>
            <a:ext cx="8458200" cy="4525963"/>
          </a:xfrm>
        </p:spPr>
        <p:txBody>
          <a:bodyPr>
            <a:normAutofit/>
          </a:bodyPr>
          <a:lstStyle/>
          <a:p>
            <a:r>
              <a:rPr lang="en-US" dirty="0"/>
              <a:t>God was caught off guard</a:t>
            </a:r>
            <a:r>
              <a:rPr lang="en-US" baseline="30000" dirty="0"/>
              <a:t>1</a:t>
            </a:r>
          </a:p>
          <a:p>
            <a:r>
              <a:rPr lang="en-US" b="1" dirty="0"/>
              <a:t>interim basis</a:t>
            </a:r>
            <a:r>
              <a:rPr lang="en-US" b="1" baseline="30000" dirty="0"/>
              <a:t>2</a:t>
            </a:r>
          </a:p>
          <a:p>
            <a:pPr marL="0" indent="0">
              <a:buNone/>
            </a:pPr>
            <a:endParaRPr lang="en-US" baseline="30000" dirty="0"/>
          </a:p>
          <a:p>
            <a:endParaRPr lang="en-US" dirty="0"/>
          </a:p>
        </p:txBody>
      </p:sp>
    </p:spTree>
    <p:extLst>
      <p:ext uri="{BB962C8B-B14F-4D97-AF65-F5344CB8AC3E}">
        <p14:creationId xmlns:p14="http://schemas.microsoft.com/office/powerpoint/2010/main" val="826229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2</a:t>
            </a:r>
            <a:r>
              <a:rPr lang="en-US" b="1" dirty="0"/>
              <a:t>Ephesians 3:10-12</a:t>
            </a:r>
          </a:p>
        </p:txBody>
      </p:sp>
      <p:sp>
        <p:nvSpPr>
          <p:cNvPr id="3" name="Content Placeholder 2"/>
          <p:cNvSpPr>
            <a:spLocks noGrp="1"/>
          </p:cNvSpPr>
          <p:nvPr>
            <p:ph idx="1"/>
          </p:nvPr>
        </p:nvSpPr>
        <p:spPr/>
        <p:txBody>
          <a:bodyPr/>
          <a:lstStyle/>
          <a:p>
            <a:pPr marL="0" indent="0">
              <a:buNone/>
            </a:pPr>
            <a:r>
              <a:rPr lang="en-US" dirty="0"/>
              <a:t>…to the intent that now the manifold wisdom of God might be made known by the church to the principalities and powers in the heavenly </a:t>
            </a:r>
            <a:r>
              <a:rPr lang="en-US" i="1" dirty="0"/>
              <a:t>places,</a:t>
            </a:r>
            <a:r>
              <a:rPr lang="en-US" dirty="0"/>
              <a:t> </a:t>
            </a:r>
            <a:r>
              <a:rPr lang="en-US" b="1" baseline="30000" dirty="0"/>
              <a:t>11 </a:t>
            </a:r>
            <a:r>
              <a:rPr lang="en-US" dirty="0"/>
              <a:t>according to the </a:t>
            </a:r>
            <a:r>
              <a:rPr lang="en-US" b="1" u="sng" dirty="0"/>
              <a:t>eternal purpose</a:t>
            </a:r>
            <a:r>
              <a:rPr lang="en-US" dirty="0"/>
              <a:t> which He accomplished in Christ Jesus our Lord, </a:t>
            </a:r>
            <a:r>
              <a:rPr lang="en-US" b="1" baseline="30000" dirty="0"/>
              <a:t>12 </a:t>
            </a:r>
            <a:r>
              <a:rPr lang="en-US" dirty="0"/>
              <a:t>in whom we have boldness and access with confidence through faith in Him. </a:t>
            </a:r>
          </a:p>
        </p:txBody>
      </p:sp>
    </p:spTree>
    <p:extLst>
      <p:ext uri="{BB962C8B-B14F-4D97-AF65-F5344CB8AC3E}">
        <p14:creationId xmlns:p14="http://schemas.microsoft.com/office/powerpoint/2010/main" val="3782557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2</a:t>
            </a:r>
            <a:r>
              <a:rPr lang="en-US" b="1" dirty="0"/>
              <a:t>Matthew 16:18-19</a:t>
            </a:r>
          </a:p>
        </p:txBody>
      </p:sp>
      <p:sp>
        <p:nvSpPr>
          <p:cNvPr id="3" name="Content Placeholder 2"/>
          <p:cNvSpPr>
            <a:spLocks noGrp="1"/>
          </p:cNvSpPr>
          <p:nvPr>
            <p:ph idx="1"/>
          </p:nvPr>
        </p:nvSpPr>
        <p:spPr>
          <a:xfrm>
            <a:off x="457200" y="1600201"/>
            <a:ext cx="8229600" cy="3810000"/>
          </a:xfrm>
        </p:spPr>
        <p:txBody>
          <a:bodyPr/>
          <a:lstStyle/>
          <a:p>
            <a:pPr marL="0" indent="0">
              <a:buNone/>
            </a:pPr>
            <a:r>
              <a:rPr lang="en-US" dirty="0"/>
              <a:t>And I also say to you that you are Peter, and on this rock I will build My church, and the gates of Hades shall not prevail against it. </a:t>
            </a:r>
            <a:r>
              <a:rPr lang="en-US" b="1" baseline="30000" dirty="0"/>
              <a:t>19 </a:t>
            </a:r>
            <a:r>
              <a:rPr lang="en-US" dirty="0"/>
              <a:t>And I will give you the keys of the kingdom of heaven, and whatever you bind on earth will be bound in heaven, and whatever you loose on earth will be loosed in heaven.”</a:t>
            </a:r>
          </a:p>
        </p:txBody>
      </p:sp>
    </p:spTree>
    <p:extLst>
      <p:ext uri="{BB962C8B-B14F-4D97-AF65-F5344CB8AC3E}">
        <p14:creationId xmlns:p14="http://schemas.microsoft.com/office/powerpoint/2010/main" val="20834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Talking Points</a:t>
            </a:r>
          </a:p>
        </p:txBody>
      </p:sp>
      <p:sp>
        <p:nvSpPr>
          <p:cNvPr id="3" name="Content Placeholder 2"/>
          <p:cNvSpPr>
            <a:spLocks noGrp="1"/>
          </p:cNvSpPr>
          <p:nvPr>
            <p:ph idx="1"/>
          </p:nvPr>
        </p:nvSpPr>
        <p:spPr>
          <a:xfrm>
            <a:off x="457200" y="1600200"/>
            <a:ext cx="8458200" cy="4525963"/>
          </a:xfrm>
        </p:spPr>
        <p:txBody>
          <a:bodyPr>
            <a:normAutofit/>
          </a:bodyPr>
          <a:lstStyle/>
          <a:p>
            <a:r>
              <a:rPr lang="en-US" dirty="0"/>
              <a:t>God was caught off guard</a:t>
            </a:r>
            <a:r>
              <a:rPr lang="en-US" baseline="30000" dirty="0"/>
              <a:t>1</a:t>
            </a:r>
          </a:p>
          <a:p>
            <a:r>
              <a:rPr lang="en-US" dirty="0"/>
              <a:t>interim basis</a:t>
            </a:r>
            <a:r>
              <a:rPr lang="en-US" baseline="30000" dirty="0"/>
              <a:t>2</a:t>
            </a:r>
          </a:p>
          <a:p>
            <a:r>
              <a:rPr lang="en-US" b="1" dirty="0"/>
              <a:t>end of world history a 7-year-great-tribulation</a:t>
            </a:r>
            <a:r>
              <a:rPr lang="en-US" b="1" baseline="30000" dirty="0"/>
              <a:t>3</a:t>
            </a:r>
          </a:p>
          <a:p>
            <a:endParaRPr lang="en-US" baseline="30000" dirty="0"/>
          </a:p>
          <a:p>
            <a:endParaRPr lang="en-US" dirty="0"/>
          </a:p>
        </p:txBody>
      </p:sp>
    </p:spTree>
    <p:extLst>
      <p:ext uri="{BB962C8B-B14F-4D97-AF65-F5344CB8AC3E}">
        <p14:creationId xmlns:p14="http://schemas.microsoft.com/office/powerpoint/2010/main" val="826229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baseline="30000" dirty="0"/>
              <a:t>3</a:t>
            </a:r>
            <a:r>
              <a:rPr lang="en-US" b="1" dirty="0"/>
              <a:t>Mathew 24:1-3</a:t>
            </a: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0" indent="0">
              <a:buNone/>
            </a:pPr>
            <a:r>
              <a:rPr lang="en-US" dirty="0"/>
              <a:t>Then Jesus went out and departed from the temple, and His disciples came up to show Him the buildings of the temple. </a:t>
            </a:r>
            <a:r>
              <a:rPr lang="en-US" b="1" baseline="30000" dirty="0"/>
              <a:t>2 </a:t>
            </a:r>
            <a:r>
              <a:rPr lang="en-US" dirty="0"/>
              <a:t>And Jesus said to them, “Do you not see all these things? Assuredly, I say to you, not </a:t>
            </a:r>
            <a:r>
              <a:rPr lang="en-US" i="1" dirty="0"/>
              <a:t>one</a:t>
            </a:r>
            <a:r>
              <a:rPr lang="en-US" dirty="0"/>
              <a:t> stone shall be left here upon another, that shall not be thrown down.”</a:t>
            </a:r>
          </a:p>
          <a:p>
            <a:pPr marL="0" indent="0">
              <a:buNone/>
            </a:pPr>
            <a:r>
              <a:rPr lang="en-US" b="1" baseline="30000" dirty="0"/>
              <a:t>3 </a:t>
            </a:r>
            <a:r>
              <a:rPr lang="en-US" dirty="0"/>
              <a:t>Now as He sat on the Mount of Olives, the disciples came to Him privately, saying, “Tell us, when will these things be? And what </a:t>
            </a:r>
            <a:r>
              <a:rPr lang="en-US" i="1" dirty="0"/>
              <a:t>will be</a:t>
            </a:r>
            <a:r>
              <a:rPr lang="en-US" dirty="0"/>
              <a:t> the sign of Your coming, and of the end of the age?”</a:t>
            </a:r>
          </a:p>
          <a:p>
            <a:pPr marL="0" indent="0">
              <a:buNone/>
            </a:pPr>
            <a:endParaRPr lang="en-US" dirty="0"/>
          </a:p>
        </p:txBody>
      </p:sp>
    </p:spTree>
    <p:extLst>
      <p:ext uri="{BB962C8B-B14F-4D97-AF65-F5344CB8AC3E}">
        <p14:creationId xmlns:p14="http://schemas.microsoft.com/office/powerpoint/2010/main" val="4076763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Thessalonians 4:16-17</a:t>
            </a:r>
          </a:p>
        </p:txBody>
      </p:sp>
      <p:sp>
        <p:nvSpPr>
          <p:cNvPr id="3" name="Content Placeholder 2"/>
          <p:cNvSpPr>
            <a:spLocks noGrp="1"/>
          </p:cNvSpPr>
          <p:nvPr>
            <p:ph idx="1"/>
          </p:nvPr>
        </p:nvSpPr>
        <p:spPr>
          <a:xfrm>
            <a:off x="457200" y="1295400"/>
            <a:ext cx="8229600" cy="3657600"/>
          </a:xfrm>
        </p:spPr>
        <p:txBody>
          <a:bodyPr/>
          <a:lstStyle/>
          <a:p>
            <a:pPr marL="0" indent="0">
              <a:buNone/>
            </a:pPr>
            <a:r>
              <a:rPr lang="en-US" dirty="0"/>
              <a:t>For the Lord Himself will descend from heaven with a shout, with the voice of an archangel, and with the trumpet of God. And the dead in Christ will rise first. </a:t>
            </a:r>
            <a:r>
              <a:rPr lang="en-US" b="1" baseline="30000" dirty="0"/>
              <a:t>17 </a:t>
            </a:r>
            <a:r>
              <a:rPr lang="en-US" dirty="0"/>
              <a:t>Then we who are alive </a:t>
            </a:r>
            <a:r>
              <a:rPr lang="en-US" i="1" dirty="0"/>
              <a:t>and</a:t>
            </a:r>
            <a:r>
              <a:rPr lang="en-US" dirty="0"/>
              <a:t> remain shall be </a:t>
            </a:r>
            <a:r>
              <a:rPr lang="en-US" b="1" u="sng" dirty="0"/>
              <a:t>caught up </a:t>
            </a:r>
            <a:r>
              <a:rPr lang="en-US" dirty="0"/>
              <a:t>together with them in the clouds to meet the Lord in the air. And thus we shall always be with the Lord. </a:t>
            </a:r>
          </a:p>
        </p:txBody>
      </p:sp>
      <p:sp>
        <p:nvSpPr>
          <p:cNvPr id="4" name="TextBox 3"/>
          <p:cNvSpPr txBox="1"/>
          <p:nvPr/>
        </p:nvSpPr>
        <p:spPr>
          <a:xfrm>
            <a:off x="762000" y="4876800"/>
            <a:ext cx="7772400" cy="830997"/>
          </a:xfrm>
          <a:prstGeom prst="rect">
            <a:avLst/>
          </a:prstGeom>
          <a:solidFill>
            <a:schemeClr val="bg1">
              <a:lumMod val="85000"/>
            </a:schemeClr>
          </a:solidFill>
        </p:spPr>
        <p:txBody>
          <a:bodyPr wrap="square" rtlCol="0">
            <a:spAutoFit/>
          </a:bodyPr>
          <a:lstStyle/>
          <a:p>
            <a:r>
              <a:rPr lang="en-US" sz="2400" b="1" dirty="0"/>
              <a:t>Greek </a:t>
            </a:r>
            <a:r>
              <a:rPr lang="en-US" sz="2400" b="1" dirty="0" err="1"/>
              <a:t>ἁρ</a:t>
            </a:r>
            <a:r>
              <a:rPr lang="en-US" sz="2400" b="1" dirty="0"/>
              <a:t>πάζω</a:t>
            </a:r>
            <a:r>
              <a:rPr lang="en-US" sz="2400" dirty="0"/>
              <a:t> </a:t>
            </a:r>
            <a:r>
              <a:rPr lang="en-US" sz="2400" b="1" dirty="0"/>
              <a:t>harpázō,</a:t>
            </a:r>
            <a:r>
              <a:rPr lang="en-US" sz="2400" dirty="0"/>
              <a:t> har-pad'-zo; to seize (in various applications):—catch (away, up), pluck, pull, take (by force).</a:t>
            </a:r>
          </a:p>
        </p:txBody>
      </p:sp>
      <p:sp>
        <p:nvSpPr>
          <p:cNvPr id="5" name="TextBox 4"/>
          <p:cNvSpPr txBox="1"/>
          <p:nvPr/>
        </p:nvSpPr>
        <p:spPr>
          <a:xfrm>
            <a:off x="762000" y="5943600"/>
            <a:ext cx="7772400" cy="369332"/>
          </a:xfrm>
          <a:prstGeom prst="rect">
            <a:avLst/>
          </a:prstGeom>
          <a:solidFill>
            <a:schemeClr val="accent6">
              <a:lumMod val="60000"/>
              <a:lumOff val="40000"/>
            </a:schemeClr>
          </a:solidFill>
        </p:spPr>
        <p:txBody>
          <a:bodyPr wrap="square" rtlCol="0">
            <a:spAutoFit/>
          </a:bodyPr>
          <a:lstStyle/>
          <a:p>
            <a:r>
              <a:rPr lang="en-US" dirty="0"/>
              <a:t>From Latin Vulgate:  </a:t>
            </a:r>
            <a:r>
              <a:rPr lang="en-US" i="1" dirty="0" err="1"/>
              <a:t>rapiemur</a:t>
            </a:r>
            <a:r>
              <a:rPr lang="en-US" dirty="0"/>
              <a:t>, from the verb </a:t>
            </a:r>
            <a:r>
              <a:rPr lang="en-US" i="1" dirty="0" err="1"/>
              <a:t>rapio</a:t>
            </a:r>
            <a:r>
              <a:rPr lang="en-US" dirty="0"/>
              <a:t>; past participle  </a:t>
            </a:r>
            <a:r>
              <a:rPr lang="en-US" i="1" dirty="0" err="1"/>
              <a:t>rapitus</a:t>
            </a:r>
            <a:r>
              <a:rPr lang="en-US" i="1" dirty="0"/>
              <a:t> </a:t>
            </a:r>
          </a:p>
        </p:txBody>
      </p:sp>
    </p:spTree>
    <p:extLst>
      <p:ext uri="{BB962C8B-B14F-4D97-AF65-F5344CB8AC3E}">
        <p14:creationId xmlns:p14="http://schemas.microsoft.com/office/powerpoint/2010/main" val="167122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3</a:t>
            </a:r>
            <a:r>
              <a:rPr lang="en-US" b="1" dirty="0"/>
              <a:t>From Matthew 24:3</a:t>
            </a:r>
          </a:p>
        </p:txBody>
      </p:sp>
      <p:sp>
        <p:nvSpPr>
          <p:cNvPr id="3" name="Content Placeholder 2"/>
          <p:cNvSpPr>
            <a:spLocks noGrp="1"/>
          </p:cNvSpPr>
          <p:nvPr>
            <p:ph idx="1"/>
          </p:nvPr>
        </p:nvSpPr>
        <p:spPr/>
        <p:txBody>
          <a:bodyPr>
            <a:normAutofit/>
          </a:bodyPr>
          <a:lstStyle/>
          <a:p>
            <a:r>
              <a:rPr lang="en-US" sz="3000" dirty="0"/>
              <a:t>The disciples of Jesus asked three questions:</a:t>
            </a:r>
          </a:p>
          <a:p>
            <a:endParaRPr lang="en-US" sz="3000" dirty="0"/>
          </a:p>
          <a:p>
            <a:pPr marL="628650" indent="-514350">
              <a:buAutoNum type="arabicParenR"/>
            </a:pPr>
            <a:endParaRPr lang="en-US" sz="3000" dirty="0"/>
          </a:p>
        </p:txBody>
      </p:sp>
      <p:sp>
        <p:nvSpPr>
          <p:cNvPr id="5" name="TextBox 4"/>
          <p:cNvSpPr txBox="1"/>
          <p:nvPr/>
        </p:nvSpPr>
        <p:spPr>
          <a:xfrm>
            <a:off x="685800" y="2819400"/>
            <a:ext cx="7543800" cy="553998"/>
          </a:xfrm>
          <a:prstGeom prst="rect">
            <a:avLst/>
          </a:prstGeom>
          <a:solidFill>
            <a:srgbClr val="00B050"/>
          </a:solidFill>
        </p:spPr>
        <p:txBody>
          <a:bodyPr wrap="square" rtlCol="0">
            <a:spAutoFit/>
          </a:bodyPr>
          <a:lstStyle/>
          <a:p>
            <a:r>
              <a:rPr lang="en-US" sz="3000" dirty="0"/>
              <a:t>1)  When will </a:t>
            </a:r>
            <a:r>
              <a:rPr lang="en-US" sz="3000" b="1" dirty="0"/>
              <a:t>these things </a:t>
            </a:r>
            <a:r>
              <a:rPr lang="en-US" sz="3000" dirty="0"/>
              <a:t>be?</a:t>
            </a:r>
          </a:p>
        </p:txBody>
      </p:sp>
      <p:sp>
        <p:nvSpPr>
          <p:cNvPr id="6" name="TextBox 5"/>
          <p:cNvSpPr txBox="1"/>
          <p:nvPr/>
        </p:nvSpPr>
        <p:spPr>
          <a:xfrm>
            <a:off x="685800" y="3484602"/>
            <a:ext cx="7543800" cy="553998"/>
          </a:xfrm>
          <a:prstGeom prst="rect">
            <a:avLst/>
          </a:prstGeom>
          <a:solidFill>
            <a:srgbClr val="00B0F0"/>
          </a:solidFill>
        </p:spPr>
        <p:txBody>
          <a:bodyPr wrap="square" rtlCol="0">
            <a:spAutoFit/>
          </a:bodyPr>
          <a:lstStyle/>
          <a:p>
            <a:r>
              <a:rPr lang="en-US" sz="3000" dirty="0"/>
              <a:t>2)  What will be the sign of </a:t>
            </a:r>
            <a:r>
              <a:rPr lang="en-US" sz="3000" b="1" dirty="0"/>
              <a:t>Your</a:t>
            </a:r>
            <a:r>
              <a:rPr lang="en-US" sz="3000" dirty="0"/>
              <a:t> coming?</a:t>
            </a:r>
          </a:p>
        </p:txBody>
      </p:sp>
      <p:sp>
        <p:nvSpPr>
          <p:cNvPr id="7" name="TextBox 6"/>
          <p:cNvSpPr txBox="1"/>
          <p:nvPr/>
        </p:nvSpPr>
        <p:spPr>
          <a:xfrm>
            <a:off x="685800" y="4165937"/>
            <a:ext cx="7543800" cy="553998"/>
          </a:xfrm>
          <a:prstGeom prst="rect">
            <a:avLst/>
          </a:prstGeom>
          <a:solidFill>
            <a:srgbClr val="FFFF00"/>
          </a:solidFill>
        </p:spPr>
        <p:txBody>
          <a:bodyPr wrap="square" rtlCol="0">
            <a:spAutoFit/>
          </a:bodyPr>
          <a:lstStyle/>
          <a:p>
            <a:r>
              <a:rPr lang="en-US" sz="3000" dirty="0"/>
              <a:t>3)  What will be the sign of the </a:t>
            </a:r>
            <a:r>
              <a:rPr lang="en-US" sz="3000" b="1" dirty="0"/>
              <a:t>end of the age</a:t>
            </a:r>
            <a:r>
              <a:rPr lang="en-US" sz="3000" dirty="0"/>
              <a:t>?</a:t>
            </a:r>
          </a:p>
        </p:txBody>
      </p:sp>
    </p:spTree>
    <p:extLst>
      <p:ext uri="{BB962C8B-B14F-4D97-AF65-F5344CB8AC3E}">
        <p14:creationId xmlns:p14="http://schemas.microsoft.com/office/powerpoint/2010/main" val="236096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620000" cy="5334000"/>
          </a:xfrm>
        </p:spPr>
        <p:txBody>
          <a:bodyPr>
            <a:normAutofit/>
          </a:bodyPr>
          <a:lstStyle/>
          <a:p>
            <a:pPr marL="114300" indent="0">
              <a:buNone/>
            </a:pPr>
            <a:r>
              <a:rPr lang="en-US" sz="3000" dirty="0"/>
              <a:t>3 Questions and 3 Separate Answers:</a:t>
            </a:r>
          </a:p>
        </p:txBody>
      </p:sp>
      <p:sp>
        <p:nvSpPr>
          <p:cNvPr id="4" name="TextBox 3"/>
          <p:cNvSpPr txBox="1"/>
          <p:nvPr/>
        </p:nvSpPr>
        <p:spPr>
          <a:xfrm>
            <a:off x="533400" y="2189202"/>
            <a:ext cx="7543800" cy="553998"/>
          </a:xfrm>
          <a:prstGeom prst="rect">
            <a:avLst/>
          </a:prstGeom>
          <a:solidFill>
            <a:srgbClr val="00B050"/>
          </a:solidFill>
        </p:spPr>
        <p:txBody>
          <a:bodyPr wrap="square" rtlCol="0">
            <a:spAutoFit/>
          </a:bodyPr>
          <a:lstStyle/>
          <a:p>
            <a:r>
              <a:rPr lang="en-US" sz="3000" dirty="0"/>
              <a:t>1)  When will </a:t>
            </a:r>
            <a:r>
              <a:rPr lang="en-US" sz="3000" b="1" dirty="0"/>
              <a:t>these things </a:t>
            </a:r>
            <a:r>
              <a:rPr lang="en-US" sz="3000" dirty="0"/>
              <a:t>be?</a:t>
            </a:r>
          </a:p>
        </p:txBody>
      </p:sp>
      <p:sp>
        <p:nvSpPr>
          <p:cNvPr id="5" name="TextBox 4"/>
          <p:cNvSpPr txBox="1"/>
          <p:nvPr/>
        </p:nvSpPr>
        <p:spPr>
          <a:xfrm>
            <a:off x="533400" y="3637002"/>
            <a:ext cx="7543800" cy="553998"/>
          </a:xfrm>
          <a:prstGeom prst="rect">
            <a:avLst/>
          </a:prstGeom>
          <a:solidFill>
            <a:srgbClr val="00B0F0"/>
          </a:solidFill>
        </p:spPr>
        <p:txBody>
          <a:bodyPr wrap="square" rtlCol="0">
            <a:spAutoFit/>
          </a:bodyPr>
          <a:lstStyle/>
          <a:p>
            <a:r>
              <a:rPr lang="en-US" sz="3000" dirty="0"/>
              <a:t>2)  What will be the sign of </a:t>
            </a:r>
            <a:r>
              <a:rPr lang="en-US" sz="3000" b="1" dirty="0"/>
              <a:t>Your</a:t>
            </a:r>
            <a:r>
              <a:rPr lang="en-US" sz="3000" dirty="0"/>
              <a:t> coming?</a:t>
            </a:r>
          </a:p>
        </p:txBody>
      </p:sp>
      <p:sp>
        <p:nvSpPr>
          <p:cNvPr id="6" name="TextBox 5"/>
          <p:cNvSpPr txBox="1"/>
          <p:nvPr/>
        </p:nvSpPr>
        <p:spPr>
          <a:xfrm>
            <a:off x="533400" y="5008602"/>
            <a:ext cx="7543800" cy="553998"/>
          </a:xfrm>
          <a:prstGeom prst="rect">
            <a:avLst/>
          </a:prstGeom>
          <a:solidFill>
            <a:srgbClr val="FFFF00"/>
          </a:solidFill>
        </p:spPr>
        <p:txBody>
          <a:bodyPr wrap="square" rtlCol="0">
            <a:spAutoFit/>
          </a:bodyPr>
          <a:lstStyle/>
          <a:p>
            <a:r>
              <a:rPr lang="en-US" sz="3000" dirty="0"/>
              <a:t>3)  What will be the sign of the </a:t>
            </a:r>
            <a:r>
              <a:rPr lang="en-US" sz="3000" b="1" dirty="0"/>
              <a:t>end of the age</a:t>
            </a:r>
            <a:r>
              <a:rPr lang="en-US" sz="3000" dirty="0"/>
              <a:t>?</a:t>
            </a:r>
          </a:p>
        </p:txBody>
      </p:sp>
      <p:sp>
        <p:nvSpPr>
          <p:cNvPr id="7" name="TextBox 6"/>
          <p:cNvSpPr txBox="1"/>
          <p:nvPr/>
        </p:nvSpPr>
        <p:spPr>
          <a:xfrm>
            <a:off x="533400" y="2895600"/>
            <a:ext cx="7543800" cy="553998"/>
          </a:xfrm>
          <a:prstGeom prst="rect">
            <a:avLst/>
          </a:prstGeom>
          <a:solidFill>
            <a:schemeClr val="bg2"/>
          </a:solidFill>
        </p:spPr>
        <p:txBody>
          <a:bodyPr wrap="square" rtlCol="0">
            <a:spAutoFit/>
          </a:bodyPr>
          <a:lstStyle/>
          <a:p>
            <a:r>
              <a:rPr lang="en-US" sz="3000" dirty="0"/>
              <a:t>Near – within a generation (AD 30-70) vv. 32-35</a:t>
            </a:r>
          </a:p>
        </p:txBody>
      </p:sp>
      <p:sp>
        <p:nvSpPr>
          <p:cNvPr id="8" name="TextBox 7"/>
          <p:cNvSpPr txBox="1"/>
          <p:nvPr/>
        </p:nvSpPr>
        <p:spPr>
          <a:xfrm>
            <a:off x="533400" y="4322802"/>
            <a:ext cx="7543800" cy="553998"/>
          </a:xfrm>
          <a:prstGeom prst="rect">
            <a:avLst/>
          </a:prstGeom>
          <a:solidFill>
            <a:schemeClr val="bg2"/>
          </a:solidFill>
        </p:spPr>
        <p:txBody>
          <a:bodyPr wrap="square" rtlCol="0">
            <a:spAutoFit/>
          </a:bodyPr>
          <a:lstStyle/>
          <a:p>
            <a:r>
              <a:rPr lang="en-US" sz="3000" dirty="0"/>
              <a:t>None! vv. 36-44</a:t>
            </a:r>
          </a:p>
        </p:txBody>
      </p:sp>
      <p:sp>
        <p:nvSpPr>
          <p:cNvPr id="9" name="TextBox 8"/>
          <p:cNvSpPr txBox="1"/>
          <p:nvPr/>
        </p:nvSpPr>
        <p:spPr>
          <a:xfrm>
            <a:off x="533400" y="5770602"/>
            <a:ext cx="7543800" cy="553998"/>
          </a:xfrm>
          <a:prstGeom prst="rect">
            <a:avLst/>
          </a:prstGeom>
          <a:solidFill>
            <a:schemeClr val="bg2"/>
          </a:solidFill>
        </p:spPr>
        <p:txBody>
          <a:bodyPr wrap="square" rtlCol="0">
            <a:spAutoFit/>
          </a:bodyPr>
          <a:lstStyle/>
          <a:p>
            <a:r>
              <a:rPr lang="en-US" sz="3000" dirty="0"/>
              <a:t>Several (vv. 4-31)</a:t>
            </a:r>
          </a:p>
        </p:txBody>
      </p:sp>
      <p:sp>
        <p:nvSpPr>
          <p:cNvPr id="10" name="Title 9"/>
          <p:cNvSpPr>
            <a:spLocks noGrp="1"/>
          </p:cNvSpPr>
          <p:nvPr>
            <p:ph type="title"/>
          </p:nvPr>
        </p:nvSpPr>
        <p:spPr/>
        <p:txBody>
          <a:bodyPr/>
          <a:lstStyle/>
          <a:p>
            <a:r>
              <a:rPr lang="en-US" b="1" baseline="30000" dirty="0"/>
              <a:t>3</a:t>
            </a:r>
            <a:r>
              <a:rPr lang="en-US" b="1" dirty="0"/>
              <a:t>Matthew 24</a:t>
            </a:r>
          </a:p>
        </p:txBody>
      </p:sp>
    </p:spTree>
    <p:extLst>
      <p:ext uri="{BB962C8B-B14F-4D97-AF65-F5344CB8AC3E}">
        <p14:creationId xmlns:p14="http://schemas.microsoft.com/office/powerpoint/2010/main" val="34185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3</a:t>
            </a:r>
            <a:r>
              <a:rPr lang="en-US" b="1" dirty="0"/>
              <a:t>Matthew 24:34</a:t>
            </a:r>
          </a:p>
        </p:txBody>
      </p:sp>
      <p:sp>
        <p:nvSpPr>
          <p:cNvPr id="3" name="Content Placeholder 2"/>
          <p:cNvSpPr>
            <a:spLocks noGrp="1"/>
          </p:cNvSpPr>
          <p:nvPr>
            <p:ph idx="1"/>
          </p:nvPr>
        </p:nvSpPr>
        <p:spPr/>
        <p:txBody>
          <a:bodyPr/>
          <a:lstStyle/>
          <a:p>
            <a:pPr marL="0" indent="0">
              <a:buNone/>
            </a:pPr>
            <a:r>
              <a:rPr lang="en-US" dirty="0"/>
              <a:t>Assuredly, I say to you, this generation will by no means pass away till all these things take place.</a:t>
            </a:r>
          </a:p>
        </p:txBody>
      </p:sp>
    </p:spTree>
    <p:extLst>
      <p:ext uri="{BB962C8B-B14F-4D97-AF65-F5344CB8AC3E}">
        <p14:creationId xmlns:p14="http://schemas.microsoft.com/office/powerpoint/2010/main" val="1198327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Talking Points</a:t>
            </a:r>
          </a:p>
        </p:txBody>
      </p:sp>
      <p:sp>
        <p:nvSpPr>
          <p:cNvPr id="3" name="Content Placeholder 2"/>
          <p:cNvSpPr>
            <a:spLocks noGrp="1"/>
          </p:cNvSpPr>
          <p:nvPr>
            <p:ph idx="1"/>
          </p:nvPr>
        </p:nvSpPr>
        <p:spPr>
          <a:xfrm>
            <a:off x="457200" y="1600200"/>
            <a:ext cx="8458200" cy="4525963"/>
          </a:xfrm>
        </p:spPr>
        <p:txBody>
          <a:bodyPr>
            <a:normAutofit/>
          </a:bodyPr>
          <a:lstStyle/>
          <a:p>
            <a:r>
              <a:rPr lang="en-US" dirty="0"/>
              <a:t>God was caught off guard</a:t>
            </a:r>
            <a:r>
              <a:rPr lang="en-US" baseline="30000" dirty="0"/>
              <a:t>1</a:t>
            </a:r>
          </a:p>
          <a:p>
            <a:r>
              <a:rPr lang="en-US" dirty="0"/>
              <a:t>interim basis</a:t>
            </a:r>
            <a:r>
              <a:rPr lang="en-US" baseline="30000" dirty="0"/>
              <a:t>2</a:t>
            </a:r>
          </a:p>
          <a:p>
            <a:r>
              <a:rPr lang="en-US" dirty="0"/>
              <a:t>end of world history a 7-year-great-tribulation</a:t>
            </a:r>
            <a:r>
              <a:rPr lang="en-US" baseline="30000" dirty="0"/>
              <a:t>3</a:t>
            </a:r>
          </a:p>
          <a:p>
            <a:r>
              <a:rPr lang="en-US" b="1" dirty="0"/>
              <a:t>Lord will come again secretly</a:t>
            </a:r>
            <a:r>
              <a:rPr lang="en-US" b="1" baseline="30000" dirty="0"/>
              <a:t>4</a:t>
            </a:r>
          </a:p>
          <a:p>
            <a:endParaRPr lang="en-US" baseline="30000" dirty="0"/>
          </a:p>
          <a:p>
            <a:endParaRPr lang="en-US" dirty="0"/>
          </a:p>
        </p:txBody>
      </p:sp>
    </p:spTree>
    <p:extLst>
      <p:ext uri="{BB962C8B-B14F-4D97-AF65-F5344CB8AC3E}">
        <p14:creationId xmlns:p14="http://schemas.microsoft.com/office/powerpoint/2010/main" val="826229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4</a:t>
            </a:r>
            <a:r>
              <a:rPr lang="en-US" b="1" dirty="0"/>
              <a:t>Revelation 1:7</a:t>
            </a:r>
          </a:p>
        </p:txBody>
      </p:sp>
      <p:sp>
        <p:nvSpPr>
          <p:cNvPr id="3" name="Content Placeholder 2"/>
          <p:cNvSpPr>
            <a:spLocks noGrp="1"/>
          </p:cNvSpPr>
          <p:nvPr>
            <p:ph idx="1"/>
          </p:nvPr>
        </p:nvSpPr>
        <p:spPr/>
        <p:txBody>
          <a:bodyPr/>
          <a:lstStyle/>
          <a:p>
            <a:pPr marL="0" indent="0">
              <a:buNone/>
            </a:pPr>
            <a:r>
              <a:rPr lang="en-US" dirty="0"/>
              <a:t>Behold, He is coming with clouds, and every eye will see Him, even they who pierced Him. And all the tribes of the earth will mourn because of Him. Even so, Amen.</a:t>
            </a:r>
          </a:p>
        </p:txBody>
      </p:sp>
    </p:spTree>
    <p:extLst>
      <p:ext uri="{BB962C8B-B14F-4D97-AF65-F5344CB8AC3E}">
        <p14:creationId xmlns:p14="http://schemas.microsoft.com/office/powerpoint/2010/main" val="2543327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4</a:t>
            </a:r>
            <a:r>
              <a:rPr lang="en-US" b="1" dirty="0"/>
              <a:t>1 Corinthians 15:51-52</a:t>
            </a:r>
          </a:p>
        </p:txBody>
      </p:sp>
      <p:sp>
        <p:nvSpPr>
          <p:cNvPr id="3" name="Content Placeholder 2"/>
          <p:cNvSpPr>
            <a:spLocks noGrp="1"/>
          </p:cNvSpPr>
          <p:nvPr>
            <p:ph idx="1"/>
          </p:nvPr>
        </p:nvSpPr>
        <p:spPr>
          <a:xfrm>
            <a:off x="457200" y="1600201"/>
            <a:ext cx="8229600" cy="3352800"/>
          </a:xfrm>
        </p:spPr>
        <p:txBody>
          <a:bodyPr/>
          <a:lstStyle/>
          <a:p>
            <a:pPr marL="0" indent="0">
              <a:buNone/>
            </a:pPr>
            <a:r>
              <a:rPr lang="en-US" dirty="0"/>
              <a:t>Behold, I tell you a mystery: We shall not all sleep, but we shall all be changed— </a:t>
            </a:r>
            <a:r>
              <a:rPr lang="en-US" b="1" baseline="30000" dirty="0"/>
              <a:t>52 </a:t>
            </a:r>
            <a:r>
              <a:rPr lang="en-US" dirty="0"/>
              <a:t>in a moment, in the twinkling of an eye, at the last trumpet. For the trumpet will sound, and the dead will be raised incorruptible, and we shall be changed.</a:t>
            </a:r>
          </a:p>
        </p:txBody>
      </p:sp>
    </p:spTree>
    <p:extLst>
      <p:ext uri="{BB962C8B-B14F-4D97-AF65-F5344CB8AC3E}">
        <p14:creationId xmlns:p14="http://schemas.microsoft.com/office/powerpoint/2010/main" val="4018125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Talking Points</a:t>
            </a:r>
          </a:p>
        </p:txBody>
      </p:sp>
      <p:sp>
        <p:nvSpPr>
          <p:cNvPr id="3" name="Content Placeholder 2"/>
          <p:cNvSpPr>
            <a:spLocks noGrp="1"/>
          </p:cNvSpPr>
          <p:nvPr>
            <p:ph idx="1"/>
          </p:nvPr>
        </p:nvSpPr>
        <p:spPr>
          <a:xfrm>
            <a:off x="457200" y="1600200"/>
            <a:ext cx="8458200" cy="4525963"/>
          </a:xfrm>
        </p:spPr>
        <p:txBody>
          <a:bodyPr>
            <a:normAutofit/>
          </a:bodyPr>
          <a:lstStyle/>
          <a:p>
            <a:r>
              <a:rPr lang="en-US" dirty="0"/>
              <a:t>God was caught off guard</a:t>
            </a:r>
            <a:r>
              <a:rPr lang="en-US" baseline="30000" dirty="0"/>
              <a:t>1</a:t>
            </a:r>
          </a:p>
          <a:p>
            <a:r>
              <a:rPr lang="en-US" dirty="0"/>
              <a:t>interim basis</a:t>
            </a:r>
            <a:r>
              <a:rPr lang="en-US" baseline="30000" dirty="0"/>
              <a:t>2</a:t>
            </a:r>
          </a:p>
          <a:p>
            <a:r>
              <a:rPr lang="en-US" dirty="0"/>
              <a:t>end of world history a 7-year-great-tribulation</a:t>
            </a:r>
            <a:r>
              <a:rPr lang="en-US" baseline="30000" dirty="0"/>
              <a:t>3</a:t>
            </a:r>
          </a:p>
          <a:p>
            <a:r>
              <a:rPr lang="en-US" dirty="0"/>
              <a:t>Lord will come again secretly</a:t>
            </a:r>
            <a:r>
              <a:rPr lang="en-US" baseline="30000" dirty="0"/>
              <a:t>4</a:t>
            </a:r>
          </a:p>
          <a:p>
            <a:r>
              <a:rPr lang="en-US" b="1" dirty="0"/>
              <a:t>before the terrorism begins</a:t>
            </a:r>
            <a:r>
              <a:rPr lang="en-US" b="1" baseline="30000" dirty="0"/>
              <a:t>5</a:t>
            </a:r>
          </a:p>
          <a:p>
            <a:endParaRPr lang="en-US" baseline="30000" dirty="0"/>
          </a:p>
          <a:p>
            <a:endParaRPr lang="en-US" dirty="0"/>
          </a:p>
        </p:txBody>
      </p:sp>
    </p:spTree>
    <p:extLst>
      <p:ext uri="{BB962C8B-B14F-4D97-AF65-F5344CB8AC3E}">
        <p14:creationId xmlns:p14="http://schemas.microsoft.com/office/powerpoint/2010/main" val="826229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5</a:t>
            </a:r>
            <a:r>
              <a:rPr lang="en-US" b="1" dirty="0"/>
              <a:t>Revelation 2:10</a:t>
            </a:r>
          </a:p>
        </p:txBody>
      </p:sp>
      <p:sp>
        <p:nvSpPr>
          <p:cNvPr id="3" name="Content Placeholder 2"/>
          <p:cNvSpPr>
            <a:spLocks noGrp="1"/>
          </p:cNvSpPr>
          <p:nvPr>
            <p:ph idx="1"/>
          </p:nvPr>
        </p:nvSpPr>
        <p:spPr/>
        <p:txBody>
          <a:bodyPr/>
          <a:lstStyle/>
          <a:p>
            <a:pPr marL="0" indent="0">
              <a:buNone/>
            </a:pPr>
            <a:r>
              <a:rPr lang="en-US" dirty="0"/>
              <a:t>Do not fear any of those things which you are about to suffer. Indeed, the devil is about to throw </a:t>
            </a:r>
            <a:r>
              <a:rPr lang="en-US" i="1" dirty="0"/>
              <a:t>some</a:t>
            </a:r>
            <a:r>
              <a:rPr lang="en-US" dirty="0"/>
              <a:t> of you into prison, that you may be tested, and you will have tribulation ten days. Be faithful until death, and I will give you the crown of life.</a:t>
            </a:r>
          </a:p>
        </p:txBody>
      </p:sp>
    </p:spTree>
    <p:extLst>
      <p:ext uri="{BB962C8B-B14F-4D97-AF65-F5344CB8AC3E}">
        <p14:creationId xmlns:p14="http://schemas.microsoft.com/office/powerpoint/2010/main" val="1541171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5</a:t>
            </a:r>
            <a:r>
              <a:rPr lang="en-US" b="1" dirty="0"/>
              <a:t>James 1:12</a:t>
            </a:r>
          </a:p>
        </p:txBody>
      </p:sp>
      <p:sp>
        <p:nvSpPr>
          <p:cNvPr id="3" name="Content Placeholder 2"/>
          <p:cNvSpPr>
            <a:spLocks noGrp="1"/>
          </p:cNvSpPr>
          <p:nvPr>
            <p:ph idx="1"/>
          </p:nvPr>
        </p:nvSpPr>
        <p:spPr/>
        <p:txBody>
          <a:bodyPr/>
          <a:lstStyle/>
          <a:p>
            <a:pPr marL="0" indent="0">
              <a:buNone/>
            </a:pPr>
            <a:r>
              <a:rPr lang="en-US" b="1" baseline="30000" dirty="0"/>
              <a:t> </a:t>
            </a:r>
            <a:r>
              <a:rPr lang="en-US" dirty="0"/>
              <a:t>Blessed </a:t>
            </a:r>
            <a:r>
              <a:rPr lang="en-US" i="1" dirty="0"/>
              <a:t>is</a:t>
            </a:r>
            <a:r>
              <a:rPr lang="en-US" dirty="0"/>
              <a:t>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285468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5</a:t>
            </a:r>
            <a:r>
              <a:rPr lang="en-US" b="1" dirty="0"/>
              <a:t>2 Timothy 3:12</a:t>
            </a:r>
          </a:p>
        </p:txBody>
      </p:sp>
      <p:sp>
        <p:nvSpPr>
          <p:cNvPr id="3" name="Content Placeholder 2"/>
          <p:cNvSpPr>
            <a:spLocks noGrp="1"/>
          </p:cNvSpPr>
          <p:nvPr>
            <p:ph idx="1"/>
          </p:nvPr>
        </p:nvSpPr>
        <p:spPr/>
        <p:txBody>
          <a:bodyPr/>
          <a:lstStyle/>
          <a:p>
            <a:pPr marL="0" indent="0">
              <a:buNone/>
            </a:pPr>
            <a:r>
              <a:rPr lang="en-US" dirty="0"/>
              <a:t>Yes, and all who desire to live godly in Christ Jesus will suffer persecution.</a:t>
            </a:r>
          </a:p>
        </p:txBody>
      </p:sp>
    </p:spTree>
    <p:extLst>
      <p:ext uri="{BB962C8B-B14F-4D97-AF65-F5344CB8AC3E}">
        <p14:creationId xmlns:p14="http://schemas.microsoft.com/office/powerpoint/2010/main" val="331447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Popular Today!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7975" y="1402080"/>
            <a:ext cx="4145280" cy="5410200"/>
          </a:xfrm>
        </p:spPr>
      </p:pic>
      <p:sp>
        <p:nvSpPr>
          <p:cNvPr id="3" name="AutoShape 2" descr="check out Greg Stiers bumper sticker rants - In Case of Raptur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check out Greg Stiers bumper sticker rants - In Case of Rapture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check out Greg Stiers bumper sticker rants - In Case of Rapture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check out Greg Stiers bumper sticker rants - In Case of Rapture ..."/>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432560"/>
            <a:ext cx="3786554"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7248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Talking Points</a:t>
            </a:r>
          </a:p>
        </p:txBody>
      </p:sp>
      <p:sp>
        <p:nvSpPr>
          <p:cNvPr id="3" name="Content Placeholder 2"/>
          <p:cNvSpPr>
            <a:spLocks noGrp="1"/>
          </p:cNvSpPr>
          <p:nvPr>
            <p:ph idx="1"/>
          </p:nvPr>
        </p:nvSpPr>
        <p:spPr>
          <a:xfrm>
            <a:off x="457200" y="1600200"/>
            <a:ext cx="8458200" cy="4525963"/>
          </a:xfrm>
        </p:spPr>
        <p:txBody>
          <a:bodyPr>
            <a:normAutofit/>
          </a:bodyPr>
          <a:lstStyle/>
          <a:p>
            <a:r>
              <a:rPr lang="en-US" dirty="0"/>
              <a:t>God was caught off guard</a:t>
            </a:r>
            <a:r>
              <a:rPr lang="en-US" baseline="30000" dirty="0"/>
              <a:t>1</a:t>
            </a:r>
          </a:p>
          <a:p>
            <a:r>
              <a:rPr lang="en-US" dirty="0"/>
              <a:t>interim basis</a:t>
            </a:r>
            <a:r>
              <a:rPr lang="en-US" baseline="30000" dirty="0"/>
              <a:t>2</a:t>
            </a:r>
          </a:p>
          <a:p>
            <a:r>
              <a:rPr lang="en-US" dirty="0"/>
              <a:t>end of world history a 7-year-great-tribulation</a:t>
            </a:r>
            <a:r>
              <a:rPr lang="en-US" baseline="30000" dirty="0"/>
              <a:t>3</a:t>
            </a:r>
          </a:p>
          <a:p>
            <a:r>
              <a:rPr lang="en-US" dirty="0"/>
              <a:t>Lord will come again secretly</a:t>
            </a:r>
            <a:r>
              <a:rPr lang="en-US" baseline="30000" dirty="0"/>
              <a:t>4</a:t>
            </a:r>
          </a:p>
          <a:p>
            <a:r>
              <a:rPr lang="en-US" dirty="0"/>
              <a:t>before the terrorism begins</a:t>
            </a:r>
            <a:r>
              <a:rPr lang="en-US" baseline="30000" dirty="0"/>
              <a:t>5</a:t>
            </a:r>
          </a:p>
          <a:p>
            <a:r>
              <a:rPr lang="en-US" b="1" dirty="0"/>
              <a:t>sets up His earthly kingdom</a:t>
            </a:r>
            <a:r>
              <a:rPr lang="en-US" b="1" baseline="30000" dirty="0"/>
              <a:t>6</a:t>
            </a:r>
          </a:p>
          <a:p>
            <a:endParaRPr lang="en-US" baseline="30000" dirty="0"/>
          </a:p>
          <a:p>
            <a:endParaRPr lang="en-US" dirty="0"/>
          </a:p>
        </p:txBody>
      </p:sp>
    </p:spTree>
    <p:extLst>
      <p:ext uri="{BB962C8B-B14F-4D97-AF65-F5344CB8AC3E}">
        <p14:creationId xmlns:p14="http://schemas.microsoft.com/office/powerpoint/2010/main" val="826229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6</a:t>
            </a:r>
            <a:r>
              <a:rPr lang="en-US" b="1" dirty="0"/>
              <a:t>John 18:36</a:t>
            </a:r>
          </a:p>
        </p:txBody>
      </p:sp>
      <p:sp>
        <p:nvSpPr>
          <p:cNvPr id="3" name="Content Placeholder 2"/>
          <p:cNvSpPr>
            <a:spLocks noGrp="1"/>
          </p:cNvSpPr>
          <p:nvPr>
            <p:ph idx="1"/>
          </p:nvPr>
        </p:nvSpPr>
        <p:spPr/>
        <p:txBody>
          <a:bodyPr/>
          <a:lstStyle/>
          <a:p>
            <a:pPr marL="0" indent="0">
              <a:buNone/>
            </a:pPr>
            <a:r>
              <a:rPr lang="en-US" dirty="0"/>
              <a:t>Jesus answered, “My kingdom is not of this world. If My kingdom were of this world, My servants would fight, so that I should not be delivered to the Jews; but now My kingdom is not from here.”</a:t>
            </a:r>
          </a:p>
        </p:txBody>
      </p:sp>
    </p:spTree>
    <p:extLst>
      <p:ext uri="{BB962C8B-B14F-4D97-AF65-F5344CB8AC3E}">
        <p14:creationId xmlns:p14="http://schemas.microsoft.com/office/powerpoint/2010/main" val="479681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6</a:t>
            </a:r>
            <a:r>
              <a:rPr lang="en-US" b="1" dirty="0"/>
              <a:t>Revelation 1:9</a:t>
            </a:r>
          </a:p>
        </p:txBody>
      </p:sp>
      <p:sp>
        <p:nvSpPr>
          <p:cNvPr id="3" name="Content Placeholder 2"/>
          <p:cNvSpPr>
            <a:spLocks noGrp="1"/>
          </p:cNvSpPr>
          <p:nvPr>
            <p:ph idx="1"/>
          </p:nvPr>
        </p:nvSpPr>
        <p:spPr/>
        <p:txBody>
          <a:bodyPr/>
          <a:lstStyle/>
          <a:p>
            <a:pPr marL="0" indent="0">
              <a:buNone/>
            </a:pPr>
            <a:r>
              <a:rPr lang="en-US" dirty="0"/>
              <a:t>I, John, both your brother and companion in the tribulation and kingdom and patience of Jesus Christ, was on the island that is called Patmos for the word of God and for the testimony of Jesus Christ.</a:t>
            </a:r>
          </a:p>
        </p:txBody>
      </p:sp>
    </p:spTree>
    <p:extLst>
      <p:ext uri="{BB962C8B-B14F-4D97-AF65-F5344CB8AC3E}">
        <p14:creationId xmlns:p14="http://schemas.microsoft.com/office/powerpoint/2010/main" val="1967655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6</a:t>
            </a:r>
            <a:r>
              <a:rPr lang="en-US" b="1" dirty="0"/>
              <a:t>Colossians 1:13</a:t>
            </a:r>
          </a:p>
        </p:txBody>
      </p:sp>
      <p:sp>
        <p:nvSpPr>
          <p:cNvPr id="3" name="Content Placeholder 2"/>
          <p:cNvSpPr>
            <a:spLocks noGrp="1"/>
          </p:cNvSpPr>
          <p:nvPr>
            <p:ph idx="1"/>
          </p:nvPr>
        </p:nvSpPr>
        <p:spPr/>
        <p:txBody>
          <a:bodyPr/>
          <a:lstStyle/>
          <a:p>
            <a:pPr marL="0" indent="0">
              <a:buNone/>
            </a:pPr>
            <a:r>
              <a:rPr lang="en-US" dirty="0"/>
              <a:t>He has delivered us from the power of darkness and conveyed </a:t>
            </a:r>
            <a:r>
              <a:rPr lang="en-US" i="1" dirty="0"/>
              <a:t>us</a:t>
            </a:r>
            <a:r>
              <a:rPr lang="en-US" dirty="0"/>
              <a:t> into the kingdom of the Son of His love</a:t>
            </a:r>
          </a:p>
        </p:txBody>
      </p:sp>
    </p:spTree>
    <p:extLst>
      <p:ext uri="{BB962C8B-B14F-4D97-AF65-F5344CB8AC3E}">
        <p14:creationId xmlns:p14="http://schemas.microsoft.com/office/powerpoint/2010/main" val="2815034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Talking Points</a:t>
            </a:r>
          </a:p>
        </p:txBody>
      </p:sp>
      <p:sp>
        <p:nvSpPr>
          <p:cNvPr id="3" name="Content Placeholder 2"/>
          <p:cNvSpPr>
            <a:spLocks noGrp="1"/>
          </p:cNvSpPr>
          <p:nvPr>
            <p:ph idx="1"/>
          </p:nvPr>
        </p:nvSpPr>
        <p:spPr>
          <a:xfrm>
            <a:off x="457200" y="1600200"/>
            <a:ext cx="8458200" cy="4525963"/>
          </a:xfrm>
        </p:spPr>
        <p:txBody>
          <a:bodyPr>
            <a:normAutofit/>
          </a:bodyPr>
          <a:lstStyle/>
          <a:p>
            <a:r>
              <a:rPr lang="en-US" dirty="0"/>
              <a:t>God was caught off guard</a:t>
            </a:r>
            <a:r>
              <a:rPr lang="en-US" baseline="30000" dirty="0"/>
              <a:t>1</a:t>
            </a:r>
          </a:p>
          <a:p>
            <a:r>
              <a:rPr lang="en-US" dirty="0"/>
              <a:t>interim basis</a:t>
            </a:r>
            <a:r>
              <a:rPr lang="en-US" baseline="30000" dirty="0"/>
              <a:t>2</a:t>
            </a:r>
          </a:p>
          <a:p>
            <a:r>
              <a:rPr lang="en-US" dirty="0"/>
              <a:t>end of world history a 7-year-great-tribulation</a:t>
            </a:r>
            <a:r>
              <a:rPr lang="en-US" baseline="30000" dirty="0"/>
              <a:t>3</a:t>
            </a:r>
          </a:p>
          <a:p>
            <a:r>
              <a:rPr lang="en-US" dirty="0"/>
              <a:t>Lord will come again secretly</a:t>
            </a:r>
            <a:r>
              <a:rPr lang="en-US" baseline="30000" dirty="0"/>
              <a:t>4</a:t>
            </a:r>
          </a:p>
          <a:p>
            <a:r>
              <a:rPr lang="en-US" dirty="0"/>
              <a:t>before the terrorism begins</a:t>
            </a:r>
            <a:r>
              <a:rPr lang="en-US" baseline="30000" dirty="0"/>
              <a:t>5</a:t>
            </a:r>
          </a:p>
          <a:p>
            <a:r>
              <a:rPr lang="en-US" dirty="0"/>
              <a:t>sets up His earthly kingdom</a:t>
            </a:r>
            <a:r>
              <a:rPr lang="en-US" baseline="30000" dirty="0"/>
              <a:t>6</a:t>
            </a:r>
          </a:p>
          <a:p>
            <a:r>
              <a:rPr lang="en-US" b="1" dirty="0"/>
              <a:t>1000 year reign</a:t>
            </a:r>
            <a:r>
              <a:rPr lang="en-US" b="1" baseline="30000" dirty="0"/>
              <a:t>7</a:t>
            </a:r>
          </a:p>
          <a:p>
            <a:pPr marL="0" indent="0">
              <a:buNone/>
            </a:pPr>
            <a:endParaRPr lang="en-US" baseline="30000" dirty="0"/>
          </a:p>
          <a:p>
            <a:endParaRPr lang="en-US" dirty="0"/>
          </a:p>
        </p:txBody>
      </p:sp>
    </p:spTree>
    <p:extLst>
      <p:ext uri="{BB962C8B-B14F-4D97-AF65-F5344CB8AC3E}">
        <p14:creationId xmlns:p14="http://schemas.microsoft.com/office/powerpoint/2010/main" val="826229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7</a:t>
            </a:r>
            <a:r>
              <a:rPr lang="en-US" b="1" dirty="0"/>
              <a:t>Revelation 20:1-3</a:t>
            </a:r>
          </a:p>
        </p:txBody>
      </p:sp>
      <p:sp>
        <p:nvSpPr>
          <p:cNvPr id="3" name="Content Placeholder 2"/>
          <p:cNvSpPr>
            <a:spLocks noGrp="1"/>
          </p:cNvSpPr>
          <p:nvPr>
            <p:ph idx="1"/>
          </p:nvPr>
        </p:nvSpPr>
        <p:spPr/>
        <p:txBody>
          <a:bodyPr>
            <a:normAutofit lnSpcReduction="10000"/>
          </a:bodyPr>
          <a:lstStyle/>
          <a:p>
            <a:pPr marL="0" indent="0">
              <a:buNone/>
            </a:pPr>
            <a:r>
              <a:rPr lang="en-US" dirty="0"/>
              <a:t>And I saw an angel coming down out of heaven, having the key to the Abyss and holding in his hand a great chain. </a:t>
            </a:r>
            <a:r>
              <a:rPr lang="en-US" b="1" baseline="30000" dirty="0"/>
              <a:t>2 </a:t>
            </a:r>
            <a:r>
              <a:rPr lang="en-US" dirty="0"/>
              <a:t>He seized the dragon, that ancient serpent, who is the devil, or Satan, and bound him for a thousand years. </a:t>
            </a:r>
            <a:r>
              <a:rPr lang="en-US" b="1" baseline="30000" dirty="0"/>
              <a:t>3 </a:t>
            </a:r>
            <a:r>
              <a:rPr lang="en-US" dirty="0"/>
              <a:t>He threw him into the Abyss, and locked and sealed it over him, to keep him from deceiving the nations anymore until the thousand years were ended. After that, he must be set free for a short time.</a:t>
            </a:r>
          </a:p>
        </p:txBody>
      </p:sp>
    </p:spTree>
    <p:extLst>
      <p:ext uri="{BB962C8B-B14F-4D97-AF65-F5344CB8AC3E}">
        <p14:creationId xmlns:p14="http://schemas.microsoft.com/office/powerpoint/2010/main" val="3447064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Talking Points</a:t>
            </a:r>
          </a:p>
        </p:txBody>
      </p:sp>
      <p:sp>
        <p:nvSpPr>
          <p:cNvPr id="3" name="Content Placeholder 2"/>
          <p:cNvSpPr>
            <a:spLocks noGrp="1"/>
          </p:cNvSpPr>
          <p:nvPr>
            <p:ph idx="1"/>
          </p:nvPr>
        </p:nvSpPr>
        <p:spPr>
          <a:xfrm>
            <a:off x="457200" y="1600200"/>
            <a:ext cx="8458200" cy="4525963"/>
          </a:xfrm>
        </p:spPr>
        <p:txBody>
          <a:bodyPr>
            <a:normAutofit lnSpcReduction="10000"/>
          </a:bodyPr>
          <a:lstStyle/>
          <a:p>
            <a:r>
              <a:rPr lang="en-US" dirty="0"/>
              <a:t>God was caught off guard</a:t>
            </a:r>
            <a:r>
              <a:rPr lang="en-US" baseline="30000" dirty="0"/>
              <a:t>1</a:t>
            </a:r>
          </a:p>
          <a:p>
            <a:r>
              <a:rPr lang="en-US" dirty="0"/>
              <a:t>interim basis</a:t>
            </a:r>
            <a:r>
              <a:rPr lang="en-US" baseline="30000" dirty="0"/>
              <a:t>2</a:t>
            </a:r>
          </a:p>
          <a:p>
            <a:r>
              <a:rPr lang="en-US" dirty="0"/>
              <a:t>end of world history a 7-year-great-tribulation</a:t>
            </a:r>
            <a:r>
              <a:rPr lang="en-US" baseline="30000" dirty="0"/>
              <a:t>3</a:t>
            </a:r>
          </a:p>
          <a:p>
            <a:r>
              <a:rPr lang="en-US" dirty="0"/>
              <a:t>Lord will come again secretly</a:t>
            </a:r>
            <a:r>
              <a:rPr lang="en-US" baseline="30000" dirty="0"/>
              <a:t>4</a:t>
            </a:r>
          </a:p>
          <a:p>
            <a:r>
              <a:rPr lang="en-US" dirty="0"/>
              <a:t>before the terrorism begins</a:t>
            </a:r>
            <a:r>
              <a:rPr lang="en-US" baseline="30000" dirty="0"/>
              <a:t>5</a:t>
            </a:r>
          </a:p>
          <a:p>
            <a:r>
              <a:rPr lang="en-US" dirty="0"/>
              <a:t>sets up His earthly kingdom</a:t>
            </a:r>
            <a:r>
              <a:rPr lang="en-US" baseline="30000" dirty="0"/>
              <a:t>6</a:t>
            </a:r>
          </a:p>
          <a:p>
            <a:r>
              <a:rPr lang="en-US" dirty="0"/>
              <a:t>1000 year reign</a:t>
            </a:r>
            <a:r>
              <a:rPr lang="en-US" baseline="30000" dirty="0"/>
              <a:t>7</a:t>
            </a:r>
          </a:p>
          <a:p>
            <a:r>
              <a:rPr lang="en-US" b="1" dirty="0"/>
              <a:t>final resurrection</a:t>
            </a:r>
            <a:r>
              <a:rPr lang="en-US" b="1" baseline="30000" dirty="0"/>
              <a:t>8</a:t>
            </a:r>
          </a:p>
          <a:p>
            <a:endParaRPr lang="en-US" baseline="30000" dirty="0"/>
          </a:p>
          <a:p>
            <a:endParaRPr lang="en-US" dirty="0"/>
          </a:p>
        </p:txBody>
      </p:sp>
    </p:spTree>
    <p:extLst>
      <p:ext uri="{BB962C8B-B14F-4D97-AF65-F5344CB8AC3E}">
        <p14:creationId xmlns:p14="http://schemas.microsoft.com/office/powerpoint/2010/main" val="8262291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8</a:t>
            </a:r>
            <a:r>
              <a:rPr lang="en-US" b="1" dirty="0"/>
              <a:t>John 5:28-29</a:t>
            </a:r>
          </a:p>
        </p:txBody>
      </p:sp>
      <p:sp>
        <p:nvSpPr>
          <p:cNvPr id="3" name="Content Placeholder 2"/>
          <p:cNvSpPr>
            <a:spLocks noGrp="1"/>
          </p:cNvSpPr>
          <p:nvPr>
            <p:ph idx="1"/>
          </p:nvPr>
        </p:nvSpPr>
        <p:spPr/>
        <p:txBody>
          <a:bodyPr/>
          <a:lstStyle/>
          <a:p>
            <a:pPr marL="0" indent="0">
              <a:buNone/>
            </a:pPr>
            <a:r>
              <a:rPr lang="en-US" dirty="0"/>
              <a:t>Do not marvel at this; for the hour is coming in which all who are in the graves will hear His voice </a:t>
            </a:r>
            <a:r>
              <a:rPr lang="en-US" b="1" baseline="30000" dirty="0"/>
              <a:t>29 </a:t>
            </a:r>
            <a:r>
              <a:rPr lang="en-US" dirty="0"/>
              <a:t>and come forth—those who have done good, to the resurrection of life, and those who have done evil, to the resurrection of condemnation.</a:t>
            </a:r>
          </a:p>
        </p:txBody>
      </p:sp>
    </p:spTree>
    <p:extLst>
      <p:ext uri="{BB962C8B-B14F-4D97-AF65-F5344CB8AC3E}">
        <p14:creationId xmlns:p14="http://schemas.microsoft.com/office/powerpoint/2010/main" val="3388810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t>8</a:t>
            </a:r>
            <a:r>
              <a:rPr lang="en-US" b="1" dirty="0"/>
              <a:t>Acts 24:15</a:t>
            </a:r>
          </a:p>
        </p:txBody>
      </p:sp>
      <p:sp>
        <p:nvSpPr>
          <p:cNvPr id="3" name="Content Placeholder 2"/>
          <p:cNvSpPr>
            <a:spLocks noGrp="1"/>
          </p:cNvSpPr>
          <p:nvPr>
            <p:ph idx="1"/>
          </p:nvPr>
        </p:nvSpPr>
        <p:spPr/>
        <p:txBody>
          <a:bodyPr/>
          <a:lstStyle/>
          <a:p>
            <a:pPr marL="0" indent="0">
              <a:buNone/>
            </a:pPr>
            <a:r>
              <a:rPr lang="en-US" dirty="0"/>
              <a:t>I have hope in God, which they themselves also accept, that there will be a resurrection of </a:t>
            </a:r>
            <a:r>
              <a:rPr lang="en-US" i="1" dirty="0"/>
              <a:t>the</a:t>
            </a:r>
            <a:r>
              <a:rPr lang="en-US" dirty="0"/>
              <a:t> dead, both of </a:t>
            </a:r>
            <a:r>
              <a:rPr lang="en-US" i="1" dirty="0"/>
              <a:t>the</a:t>
            </a:r>
            <a:r>
              <a:rPr lang="en-US" dirty="0"/>
              <a:t> just and </a:t>
            </a:r>
            <a:r>
              <a:rPr lang="en-US" i="1" dirty="0"/>
              <a:t>the</a:t>
            </a:r>
            <a:r>
              <a:rPr lang="en-US" dirty="0"/>
              <a:t> unjust.</a:t>
            </a:r>
          </a:p>
        </p:txBody>
      </p:sp>
    </p:spTree>
    <p:extLst>
      <p:ext uri="{BB962C8B-B14F-4D97-AF65-F5344CB8AC3E}">
        <p14:creationId xmlns:p14="http://schemas.microsoft.com/office/powerpoint/2010/main" val="658644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p>
        </p:txBody>
      </p:sp>
      <p:sp>
        <p:nvSpPr>
          <p:cNvPr id="3" name="Content Placeholder 2"/>
          <p:cNvSpPr>
            <a:spLocks noGrp="1"/>
          </p:cNvSpPr>
          <p:nvPr>
            <p:ph idx="1"/>
          </p:nvPr>
        </p:nvSpPr>
        <p:spPr/>
        <p:txBody>
          <a:bodyPr/>
          <a:lstStyle/>
          <a:p>
            <a:r>
              <a:rPr lang="en-US" dirty="0"/>
              <a:t>There will be a rapture where the righteous are “caught up”.  </a:t>
            </a:r>
          </a:p>
          <a:p>
            <a:r>
              <a:rPr lang="en-US" dirty="0"/>
              <a:t>The rapture will be after the tribulations of this world, and then the judgment.</a:t>
            </a:r>
          </a:p>
          <a:p>
            <a:r>
              <a:rPr lang="en-US" dirty="0"/>
              <a:t>There will be only one resurrection of the dead!  Jesus will only return once!!</a:t>
            </a:r>
          </a:p>
          <a:p>
            <a:r>
              <a:rPr lang="en-US" dirty="0"/>
              <a:t>There will not be an opportunity for forgiveness after Jesus returns! Be prepared!!</a:t>
            </a:r>
          </a:p>
        </p:txBody>
      </p:sp>
    </p:spTree>
    <p:extLst>
      <p:ext uri="{BB962C8B-B14F-4D97-AF65-F5344CB8AC3E}">
        <p14:creationId xmlns:p14="http://schemas.microsoft.com/office/powerpoint/2010/main" val="149582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“There are two views of the rapture—one is correct and the other is a dangerous false doctrine.”</a:t>
            </a:r>
          </a:p>
          <a:p>
            <a:pPr marL="0" indent="0">
              <a:buNone/>
            </a:pPr>
            <a:r>
              <a:rPr lang="en-US" dirty="0"/>
              <a:t>- George </a:t>
            </a:r>
            <a:r>
              <a:rPr lang="en-US" dirty="0" err="1"/>
              <a:t>Battey</a:t>
            </a:r>
            <a:r>
              <a:rPr lang="en-US" dirty="0"/>
              <a:t>, Evangelist</a:t>
            </a:r>
          </a:p>
          <a:p>
            <a:pPr marL="0" indent="0">
              <a:buNone/>
            </a:pPr>
            <a:endParaRPr lang="en-US" dirty="0"/>
          </a:p>
        </p:txBody>
      </p:sp>
    </p:spTree>
    <p:extLst>
      <p:ext uri="{BB962C8B-B14F-4D97-AF65-F5344CB8AC3E}">
        <p14:creationId xmlns:p14="http://schemas.microsoft.com/office/powerpoint/2010/main" val="401025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Two Views of the Rapture</a:t>
            </a:r>
          </a:p>
        </p:txBody>
      </p:sp>
      <p:sp>
        <p:nvSpPr>
          <p:cNvPr id="3" name="Content Placeholder 2"/>
          <p:cNvSpPr>
            <a:spLocks noGrp="1"/>
          </p:cNvSpPr>
          <p:nvPr>
            <p:ph idx="1"/>
          </p:nvPr>
        </p:nvSpPr>
        <p:spPr>
          <a:xfrm>
            <a:off x="457200" y="1219200"/>
            <a:ext cx="8458200" cy="4495800"/>
          </a:xfrm>
        </p:spPr>
        <p:txBody>
          <a:bodyPr>
            <a:normAutofit lnSpcReduction="10000"/>
          </a:bodyPr>
          <a:lstStyle/>
          <a:p>
            <a:pPr marL="0" indent="0">
              <a:buNone/>
            </a:pPr>
            <a:r>
              <a:rPr lang="en-US" sz="3000" u="sng" dirty="0"/>
              <a:t>#1:  Post-Tribulation</a:t>
            </a:r>
          </a:p>
          <a:p>
            <a:pPr marL="0" indent="0">
              <a:buNone/>
            </a:pPr>
            <a:r>
              <a:rPr lang="en-US" sz="3000" dirty="0"/>
              <a:t>God’s people will be caught up to meet the Lord in the air after the tribulations of earth are over, or in other words, at the end of world history.  After this is the judgment day.</a:t>
            </a:r>
          </a:p>
          <a:p>
            <a:pPr marL="0" indent="0">
              <a:buNone/>
            </a:pPr>
            <a:r>
              <a:rPr lang="en-US" sz="3000" u="sng" dirty="0"/>
              <a:t>#2:  Pre-Tribulation</a:t>
            </a:r>
          </a:p>
          <a:p>
            <a:pPr marL="0" indent="0">
              <a:buNone/>
            </a:pPr>
            <a:r>
              <a:rPr lang="en-US" sz="3000" dirty="0"/>
              <a:t>God will rapture His people off the earth before they have to suffer great tribulation.  After the Rapture, Jesus will set up an earthly kingdom and rule for 1,000 years.</a:t>
            </a:r>
          </a:p>
          <a:p>
            <a:pPr marL="0" indent="0">
              <a:buNone/>
            </a:pPr>
            <a:endParaRPr lang="en-US" dirty="0"/>
          </a:p>
          <a:p>
            <a:pPr marL="0" indent="0">
              <a:buNone/>
            </a:pPr>
            <a:endParaRPr lang="en-US" dirty="0"/>
          </a:p>
          <a:p>
            <a:pPr marL="0" indent="0">
              <a:buNone/>
            </a:pPr>
            <a:endParaRPr lang="en-US" dirty="0"/>
          </a:p>
        </p:txBody>
      </p:sp>
      <p:sp>
        <p:nvSpPr>
          <p:cNvPr id="4" name="Rounded Rectangle 3"/>
          <p:cNvSpPr/>
          <p:nvPr/>
        </p:nvSpPr>
        <p:spPr>
          <a:xfrm>
            <a:off x="381000" y="3429000"/>
            <a:ext cx="8534400" cy="2362200"/>
          </a:xfrm>
          <a:prstGeom prst="round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09800" y="6096000"/>
            <a:ext cx="4724400" cy="553998"/>
          </a:xfrm>
          <a:prstGeom prst="rect">
            <a:avLst/>
          </a:prstGeom>
          <a:solidFill>
            <a:srgbClr val="C00000"/>
          </a:solidFill>
          <a:ln w="25400">
            <a:solidFill>
              <a:schemeClr val="tx1"/>
            </a:solidFill>
          </a:ln>
        </p:spPr>
        <p:txBody>
          <a:bodyPr wrap="square" rtlCol="0">
            <a:spAutoFit/>
          </a:bodyPr>
          <a:lstStyle/>
          <a:p>
            <a:r>
              <a:rPr lang="en-US" sz="3000" b="1" dirty="0"/>
              <a:t>WHICH DOCTRINE IS FALSE?</a:t>
            </a:r>
          </a:p>
        </p:txBody>
      </p:sp>
    </p:spTree>
    <p:extLst>
      <p:ext uri="{BB962C8B-B14F-4D97-AF65-F5344CB8AC3E}">
        <p14:creationId xmlns:p14="http://schemas.microsoft.com/office/powerpoint/2010/main" val="120885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143000"/>
          </a:xfrm>
        </p:spPr>
        <p:txBody>
          <a:bodyPr>
            <a:noAutofit/>
          </a:bodyPr>
          <a:lstStyle/>
          <a:p>
            <a:r>
              <a:rPr lang="en-US" sz="3200" b="1" dirty="0"/>
              <a:t>HISTORY OF THE “PRE-TRIBULATION RAPTURE”</a:t>
            </a:r>
          </a:p>
        </p:txBody>
      </p:sp>
      <p:sp>
        <p:nvSpPr>
          <p:cNvPr id="3" name="Content Placeholder 2"/>
          <p:cNvSpPr>
            <a:spLocks noGrp="1"/>
          </p:cNvSpPr>
          <p:nvPr>
            <p:ph idx="1"/>
          </p:nvPr>
        </p:nvSpPr>
        <p:spPr/>
        <p:txBody>
          <a:bodyPr/>
          <a:lstStyle/>
          <a:p>
            <a:r>
              <a:rPr lang="en-US" dirty="0"/>
              <a:t>Concept first widely taught starting in about 1830 (John Nelson Darby)</a:t>
            </a:r>
          </a:p>
          <a:p>
            <a:r>
              <a:rPr lang="en-US" dirty="0"/>
              <a:t>Part of the “Dispensationalism” Movement</a:t>
            </a:r>
          </a:p>
          <a:p>
            <a:r>
              <a:rPr lang="en-US" dirty="0"/>
              <a:t>Gained strength in the 1970’s with the book “The Late, Great Planet Earth” (Hal Lindsey)</a:t>
            </a:r>
          </a:p>
          <a:p>
            <a:r>
              <a:rPr lang="en-US" dirty="0"/>
              <a:t>Further gained momentum thru the “Left Behind” series </a:t>
            </a:r>
          </a:p>
          <a:p>
            <a:r>
              <a:rPr lang="en-US" dirty="0"/>
              <a:t>May 21, 2011 (Harold Camping)</a:t>
            </a:r>
          </a:p>
        </p:txBody>
      </p:sp>
    </p:spTree>
    <p:extLst>
      <p:ext uri="{BB962C8B-B14F-4D97-AF65-F5344CB8AC3E}">
        <p14:creationId xmlns:p14="http://schemas.microsoft.com/office/powerpoint/2010/main" val="179214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Talking Points</a:t>
            </a:r>
          </a:p>
        </p:txBody>
      </p:sp>
      <p:sp>
        <p:nvSpPr>
          <p:cNvPr id="3" name="Content Placeholder 2"/>
          <p:cNvSpPr>
            <a:spLocks noGrp="1"/>
          </p:cNvSpPr>
          <p:nvPr>
            <p:ph idx="1"/>
          </p:nvPr>
        </p:nvSpPr>
        <p:spPr>
          <a:xfrm>
            <a:off x="457200" y="1600200"/>
            <a:ext cx="8458200" cy="4525963"/>
          </a:xfrm>
        </p:spPr>
        <p:txBody>
          <a:bodyPr>
            <a:normAutofit lnSpcReduction="10000"/>
          </a:bodyPr>
          <a:lstStyle/>
          <a:p>
            <a:r>
              <a:rPr lang="en-US" dirty="0"/>
              <a:t>God was caught off guard</a:t>
            </a:r>
            <a:r>
              <a:rPr lang="en-US" baseline="30000" dirty="0"/>
              <a:t>1</a:t>
            </a:r>
          </a:p>
          <a:p>
            <a:r>
              <a:rPr lang="en-US" dirty="0"/>
              <a:t>interim basis</a:t>
            </a:r>
            <a:r>
              <a:rPr lang="en-US" baseline="30000" dirty="0"/>
              <a:t>2</a:t>
            </a:r>
          </a:p>
          <a:p>
            <a:r>
              <a:rPr lang="en-US" dirty="0"/>
              <a:t>end of world history a 7-year-great-tribulation</a:t>
            </a:r>
            <a:r>
              <a:rPr lang="en-US" baseline="30000" dirty="0"/>
              <a:t>3</a:t>
            </a:r>
          </a:p>
          <a:p>
            <a:r>
              <a:rPr lang="en-US" dirty="0"/>
              <a:t>Lord will come again secretly</a:t>
            </a:r>
            <a:r>
              <a:rPr lang="en-US" baseline="30000" dirty="0"/>
              <a:t>4</a:t>
            </a:r>
          </a:p>
          <a:p>
            <a:r>
              <a:rPr lang="en-US" dirty="0"/>
              <a:t>before the terrorism begins</a:t>
            </a:r>
            <a:r>
              <a:rPr lang="en-US" baseline="30000" dirty="0"/>
              <a:t>5</a:t>
            </a:r>
          </a:p>
          <a:p>
            <a:r>
              <a:rPr lang="en-US" dirty="0"/>
              <a:t>sets up His earthly kingdom</a:t>
            </a:r>
            <a:r>
              <a:rPr lang="en-US" baseline="30000" dirty="0"/>
              <a:t>6</a:t>
            </a:r>
          </a:p>
          <a:p>
            <a:r>
              <a:rPr lang="en-US" dirty="0"/>
              <a:t>1000 year reign</a:t>
            </a:r>
            <a:r>
              <a:rPr lang="en-US" baseline="30000" dirty="0"/>
              <a:t>7</a:t>
            </a:r>
          </a:p>
          <a:p>
            <a:r>
              <a:rPr lang="en-US" dirty="0"/>
              <a:t>final resurrection</a:t>
            </a:r>
            <a:r>
              <a:rPr lang="en-US" baseline="30000" dirty="0"/>
              <a:t>8</a:t>
            </a:r>
          </a:p>
          <a:p>
            <a:endParaRPr lang="en-US" baseline="30000" dirty="0"/>
          </a:p>
          <a:p>
            <a:endParaRPr lang="en-US" dirty="0"/>
          </a:p>
        </p:txBody>
      </p:sp>
    </p:spTree>
    <p:extLst>
      <p:ext uri="{BB962C8B-B14F-4D97-AF65-F5344CB8AC3E}">
        <p14:creationId xmlns:p14="http://schemas.microsoft.com/office/powerpoint/2010/main" val="173908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u="sng" dirty="0"/>
              <a:t>Summary of Dispensational Premillennialist Theory </a:t>
            </a:r>
            <a:endParaRPr lang="en-US" dirty="0"/>
          </a:p>
        </p:txBody>
      </p:sp>
      <p:sp>
        <p:nvSpPr>
          <p:cNvPr id="3" name="Content Placeholder 2"/>
          <p:cNvSpPr>
            <a:spLocks noGrp="1"/>
          </p:cNvSpPr>
          <p:nvPr>
            <p:ph idx="1"/>
          </p:nvPr>
        </p:nvSpPr>
        <p:spPr/>
        <p:txBody>
          <a:bodyPr>
            <a:normAutofit fontScale="92500"/>
          </a:bodyPr>
          <a:lstStyle/>
          <a:p>
            <a:r>
              <a:rPr lang="en-US" dirty="0"/>
              <a:t>When Jesus came to earth the first time He came, supposedly, to re-gather the Jews to Palestine and set up an earthly kingdom.</a:t>
            </a:r>
          </a:p>
          <a:p>
            <a:r>
              <a:rPr lang="en-US" dirty="0"/>
              <a:t>Surprisingly, however, the Jews rejected their Savior. Supposedly God was caught off guard</a:t>
            </a:r>
            <a:r>
              <a:rPr lang="en-US" baseline="30000" dirty="0"/>
              <a:t>1</a:t>
            </a:r>
            <a:r>
              <a:rPr lang="en-US" dirty="0"/>
              <a:t> and did not foresee this happening. Therefore, the church was established on an interim basis</a:t>
            </a:r>
            <a:r>
              <a:rPr lang="en-US" baseline="30000" dirty="0"/>
              <a:t>2</a:t>
            </a:r>
            <a:r>
              <a:rPr lang="en-US" dirty="0"/>
              <a:t> until the Lord can come again and successfully set up His earthly kingdom on His second effort.</a:t>
            </a:r>
          </a:p>
          <a:p>
            <a:pPr marL="0" indent="0">
              <a:buNone/>
            </a:pPr>
            <a:endParaRPr lang="en-US" dirty="0"/>
          </a:p>
        </p:txBody>
      </p:sp>
    </p:spTree>
    <p:extLst>
      <p:ext uri="{BB962C8B-B14F-4D97-AF65-F5344CB8AC3E}">
        <p14:creationId xmlns:p14="http://schemas.microsoft.com/office/powerpoint/2010/main" val="428026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u="sng" dirty="0"/>
              <a:t>Summary of Dispensational Premillennialist Theory </a:t>
            </a:r>
            <a:endParaRPr lang="en-US" dirty="0"/>
          </a:p>
        </p:txBody>
      </p:sp>
      <p:sp>
        <p:nvSpPr>
          <p:cNvPr id="3" name="Content Placeholder 2"/>
          <p:cNvSpPr>
            <a:spLocks noGrp="1"/>
          </p:cNvSpPr>
          <p:nvPr>
            <p:ph idx="1"/>
          </p:nvPr>
        </p:nvSpPr>
        <p:spPr/>
        <p:txBody>
          <a:bodyPr>
            <a:normAutofit fontScale="92500" lnSpcReduction="20000"/>
          </a:bodyPr>
          <a:lstStyle/>
          <a:p>
            <a:r>
              <a:rPr lang="en-US" dirty="0"/>
              <a:t>Near the end of world history a 7-year-great-tribulation</a:t>
            </a:r>
            <a:r>
              <a:rPr lang="en-US" baseline="30000" dirty="0"/>
              <a:t>3</a:t>
            </a:r>
            <a:r>
              <a:rPr lang="en-US" dirty="0"/>
              <a:t> will begin.</a:t>
            </a:r>
          </a:p>
          <a:p>
            <a:r>
              <a:rPr lang="en-US" dirty="0"/>
              <a:t>A supreme ruler will arise – the Antichrist—will begin ruling the world and terrorizing all Christians.</a:t>
            </a:r>
          </a:p>
          <a:p>
            <a:r>
              <a:rPr lang="en-US" dirty="0"/>
              <a:t>But to protect Christians from this horrible tribulation, the Lord will come again secretly</a:t>
            </a:r>
            <a:r>
              <a:rPr lang="en-US" baseline="30000" dirty="0"/>
              <a:t>4</a:t>
            </a:r>
            <a:r>
              <a:rPr lang="en-US" dirty="0"/>
              <a:t> to rapture His saints off the earth before the terrorism begins</a:t>
            </a:r>
            <a:r>
              <a:rPr lang="en-US" baseline="30000" dirty="0"/>
              <a:t>5</a:t>
            </a:r>
            <a:r>
              <a:rPr lang="en-US" dirty="0"/>
              <a:t>—hence the name "</a:t>
            </a:r>
            <a:r>
              <a:rPr lang="en-US" i="1" u="sng" dirty="0"/>
              <a:t>pre</a:t>
            </a:r>
            <a:r>
              <a:rPr lang="en-US" i="1" dirty="0"/>
              <a:t>-tribulation rapture</a:t>
            </a:r>
            <a:r>
              <a:rPr lang="en-US" dirty="0"/>
              <a:t>." This is Christ's second coming.</a:t>
            </a:r>
          </a:p>
          <a:p>
            <a:pPr marL="0" indent="0">
              <a:buNone/>
            </a:pPr>
            <a:endParaRPr lang="en-US" dirty="0"/>
          </a:p>
        </p:txBody>
      </p:sp>
    </p:spTree>
    <p:extLst>
      <p:ext uri="{BB962C8B-B14F-4D97-AF65-F5344CB8AC3E}">
        <p14:creationId xmlns:p14="http://schemas.microsoft.com/office/powerpoint/2010/main" val="1030156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6806</TotalTime>
  <Words>1958</Words>
  <Application>Microsoft Office PowerPoint</Application>
  <PresentationFormat>On-screen Show (4:3)</PresentationFormat>
  <Paragraphs>141</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Rapture</vt:lpstr>
      <vt:lpstr>1 Thessalonians 4:16-17</vt:lpstr>
      <vt:lpstr>Popular Today!</vt:lpstr>
      <vt:lpstr>PowerPoint Presentation</vt:lpstr>
      <vt:lpstr>Two Views of the Rapture</vt:lpstr>
      <vt:lpstr>HISTORY OF THE “PRE-TRIBULATION RAPTURE”</vt:lpstr>
      <vt:lpstr>Talking Points</vt:lpstr>
      <vt:lpstr>Summary of Dispensational Premillennialist Theory </vt:lpstr>
      <vt:lpstr>Summary of Dispensational Premillennialist Theory </vt:lpstr>
      <vt:lpstr>Summary of Dispensational Premillennialist Theory </vt:lpstr>
      <vt:lpstr>Summary of Dispensational Premillennialist Theory </vt:lpstr>
      <vt:lpstr>Talking Points</vt:lpstr>
      <vt:lpstr>1Psalm 22:16-18</vt:lpstr>
      <vt:lpstr>1Isaiah 53:7-9</vt:lpstr>
      <vt:lpstr>Talking Points</vt:lpstr>
      <vt:lpstr>2Ephesians 3:10-12</vt:lpstr>
      <vt:lpstr>2Matthew 16:18-19</vt:lpstr>
      <vt:lpstr>Talking Points</vt:lpstr>
      <vt:lpstr>3Mathew 24:1-3</vt:lpstr>
      <vt:lpstr>3From Matthew 24:3</vt:lpstr>
      <vt:lpstr>3Matthew 24</vt:lpstr>
      <vt:lpstr>3Matthew 24:34</vt:lpstr>
      <vt:lpstr>Talking Points</vt:lpstr>
      <vt:lpstr>4Revelation 1:7</vt:lpstr>
      <vt:lpstr>41 Corinthians 15:51-52</vt:lpstr>
      <vt:lpstr>Talking Points</vt:lpstr>
      <vt:lpstr>5Revelation 2:10</vt:lpstr>
      <vt:lpstr>5James 1:12</vt:lpstr>
      <vt:lpstr>52 Timothy 3:12</vt:lpstr>
      <vt:lpstr>Talking Points</vt:lpstr>
      <vt:lpstr>6John 18:36</vt:lpstr>
      <vt:lpstr>6Revelation 1:9</vt:lpstr>
      <vt:lpstr>6Colossians 1:13</vt:lpstr>
      <vt:lpstr>Talking Points</vt:lpstr>
      <vt:lpstr>7Revelation 20:1-3</vt:lpstr>
      <vt:lpstr>Talking Points</vt:lpstr>
      <vt:lpstr>8John 5:28-29</vt:lpstr>
      <vt:lpstr>8Acts 24:15</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Tabernacle</dc:title>
  <dc:creator>Bryan Morrison</dc:creator>
  <cp:lastModifiedBy>Megan Morrison</cp:lastModifiedBy>
  <cp:revision>62</cp:revision>
  <cp:lastPrinted>2020-08-02T14:11:39Z</cp:lastPrinted>
  <dcterms:created xsi:type="dcterms:W3CDTF">2006-08-16T00:00:00Z</dcterms:created>
  <dcterms:modified xsi:type="dcterms:W3CDTF">2020-08-06T23:38:44Z</dcterms:modified>
</cp:coreProperties>
</file>