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7" r:id="rId3"/>
    <p:sldId id="305" r:id="rId4"/>
    <p:sldId id="319" r:id="rId5"/>
    <p:sldId id="320" r:id="rId6"/>
    <p:sldId id="321" r:id="rId7"/>
    <p:sldId id="306" r:id="rId8"/>
    <p:sldId id="318" r:id="rId9"/>
    <p:sldId id="322" r:id="rId10"/>
    <p:sldId id="323" r:id="rId11"/>
    <p:sldId id="324" r:id="rId12"/>
    <p:sldId id="309" r:id="rId13"/>
    <p:sldId id="313" r:id="rId14"/>
    <p:sldId id="315" r:id="rId15"/>
    <p:sldId id="310" r:id="rId16"/>
    <p:sldId id="314" r:id="rId17"/>
    <p:sldId id="316" r:id="rId18"/>
    <p:sldId id="31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587-8ED9-4331-BE7D-E5F4EA29DB6D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3D7-A616-4E99-AC27-0A8C198AC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587-8ED9-4331-BE7D-E5F4EA29DB6D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3D7-A616-4E99-AC27-0A8C198AC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6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587-8ED9-4331-BE7D-E5F4EA29DB6D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3D7-A616-4E99-AC27-0A8C198AC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5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587-8ED9-4331-BE7D-E5F4EA29DB6D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3D7-A616-4E99-AC27-0A8C198AC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9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587-8ED9-4331-BE7D-E5F4EA29DB6D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3D7-A616-4E99-AC27-0A8C198AC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2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587-8ED9-4331-BE7D-E5F4EA29DB6D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3D7-A616-4E99-AC27-0A8C198AC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3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587-8ED9-4331-BE7D-E5F4EA29DB6D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3D7-A616-4E99-AC27-0A8C198AC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587-8ED9-4331-BE7D-E5F4EA29DB6D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3D7-A616-4E99-AC27-0A8C198AC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9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587-8ED9-4331-BE7D-E5F4EA29DB6D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3D7-A616-4E99-AC27-0A8C198AC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9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587-8ED9-4331-BE7D-E5F4EA29DB6D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3D7-A616-4E99-AC27-0A8C198AC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7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587-8ED9-4331-BE7D-E5F4EA29DB6D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3D7-A616-4E99-AC27-0A8C198AC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5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A3587-8ED9-4331-BE7D-E5F4EA29DB6D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D83D7-A616-4E99-AC27-0A8C198AC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58975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Seating Arrangements at The Last Supper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154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DaVinci’s</a:t>
            </a:r>
            <a:r>
              <a:rPr lang="en-US" dirty="0" smtClean="0"/>
              <a:t> </a:t>
            </a:r>
            <a:r>
              <a:rPr lang="en-US" i="1" dirty="0" smtClean="0"/>
              <a:t>Last Supper </a:t>
            </a:r>
            <a:endParaRPr lang="en-US" i="1" dirty="0"/>
          </a:p>
        </p:txBody>
      </p:sp>
      <p:sp>
        <p:nvSpPr>
          <p:cNvPr id="1028" name="AutoShape 4" descr="Last Supp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00200"/>
            <a:ext cx="6019800" cy="481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3614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905000"/>
            <a:ext cx="6387065" cy="4196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Likely Seating Arrangement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36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John 13:23-25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effectLst/>
              </a:rPr>
              <a:t>Now there was leaning on Jesus’ bosom one of His disciples, whom Jesus loved. </a:t>
            </a:r>
            <a:r>
              <a:rPr lang="en-US" baseline="30000" dirty="0" smtClean="0">
                <a:effectLst/>
              </a:rPr>
              <a:t>24 </a:t>
            </a:r>
            <a:r>
              <a:rPr lang="en-US" dirty="0" smtClean="0">
                <a:effectLst/>
              </a:rPr>
              <a:t>Simon Peter therefore motioned to him to ask who it was of whom He spoke.</a:t>
            </a:r>
            <a:r>
              <a:rPr lang="en-US" baseline="30000" dirty="0" smtClean="0">
                <a:effectLst/>
              </a:rPr>
              <a:t>25 </a:t>
            </a:r>
            <a:r>
              <a:rPr lang="en-US" dirty="0" smtClean="0">
                <a:effectLst/>
              </a:rPr>
              <a:t>Then, leaning back</a:t>
            </a:r>
            <a:r>
              <a:rPr lang="en-US" baseline="30000" dirty="0"/>
              <a:t> </a:t>
            </a:r>
            <a:r>
              <a:rPr lang="en-US" dirty="0" smtClean="0">
                <a:effectLst/>
              </a:rPr>
              <a:t>on Jesus’ breast, he said to Him, “Lord, who is it?”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37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John was leaning on Jesus, he must have been next to him!  Traditionally, guests would sit on pillows on the floor and then recline to the left.</a:t>
            </a:r>
          </a:p>
          <a:p>
            <a:r>
              <a:rPr lang="en-US" dirty="0" smtClean="0"/>
              <a:t>If Peter was able to “motion’ to John, he must have been across the table from him!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77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Traditional Seating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457200" y="1524000"/>
            <a:ext cx="8156614" cy="3994666"/>
            <a:chOff x="525510" y="2514600"/>
            <a:chExt cx="7112033" cy="2807732"/>
          </a:xfrm>
        </p:grpSpPr>
        <p:sp>
          <p:nvSpPr>
            <p:cNvPr id="23" name="TextBox 22"/>
            <p:cNvSpPr txBox="1"/>
            <p:nvPr/>
          </p:nvSpPr>
          <p:spPr>
            <a:xfrm>
              <a:off x="2345901" y="2526268"/>
              <a:ext cx="571500" cy="259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John 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68320" y="2526268"/>
              <a:ext cx="800100" cy="259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Jesus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48385" y="2526268"/>
              <a:ext cx="1028700" cy="454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Honored</a:t>
              </a:r>
            </a:p>
            <a:p>
              <a:pPr algn="ctr"/>
              <a:r>
                <a:rPr lang="en-US" dirty="0" smtClean="0"/>
                <a:t>Guest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11422" y="25146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Senior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73705" y="25146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Guest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33709" y="2514600"/>
              <a:ext cx="668150" cy="259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Guest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93526" y="4953000"/>
              <a:ext cx="838200" cy="259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Peter?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22229" y="4953000"/>
              <a:ext cx="800100" cy="259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Peter?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50926" y="49530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Guest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179627" y="4953000"/>
              <a:ext cx="800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Guest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40147" y="49530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Guest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37443" y="4953000"/>
              <a:ext cx="800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Guest</a:t>
              </a:r>
              <a:endParaRPr lang="en-US" dirty="0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525510" y="3124199"/>
              <a:ext cx="6976349" cy="1524001"/>
              <a:chOff x="525510" y="3124199"/>
              <a:chExt cx="6976349" cy="1524001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525510" y="3124200"/>
                <a:ext cx="6976349" cy="1524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1905959" y="3124199"/>
                <a:ext cx="0" cy="1524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3611506" y="3593812"/>
              <a:ext cx="2362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Dining Table</a:t>
              </a:r>
              <a:endParaRPr lang="en-US" sz="32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25510" y="3579602"/>
              <a:ext cx="1428750" cy="713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 smtClean="0"/>
                <a:t>Paschal Table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54388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John 13:26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effectLst/>
              </a:rPr>
              <a:t>Jesus answered, “It is he to whom I shall give a piece of bread when I have dipped </a:t>
            </a:r>
            <a:r>
              <a:rPr lang="en-US" i="1" dirty="0" smtClean="0">
                <a:effectLst/>
              </a:rPr>
              <a:t>it.</a:t>
            </a:r>
            <a:r>
              <a:rPr lang="en-US" dirty="0" smtClean="0">
                <a:effectLst/>
              </a:rPr>
              <a:t>” And having dipped the bread, He gave </a:t>
            </a:r>
            <a:r>
              <a:rPr lang="en-US" i="1" dirty="0" smtClean="0">
                <a:effectLst/>
              </a:rPr>
              <a:t>it</a:t>
            </a:r>
            <a:r>
              <a:rPr lang="en-US" dirty="0" smtClean="0">
                <a:effectLst/>
              </a:rPr>
              <a:t> to Judas Iscariot, </a:t>
            </a:r>
            <a:r>
              <a:rPr lang="en-US" i="1" dirty="0" smtClean="0">
                <a:effectLst/>
              </a:rPr>
              <a:t>the son</a:t>
            </a:r>
            <a:r>
              <a:rPr lang="en-US" dirty="0" smtClean="0">
                <a:effectLst/>
              </a:rPr>
              <a:t> of Simon.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88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handed the piece of bread to the other person beside him – </a:t>
            </a:r>
            <a:r>
              <a:rPr lang="en-US" dirty="0"/>
              <a:t>J</a:t>
            </a:r>
            <a:r>
              <a:rPr lang="en-US" dirty="0" smtClean="0"/>
              <a:t>udas Iscariot!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2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Traditional Seating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457200" y="1524000"/>
            <a:ext cx="8156614" cy="3994666"/>
            <a:chOff x="525510" y="2514600"/>
            <a:chExt cx="7112033" cy="2807732"/>
          </a:xfrm>
        </p:grpSpPr>
        <p:sp>
          <p:nvSpPr>
            <p:cNvPr id="23" name="TextBox 22"/>
            <p:cNvSpPr txBox="1"/>
            <p:nvPr/>
          </p:nvSpPr>
          <p:spPr>
            <a:xfrm>
              <a:off x="2173049" y="2526268"/>
              <a:ext cx="1143000" cy="259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John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68320" y="2526268"/>
              <a:ext cx="800100" cy="259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Jesus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48385" y="2526268"/>
              <a:ext cx="1028700" cy="454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Judas Iscariot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11422" y="25146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Senior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73705" y="25146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Guest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33709" y="2514600"/>
              <a:ext cx="668150" cy="259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Guest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93526" y="4953000"/>
              <a:ext cx="838200" cy="259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Peter?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22229" y="4953000"/>
              <a:ext cx="800100" cy="259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Peter?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50926" y="49530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Guest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179627" y="4953000"/>
              <a:ext cx="800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Guest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40147" y="49530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Guest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37443" y="4953000"/>
              <a:ext cx="800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Guest</a:t>
              </a:r>
              <a:endParaRPr lang="en-US" dirty="0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525510" y="3124199"/>
              <a:ext cx="6976349" cy="1524001"/>
              <a:chOff x="525510" y="3124199"/>
              <a:chExt cx="6976349" cy="1524001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525510" y="3124200"/>
                <a:ext cx="6976349" cy="1524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1905959" y="3124199"/>
                <a:ext cx="0" cy="1524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3611506" y="3593812"/>
              <a:ext cx="2362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Dining Table</a:t>
              </a:r>
              <a:endParaRPr lang="en-US" sz="32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25510" y="3579602"/>
              <a:ext cx="1428750" cy="713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 smtClean="0"/>
                <a:t>Paschal Table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7609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Galatians 6:3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05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effectLst/>
              </a:rPr>
              <a:t>For if anyone thinks himself to be something, when he is nothing, he deceives himself.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61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Seating Arrangements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By the time of Christ, Rabbinical traditions had set the seating arrangements for the traditional Passover feast.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947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Traditional Seating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457200" y="1524000"/>
            <a:ext cx="8156614" cy="3994666"/>
            <a:chOff x="525510" y="2514600"/>
            <a:chExt cx="7112033" cy="2807732"/>
          </a:xfrm>
        </p:grpSpPr>
        <p:sp>
          <p:nvSpPr>
            <p:cNvPr id="23" name="TextBox 22"/>
            <p:cNvSpPr txBox="1"/>
            <p:nvPr/>
          </p:nvSpPr>
          <p:spPr>
            <a:xfrm>
              <a:off x="1987221" y="2526268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Youngest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68320" y="2526268"/>
              <a:ext cx="800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Host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48385" y="2526268"/>
              <a:ext cx="1028700" cy="454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Honored</a:t>
              </a:r>
            </a:p>
            <a:p>
              <a:pPr algn="ctr"/>
              <a:r>
                <a:rPr lang="en-US" dirty="0" smtClean="0"/>
                <a:t>Guest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11422" y="25146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Senior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73705" y="25146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Guest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33709" y="2514600"/>
              <a:ext cx="668150" cy="259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Guest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93526" y="49530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Least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22229" y="4953000"/>
              <a:ext cx="800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Guest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50926" y="49530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Guest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179627" y="4953000"/>
              <a:ext cx="800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Guest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40147" y="49530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Guest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37443" y="4953000"/>
              <a:ext cx="800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Guest</a:t>
              </a:r>
              <a:endParaRPr lang="en-US" dirty="0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525510" y="3124199"/>
              <a:ext cx="6976349" cy="1524001"/>
              <a:chOff x="525510" y="3124199"/>
              <a:chExt cx="6976349" cy="1524001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525510" y="3124200"/>
                <a:ext cx="6976349" cy="1524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1905959" y="3124199"/>
                <a:ext cx="0" cy="1524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3611506" y="3593812"/>
              <a:ext cx="2362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Dining Table</a:t>
              </a:r>
              <a:endParaRPr lang="en-US" sz="32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25510" y="3579602"/>
              <a:ext cx="1428750" cy="713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 smtClean="0"/>
                <a:t>Paschal Table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484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Seating Arrangements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youngest would sit to the right of the host, and they would have the honor of asking a scripted question of the host, something like “What makes this night different from all others?”</a:t>
            </a:r>
          </a:p>
          <a:p>
            <a:r>
              <a:rPr lang="en-US" dirty="0" smtClean="0"/>
              <a:t>The host would then retell the history of the children of Israel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473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Seating Arrangements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honored guest (greatest) would assume the seat directly to the left of the host.  </a:t>
            </a:r>
            <a:endParaRPr lang="en-US" dirty="0"/>
          </a:p>
          <a:p>
            <a:r>
              <a:rPr lang="en-US" dirty="0" smtClean="0"/>
              <a:t>The remaining seats would then be filled around the table by seniority in the group.</a:t>
            </a:r>
          </a:p>
          <a:p>
            <a:r>
              <a:rPr lang="en-US" dirty="0" smtClean="0"/>
              <a:t>The guest with the least amount of seniority would assume the last seat at the table, directly across from the host.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608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Seating Arrangements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seating arrangement appears to be on the minds of the disciples as the final Passover of the Lord is observed.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16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Luke 22:26-27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effectLst/>
              </a:rPr>
              <a:t>“…he who is greatest among you, let him be as the younger, and he who governs as he who serves. </a:t>
            </a:r>
            <a:r>
              <a:rPr lang="en-US" baseline="30000" dirty="0" smtClean="0">
                <a:effectLst/>
              </a:rPr>
              <a:t>27 </a:t>
            </a:r>
            <a:r>
              <a:rPr lang="en-US" dirty="0" smtClean="0">
                <a:effectLst/>
              </a:rPr>
              <a:t>For who </a:t>
            </a:r>
            <a:r>
              <a:rPr lang="en-US" i="1" dirty="0" smtClean="0">
                <a:effectLst/>
              </a:rPr>
              <a:t>is</a:t>
            </a:r>
            <a:r>
              <a:rPr lang="en-US" dirty="0" smtClean="0">
                <a:effectLst/>
              </a:rPr>
              <a:t> greater, he who sits at the table, or he who serves? </a:t>
            </a:r>
            <a:r>
              <a:rPr lang="en-US" i="1" dirty="0" smtClean="0">
                <a:effectLst/>
              </a:rPr>
              <a:t>Is</a:t>
            </a:r>
            <a:r>
              <a:rPr lang="en-US" dirty="0" smtClean="0">
                <a:effectLst/>
              </a:rPr>
              <a:t> it not he who sits at the table? Yet I am among you as the One who serves.”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9:33-35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Then He came to Capernaum. And when He was in the house He asked them, “What was it you disputed among yourselves on the road?” </a:t>
            </a:r>
            <a:r>
              <a:rPr lang="en-US" baseline="30000" dirty="0" smtClean="0"/>
              <a:t>34 </a:t>
            </a:r>
            <a:r>
              <a:rPr lang="en-US" dirty="0" smtClean="0"/>
              <a:t>But they kept silent, for on the road they had disputed among themselves who </a:t>
            </a:r>
            <a:r>
              <a:rPr lang="en-US" i="1" dirty="0" smtClean="0"/>
              <a:t>would be the</a:t>
            </a:r>
            <a:r>
              <a:rPr lang="en-US" dirty="0" smtClean="0"/>
              <a:t> greatest. </a:t>
            </a:r>
            <a:r>
              <a:rPr lang="en-US" baseline="30000" dirty="0" smtClean="0"/>
              <a:t>35 </a:t>
            </a:r>
            <a:r>
              <a:rPr lang="en-US" dirty="0" smtClean="0"/>
              <a:t>And He sat down, called the twelve, and said to them, “If anyone desires to be first, he shall be last of all and servant of all.”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75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the Scriptures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few interesting passages in the Scriptures that can help to paint the picture in our minds.</a:t>
            </a:r>
          </a:p>
          <a:p>
            <a:r>
              <a:rPr lang="en-US" dirty="0" smtClean="0"/>
              <a:t>Please do not think about one of the most famous paintings in the world, “The Last Supper”, by </a:t>
            </a:r>
            <a:r>
              <a:rPr lang="en-US" dirty="0" err="1" smtClean="0"/>
              <a:t>DaVinci</a:t>
            </a:r>
            <a:r>
              <a:rPr lang="en-US" dirty="0" smtClean="0"/>
              <a:t>.  It does not appear that it is drawn according to the traditional seating arrangement.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4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292</TotalTime>
  <Words>556</Words>
  <Application>Microsoft Office PowerPoint</Application>
  <PresentationFormat>On-screen Show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Seating Arrangements at The Last Supper</vt:lpstr>
      <vt:lpstr>Traditional Seating Arrangements</vt:lpstr>
      <vt:lpstr>Traditional Seating</vt:lpstr>
      <vt:lpstr>Traditional Seating Arrangements</vt:lpstr>
      <vt:lpstr>Traditional Seating Arrangements</vt:lpstr>
      <vt:lpstr>Traditional Seating Arrangements</vt:lpstr>
      <vt:lpstr>Luke 22:26-27</vt:lpstr>
      <vt:lpstr>Mark 9:33-35</vt:lpstr>
      <vt:lpstr>A closer look at the Scriptures</vt:lpstr>
      <vt:lpstr>DaVinci’s Last Supper </vt:lpstr>
      <vt:lpstr>More Likely Seating Arrangement</vt:lpstr>
      <vt:lpstr>John 13:23-25</vt:lpstr>
      <vt:lpstr>Text Proof</vt:lpstr>
      <vt:lpstr>Traditional Seating</vt:lpstr>
      <vt:lpstr>John 13:26</vt:lpstr>
      <vt:lpstr>Text Proof</vt:lpstr>
      <vt:lpstr>Traditional Seating</vt:lpstr>
      <vt:lpstr>Galatians 6:3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Passover</dc:title>
  <dc:creator>Bryan Morrison</dc:creator>
  <cp:lastModifiedBy>Bryan Morrison</cp:lastModifiedBy>
  <cp:revision>36</cp:revision>
  <dcterms:created xsi:type="dcterms:W3CDTF">2013-01-06T04:51:22Z</dcterms:created>
  <dcterms:modified xsi:type="dcterms:W3CDTF">2014-11-30T05:58:32Z</dcterms:modified>
</cp:coreProperties>
</file>