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338" r:id="rId2"/>
    <p:sldId id="279" r:id="rId3"/>
    <p:sldId id="364" r:id="rId4"/>
    <p:sldId id="362" r:id="rId5"/>
    <p:sldId id="375" r:id="rId6"/>
    <p:sldId id="376" r:id="rId7"/>
    <p:sldId id="365" r:id="rId8"/>
    <p:sldId id="366" r:id="rId9"/>
    <p:sldId id="367" r:id="rId10"/>
    <p:sldId id="368" r:id="rId11"/>
    <p:sldId id="369" r:id="rId12"/>
    <p:sldId id="370" r:id="rId13"/>
    <p:sldId id="372" r:id="rId14"/>
    <p:sldId id="373" r:id="rId15"/>
    <p:sldId id="374" r:id="rId16"/>
    <p:sldId id="377" r:id="rId17"/>
    <p:sldId id="378" r:id="rId18"/>
    <p:sldId id="379" r:id="rId19"/>
    <p:sldId id="380" r:id="rId20"/>
    <p:sldId id="381" r:id="rId21"/>
    <p:sldId id="382"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38"/>
            <p14:sldId id="279"/>
            <p14:sldId id="364"/>
            <p14:sldId id="362"/>
            <p14:sldId id="375"/>
            <p14:sldId id="376"/>
            <p14:sldId id="365"/>
            <p14:sldId id="366"/>
            <p14:sldId id="367"/>
            <p14:sldId id="368"/>
            <p14:sldId id="369"/>
            <p14:sldId id="370"/>
            <p14:sldId id="372"/>
            <p14:sldId id="373"/>
            <p14:sldId id="374"/>
            <p14:sldId id="377"/>
            <p14:sldId id="378"/>
            <p14:sldId id="379"/>
          </p14:sldIdLst>
        </p14:section>
        <p14:section name="Untitled Section" id="{2B0DECD1-BFD4-49EE-8915-87225E409359}">
          <p14:sldIdLst>
            <p14:sldId id="380"/>
            <p14:sldId id="381"/>
            <p14:sldId id="3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10/5/2022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10/5/2022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10/5/2022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jeremiah+48&amp;version=NKJV#fen-NKJV-20093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ing.com/ck/a?!&amp;&amp;p=e51d0797719bbef9JmltdHM9MTY2NDkyODAwMCZpZ3VpZD0wNWM1N2U5Yi1kMTA3LTYyMzctMTU5MS03NTZjZDBiOTYzNGQmaW5zaWQ9NTk2Nw&amp;ptn=3&amp;hsh=3&amp;fclid=05c57e9b-d107-6237-1591-756cd0b9634d&amp;psq=decanter&amp;u=a1aHR0cHM6Ly9lbi53aWtpcGVkaWEub3JnL3dpa2kvRGVjYW50ZXI&amp;ntb=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Zephaniah+1&amp;version=NKJV#fen-NKJV-22800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040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FB944-C4BE-9C7D-56FD-3645DF4C85BD}"/>
              </a:ext>
            </a:extLst>
          </p:cNvPr>
          <p:cNvSpPr>
            <a:spLocks noGrp="1"/>
          </p:cNvSpPr>
          <p:nvPr>
            <p:ph type="title"/>
          </p:nvPr>
        </p:nvSpPr>
        <p:spPr/>
        <p:txBody>
          <a:bodyPr/>
          <a:lstStyle/>
          <a:p>
            <a:r>
              <a:rPr lang="en-US" b="1" dirty="0"/>
              <a:t>Jeremiah 48:11</a:t>
            </a:r>
          </a:p>
        </p:txBody>
      </p:sp>
      <p:sp>
        <p:nvSpPr>
          <p:cNvPr id="3" name="Content Placeholder 2">
            <a:extLst>
              <a:ext uri="{FF2B5EF4-FFF2-40B4-BE49-F238E27FC236}">
                <a16:creationId xmlns:a16="http://schemas.microsoft.com/office/drawing/2014/main" id="{5494A22E-A450-4912-DD5E-0BDFDB2C7385}"/>
              </a:ext>
            </a:extLst>
          </p:cNvPr>
          <p:cNvSpPr>
            <a:spLocks noGrp="1"/>
          </p:cNvSpPr>
          <p:nvPr>
            <p:ph idx="1"/>
          </p:nvPr>
        </p:nvSpPr>
        <p:spPr>
          <a:xfrm>
            <a:off x="457200" y="1600200"/>
            <a:ext cx="8229600" cy="2819400"/>
          </a:xfrm>
        </p:spPr>
        <p:txBody>
          <a:bodyPr>
            <a:normAutofit/>
          </a:bodyPr>
          <a:lstStyle/>
          <a:p>
            <a:pPr marL="0" indent="0">
              <a:buNone/>
            </a:pPr>
            <a:r>
              <a:rPr lang="en-US" sz="2800" b="0" i="0" dirty="0">
                <a:solidFill>
                  <a:srgbClr val="000000"/>
                </a:solidFill>
                <a:effectLst/>
              </a:rPr>
              <a:t>“Moab has been at ease from his youth;</a:t>
            </a:r>
            <a:br>
              <a:rPr lang="en-US" sz="2800" dirty="0"/>
            </a:br>
            <a:r>
              <a:rPr lang="en-US" sz="2800" b="0" i="0" dirty="0">
                <a:solidFill>
                  <a:srgbClr val="000000"/>
                </a:solidFill>
                <a:effectLst/>
              </a:rPr>
              <a:t>He has </a:t>
            </a:r>
            <a:r>
              <a:rPr lang="en-US" sz="2800" b="1" i="0" u="sng" dirty="0">
                <a:solidFill>
                  <a:srgbClr val="000000"/>
                </a:solidFill>
                <a:effectLst/>
              </a:rPr>
              <a:t>settled on his dregs</a:t>
            </a:r>
            <a:r>
              <a:rPr lang="en-US" sz="2800" b="0" i="0" dirty="0">
                <a:solidFill>
                  <a:srgbClr val="000000"/>
                </a:solidFill>
                <a:effectLst/>
              </a:rPr>
              <a:t>,</a:t>
            </a:r>
            <a:br>
              <a:rPr lang="en-US" sz="2800" dirty="0"/>
            </a:br>
            <a:r>
              <a:rPr lang="en-US" sz="2800" b="0" i="0" dirty="0">
                <a:solidFill>
                  <a:srgbClr val="000000"/>
                </a:solidFill>
                <a:effectLst/>
              </a:rPr>
              <a:t>And has not been emptied from vessel to vessel,</a:t>
            </a:r>
            <a:br>
              <a:rPr lang="en-US" sz="2800" dirty="0"/>
            </a:br>
            <a:r>
              <a:rPr lang="en-US" sz="2800" b="0" i="0" dirty="0">
                <a:solidFill>
                  <a:srgbClr val="000000"/>
                </a:solidFill>
                <a:effectLst/>
              </a:rPr>
              <a:t>Nor has he gone into captivity.</a:t>
            </a:r>
            <a:br>
              <a:rPr lang="en-US" sz="2800" dirty="0"/>
            </a:br>
            <a:r>
              <a:rPr lang="en-US" sz="2800" b="0" i="0" dirty="0">
                <a:solidFill>
                  <a:srgbClr val="000000"/>
                </a:solidFill>
                <a:effectLst/>
              </a:rPr>
              <a:t>Therefore his taste remained in him,</a:t>
            </a:r>
            <a:br>
              <a:rPr lang="en-US" sz="2800" dirty="0"/>
            </a:br>
            <a:r>
              <a:rPr lang="en-US" sz="2800" b="0" i="0" dirty="0">
                <a:solidFill>
                  <a:srgbClr val="000000"/>
                </a:solidFill>
                <a:effectLst/>
              </a:rPr>
              <a:t>And his scent has not changed.</a:t>
            </a:r>
            <a:endParaRPr lang="en-US" sz="2800" dirty="0"/>
          </a:p>
        </p:txBody>
      </p:sp>
    </p:spTree>
    <p:extLst>
      <p:ext uri="{BB962C8B-B14F-4D97-AF65-F5344CB8AC3E}">
        <p14:creationId xmlns:p14="http://schemas.microsoft.com/office/powerpoint/2010/main" val="172423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B2303-3AC2-0115-DFE5-C9D41C48B1D9}"/>
              </a:ext>
            </a:extLst>
          </p:cNvPr>
          <p:cNvSpPr>
            <a:spLocks noGrp="1"/>
          </p:cNvSpPr>
          <p:nvPr>
            <p:ph type="title"/>
          </p:nvPr>
        </p:nvSpPr>
        <p:spPr/>
        <p:txBody>
          <a:bodyPr/>
          <a:lstStyle/>
          <a:p>
            <a:r>
              <a:rPr lang="en-US" b="1" dirty="0"/>
              <a:t>Jeremiah 48:12</a:t>
            </a:r>
          </a:p>
        </p:txBody>
      </p:sp>
      <p:sp>
        <p:nvSpPr>
          <p:cNvPr id="3" name="Content Placeholder 2">
            <a:extLst>
              <a:ext uri="{FF2B5EF4-FFF2-40B4-BE49-F238E27FC236}">
                <a16:creationId xmlns:a16="http://schemas.microsoft.com/office/drawing/2014/main" id="{231C02F3-0724-7256-2C87-7C2666DA5088}"/>
              </a:ext>
            </a:extLst>
          </p:cNvPr>
          <p:cNvSpPr>
            <a:spLocks noGrp="1"/>
          </p:cNvSpPr>
          <p:nvPr>
            <p:ph idx="1"/>
          </p:nvPr>
        </p:nvSpPr>
        <p:spPr>
          <a:xfrm>
            <a:off x="457200" y="1552852"/>
            <a:ext cx="8229600" cy="2743200"/>
          </a:xfrm>
        </p:spPr>
        <p:txBody>
          <a:bodyPr>
            <a:normAutofit/>
          </a:bodyPr>
          <a:lstStyle/>
          <a:p>
            <a:pPr marL="0" indent="0">
              <a:buNone/>
            </a:pPr>
            <a:r>
              <a:rPr lang="en-US" sz="2800" b="0" i="0" dirty="0">
                <a:solidFill>
                  <a:srgbClr val="000000"/>
                </a:solidFill>
                <a:effectLst/>
              </a:rPr>
              <a:t>“Therefore behold, the days are coming,” says the </a:t>
            </a:r>
            <a:r>
              <a:rPr lang="en-US" sz="2800" b="0" i="0" cap="small" dirty="0">
                <a:solidFill>
                  <a:srgbClr val="000000"/>
                </a:solidFill>
                <a:effectLst/>
              </a:rPr>
              <a:t>Lord</a:t>
            </a:r>
            <a:r>
              <a:rPr lang="en-US" sz="2800" b="0" i="0" dirty="0">
                <a:solidFill>
                  <a:srgbClr val="000000"/>
                </a:solidFill>
                <a:effectLst/>
              </a:rPr>
              <a:t>,</a:t>
            </a:r>
            <a:br>
              <a:rPr lang="en-US" sz="2800" dirty="0"/>
            </a:br>
            <a:r>
              <a:rPr lang="en-US" sz="2800" b="0" i="0" dirty="0">
                <a:solidFill>
                  <a:srgbClr val="000000"/>
                </a:solidFill>
                <a:effectLst/>
              </a:rPr>
              <a:t>“That I shall send him </a:t>
            </a:r>
            <a:r>
              <a:rPr lang="en-US" sz="2800" b="0" i="0" baseline="30000" dirty="0">
                <a:solidFill>
                  <a:srgbClr val="000000"/>
                </a:solidFill>
                <a:effectLst/>
              </a:rPr>
              <a:t>[</a:t>
            </a:r>
            <a:r>
              <a:rPr lang="en-US" sz="2800" b="0" i="0" baseline="30000" dirty="0">
                <a:solidFill>
                  <a:srgbClr val="4A4A4A"/>
                </a:solidFill>
                <a:effectLst/>
                <a:hlinkClick r:id="rId2" tooltip="See footnote f"/>
              </a:rPr>
              <a:t>f</a:t>
            </a:r>
            <a:r>
              <a:rPr lang="en-US" sz="2800" b="0" i="0" baseline="30000" dirty="0">
                <a:solidFill>
                  <a:srgbClr val="000000"/>
                </a:solidFill>
                <a:effectLst/>
              </a:rPr>
              <a:t>]</a:t>
            </a:r>
            <a:r>
              <a:rPr lang="en-US" sz="2800" b="0" i="0" dirty="0">
                <a:solidFill>
                  <a:srgbClr val="000000"/>
                </a:solidFill>
                <a:effectLst/>
              </a:rPr>
              <a:t>wine-workers</a:t>
            </a:r>
            <a:br>
              <a:rPr lang="en-US" sz="2800" dirty="0"/>
            </a:br>
            <a:r>
              <a:rPr lang="en-US" sz="2800" b="0" i="0" dirty="0">
                <a:solidFill>
                  <a:srgbClr val="000000"/>
                </a:solidFill>
                <a:effectLst/>
              </a:rPr>
              <a:t>Who will tip him over</a:t>
            </a:r>
            <a:br>
              <a:rPr lang="en-US" sz="2800" dirty="0"/>
            </a:br>
            <a:r>
              <a:rPr lang="en-US" sz="2800" b="0" i="0" dirty="0">
                <a:solidFill>
                  <a:srgbClr val="000000"/>
                </a:solidFill>
                <a:effectLst/>
              </a:rPr>
              <a:t>And empty his vessels</a:t>
            </a:r>
            <a:br>
              <a:rPr lang="en-US" sz="2800" dirty="0"/>
            </a:br>
            <a:r>
              <a:rPr lang="en-US" sz="2800" b="0" i="0" dirty="0">
                <a:solidFill>
                  <a:srgbClr val="000000"/>
                </a:solidFill>
                <a:effectLst/>
              </a:rPr>
              <a:t>And break the bottles.</a:t>
            </a:r>
            <a:endParaRPr lang="en-US" sz="2800" dirty="0"/>
          </a:p>
        </p:txBody>
      </p:sp>
      <p:sp>
        <p:nvSpPr>
          <p:cNvPr id="4" name="TextBox 3">
            <a:extLst>
              <a:ext uri="{FF2B5EF4-FFF2-40B4-BE49-F238E27FC236}">
                <a16:creationId xmlns:a16="http://schemas.microsoft.com/office/drawing/2014/main" id="{2F7D4A73-6908-F252-70CB-908F7A089786}"/>
              </a:ext>
            </a:extLst>
          </p:cNvPr>
          <p:cNvSpPr txBox="1"/>
          <p:nvPr/>
        </p:nvSpPr>
        <p:spPr>
          <a:xfrm>
            <a:off x="4114800" y="2974019"/>
            <a:ext cx="914400" cy="9144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723E5BFE-0C9E-BAF8-9F4C-18B4D351CC5F}"/>
              </a:ext>
            </a:extLst>
          </p:cNvPr>
          <p:cNvSpPr txBox="1"/>
          <p:nvPr/>
        </p:nvSpPr>
        <p:spPr>
          <a:xfrm>
            <a:off x="533400" y="4724400"/>
            <a:ext cx="7391400" cy="492443"/>
          </a:xfrm>
          <a:prstGeom prst="rect">
            <a:avLst/>
          </a:prstGeom>
          <a:solidFill>
            <a:schemeClr val="bg1">
              <a:lumMod val="75000"/>
            </a:schemeClr>
          </a:solidFill>
        </p:spPr>
        <p:txBody>
          <a:bodyPr wrap="square" rtlCol="0">
            <a:spAutoFit/>
          </a:bodyPr>
          <a:lstStyle/>
          <a:p>
            <a:r>
              <a:rPr lang="en-US" sz="2600" b="0" i="0" dirty="0">
                <a:solidFill>
                  <a:srgbClr val="212529"/>
                </a:solidFill>
                <a:effectLst/>
              </a:rPr>
              <a:t>Lit. </a:t>
            </a:r>
            <a:r>
              <a:rPr lang="en-US" sz="2600" b="0" i="1" dirty="0">
                <a:solidFill>
                  <a:srgbClr val="212529"/>
                </a:solidFill>
                <a:effectLst/>
              </a:rPr>
              <a:t>tippers</a:t>
            </a:r>
            <a:r>
              <a:rPr lang="en-US" sz="2600" b="0" i="0" dirty="0">
                <a:solidFill>
                  <a:srgbClr val="212529"/>
                </a:solidFill>
                <a:effectLst/>
              </a:rPr>
              <a:t> of wine bottles</a:t>
            </a:r>
            <a:endParaRPr lang="en-US" sz="2600" dirty="0"/>
          </a:p>
        </p:txBody>
      </p:sp>
    </p:spTree>
    <p:extLst>
      <p:ext uri="{BB962C8B-B14F-4D97-AF65-F5344CB8AC3E}">
        <p14:creationId xmlns:p14="http://schemas.microsoft.com/office/powerpoint/2010/main" val="176584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1CD45-569C-D7DC-8C06-AAD837945B07}"/>
              </a:ext>
            </a:extLst>
          </p:cNvPr>
          <p:cNvSpPr>
            <a:spLocks noGrp="1"/>
          </p:cNvSpPr>
          <p:nvPr>
            <p:ph type="title"/>
          </p:nvPr>
        </p:nvSpPr>
        <p:spPr/>
        <p:txBody>
          <a:bodyPr/>
          <a:lstStyle/>
          <a:p>
            <a:r>
              <a:rPr lang="en-US" b="1" dirty="0"/>
              <a:t>Decanter</a:t>
            </a:r>
          </a:p>
        </p:txBody>
      </p:sp>
      <p:sp>
        <p:nvSpPr>
          <p:cNvPr id="3" name="Content Placeholder 2">
            <a:extLst>
              <a:ext uri="{FF2B5EF4-FFF2-40B4-BE49-F238E27FC236}">
                <a16:creationId xmlns:a16="http://schemas.microsoft.com/office/drawing/2014/main" id="{E4F79C88-45E3-2488-1C82-9A774483F5CD}"/>
              </a:ext>
            </a:extLst>
          </p:cNvPr>
          <p:cNvSpPr>
            <a:spLocks noGrp="1"/>
          </p:cNvSpPr>
          <p:nvPr>
            <p:ph idx="1"/>
          </p:nvPr>
        </p:nvSpPr>
        <p:spPr>
          <a:xfrm>
            <a:off x="457200" y="1600200"/>
            <a:ext cx="8229600" cy="1371600"/>
          </a:xfrm>
        </p:spPr>
        <p:txBody>
          <a:bodyPr>
            <a:normAutofit/>
          </a:bodyPr>
          <a:lstStyle/>
          <a:p>
            <a:pPr marL="0" indent="0" algn="l">
              <a:buNone/>
            </a:pPr>
            <a:r>
              <a:rPr lang="en-US" b="0" i="0" dirty="0">
                <a:solidFill>
                  <a:srgbClr val="444444"/>
                </a:solidFill>
                <a:effectLst/>
              </a:rPr>
              <a:t>Vessel to hold a liquid</a:t>
            </a:r>
          </a:p>
          <a:p>
            <a:pPr algn="l"/>
            <a:r>
              <a:rPr lang="en-US" b="0" i="0" u="none" strike="noStrike" dirty="0">
                <a:solidFill>
                  <a:srgbClr val="111111"/>
                </a:solidFill>
                <a:effectLst/>
              </a:rPr>
              <a:t>A decanter is a vessel that is used to hold the decantation of a liquid which may contain sediment. </a:t>
            </a:r>
            <a:endParaRPr lang="en-US" b="0" i="0" u="none" strike="noStrike" dirty="0">
              <a:solidFill>
                <a:srgbClr val="111111"/>
              </a:solidFill>
              <a:effectLst/>
              <a:hlinkClick r:id="rId2" tooltip="en.wikipedia.org"/>
            </a:endParaRPr>
          </a:p>
          <a:p>
            <a:pPr marL="0" indent="0">
              <a:buNone/>
            </a:pPr>
            <a:endParaRPr lang="en-US" dirty="0"/>
          </a:p>
        </p:txBody>
      </p:sp>
      <p:pic>
        <p:nvPicPr>
          <p:cNvPr id="2050" name="Picture 2" descr="Image result for decanter">
            <a:extLst>
              <a:ext uri="{FF2B5EF4-FFF2-40B4-BE49-F238E27FC236}">
                <a16:creationId xmlns:a16="http://schemas.microsoft.com/office/drawing/2014/main" id="{A548D771-EE9B-C661-3A33-488BB5C84A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048000"/>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82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9FB5-3192-1AF8-1C81-A6C8650FE9EB}"/>
              </a:ext>
            </a:extLst>
          </p:cNvPr>
          <p:cNvSpPr>
            <a:spLocks noGrp="1"/>
          </p:cNvSpPr>
          <p:nvPr>
            <p:ph type="title"/>
          </p:nvPr>
        </p:nvSpPr>
        <p:spPr/>
        <p:txBody>
          <a:bodyPr/>
          <a:lstStyle/>
          <a:p>
            <a:r>
              <a:rPr lang="en-US" b="1" dirty="0"/>
              <a:t>Psalm 75:8</a:t>
            </a:r>
          </a:p>
        </p:txBody>
      </p:sp>
      <p:sp>
        <p:nvSpPr>
          <p:cNvPr id="3" name="Content Placeholder 2">
            <a:extLst>
              <a:ext uri="{FF2B5EF4-FFF2-40B4-BE49-F238E27FC236}">
                <a16:creationId xmlns:a16="http://schemas.microsoft.com/office/drawing/2014/main" id="{472E5EC7-2CE5-72AF-1142-E2A70912DBD2}"/>
              </a:ext>
            </a:extLst>
          </p:cNvPr>
          <p:cNvSpPr>
            <a:spLocks noGrp="1"/>
          </p:cNvSpPr>
          <p:nvPr>
            <p:ph idx="1"/>
          </p:nvPr>
        </p:nvSpPr>
        <p:spPr>
          <a:xfrm>
            <a:off x="457200" y="1600200"/>
            <a:ext cx="8229600" cy="2514600"/>
          </a:xfrm>
        </p:spPr>
        <p:txBody>
          <a:bodyPr>
            <a:normAutofit/>
          </a:bodyPr>
          <a:lstStyle/>
          <a:p>
            <a:pPr marL="0" indent="0">
              <a:buNone/>
            </a:pPr>
            <a:r>
              <a:rPr lang="en-US" sz="2800" b="0" i="0" dirty="0">
                <a:solidFill>
                  <a:srgbClr val="000000"/>
                </a:solidFill>
                <a:effectLst/>
              </a:rPr>
              <a:t>For in the hand of the </a:t>
            </a:r>
            <a:r>
              <a:rPr lang="en-US" sz="2800" b="0" i="0" cap="small" dirty="0">
                <a:solidFill>
                  <a:srgbClr val="000000"/>
                </a:solidFill>
                <a:effectLst/>
              </a:rPr>
              <a:t>Lord</a:t>
            </a:r>
            <a:r>
              <a:rPr lang="en-US" sz="2800" b="0" i="0" dirty="0">
                <a:solidFill>
                  <a:srgbClr val="000000"/>
                </a:solidFill>
                <a:effectLst/>
              </a:rPr>
              <a:t> </a:t>
            </a:r>
            <a:r>
              <a:rPr lang="en-US" sz="2800" b="0" i="1" dirty="0">
                <a:solidFill>
                  <a:srgbClr val="000000"/>
                </a:solidFill>
                <a:effectLst/>
              </a:rPr>
              <a:t>there is</a:t>
            </a:r>
            <a:r>
              <a:rPr lang="en-US" sz="2800" b="0" i="0" dirty="0">
                <a:solidFill>
                  <a:srgbClr val="000000"/>
                </a:solidFill>
                <a:effectLst/>
              </a:rPr>
              <a:t> a cup,</a:t>
            </a:r>
            <a:br>
              <a:rPr lang="en-US" sz="2800" dirty="0"/>
            </a:br>
            <a:r>
              <a:rPr lang="en-US" sz="2800" b="0" i="0" dirty="0">
                <a:solidFill>
                  <a:srgbClr val="000000"/>
                </a:solidFill>
                <a:effectLst/>
              </a:rPr>
              <a:t>And the wine is red;</a:t>
            </a:r>
            <a:br>
              <a:rPr lang="en-US" sz="2800" dirty="0"/>
            </a:br>
            <a:r>
              <a:rPr lang="en-US" sz="2800" b="0" i="0" dirty="0">
                <a:solidFill>
                  <a:srgbClr val="000000"/>
                </a:solidFill>
                <a:effectLst/>
              </a:rPr>
              <a:t>It is fully mixed, and He pours it out;</a:t>
            </a:r>
            <a:br>
              <a:rPr lang="en-US" sz="2800" dirty="0"/>
            </a:br>
            <a:r>
              <a:rPr lang="en-US" sz="2800" b="0" i="0" dirty="0">
                <a:solidFill>
                  <a:srgbClr val="000000"/>
                </a:solidFill>
                <a:effectLst/>
              </a:rPr>
              <a:t>Surely its dregs shall all the wicked of the earth</a:t>
            </a:r>
            <a:br>
              <a:rPr lang="en-US" sz="2800" dirty="0"/>
            </a:br>
            <a:r>
              <a:rPr lang="en-US" sz="2800" b="0" i="0" dirty="0">
                <a:solidFill>
                  <a:srgbClr val="000000"/>
                </a:solidFill>
                <a:effectLst/>
              </a:rPr>
              <a:t>Drain </a:t>
            </a:r>
            <a:r>
              <a:rPr lang="en-US" sz="2800" b="0" i="1" dirty="0">
                <a:solidFill>
                  <a:srgbClr val="000000"/>
                </a:solidFill>
                <a:effectLst/>
              </a:rPr>
              <a:t>and</a:t>
            </a:r>
            <a:r>
              <a:rPr lang="en-US" sz="2800" b="0" i="0" dirty="0">
                <a:solidFill>
                  <a:srgbClr val="000000"/>
                </a:solidFill>
                <a:effectLst/>
              </a:rPr>
              <a:t> drink down.</a:t>
            </a:r>
            <a:endParaRPr lang="en-US" sz="2800" dirty="0"/>
          </a:p>
        </p:txBody>
      </p:sp>
    </p:spTree>
    <p:extLst>
      <p:ext uri="{BB962C8B-B14F-4D97-AF65-F5344CB8AC3E}">
        <p14:creationId xmlns:p14="http://schemas.microsoft.com/office/powerpoint/2010/main" val="364351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47C14-7C97-2DD8-6BFA-49D6C3DB6E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6BB842-0EA9-5AB9-BEE6-A6B954B6EE7C}"/>
              </a:ext>
            </a:extLst>
          </p:cNvPr>
          <p:cNvSpPr>
            <a:spLocks noGrp="1"/>
          </p:cNvSpPr>
          <p:nvPr>
            <p:ph idx="1"/>
          </p:nvPr>
        </p:nvSpPr>
        <p:spPr>
          <a:xfrm>
            <a:off x="838200" y="2057400"/>
            <a:ext cx="7467600" cy="3276600"/>
          </a:xfrm>
        </p:spPr>
        <p:txBody>
          <a:bodyPr>
            <a:normAutofit/>
          </a:bodyPr>
          <a:lstStyle/>
          <a:p>
            <a:pPr marL="0" indent="0" algn="ctr">
              <a:buNone/>
            </a:pPr>
            <a:r>
              <a:rPr lang="en-US" sz="6000" dirty="0"/>
              <a:t>So what is the meaning of being “settled on the lees”?</a:t>
            </a:r>
          </a:p>
        </p:txBody>
      </p:sp>
    </p:spTree>
    <p:extLst>
      <p:ext uri="{BB962C8B-B14F-4D97-AF65-F5344CB8AC3E}">
        <p14:creationId xmlns:p14="http://schemas.microsoft.com/office/powerpoint/2010/main" val="281184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9C55-F3CC-0B44-5DD8-432F7D6E8460}"/>
              </a:ext>
            </a:extLst>
          </p:cNvPr>
          <p:cNvSpPr>
            <a:spLocks noGrp="1"/>
          </p:cNvSpPr>
          <p:nvPr>
            <p:ph type="title"/>
          </p:nvPr>
        </p:nvSpPr>
        <p:spPr/>
        <p:txBody>
          <a:bodyPr>
            <a:normAutofit fontScale="90000"/>
          </a:bodyPr>
          <a:lstStyle/>
          <a:p>
            <a:r>
              <a:rPr lang="en-US" b="1" dirty="0"/>
              <a:t>Complacency and False Assurance</a:t>
            </a:r>
          </a:p>
        </p:txBody>
      </p:sp>
      <p:sp>
        <p:nvSpPr>
          <p:cNvPr id="3" name="Content Placeholder 2">
            <a:extLst>
              <a:ext uri="{FF2B5EF4-FFF2-40B4-BE49-F238E27FC236}">
                <a16:creationId xmlns:a16="http://schemas.microsoft.com/office/drawing/2014/main" id="{F51BE50D-DA49-AB79-8115-EB667485E6E1}"/>
              </a:ext>
            </a:extLst>
          </p:cNvPr>
          <p:cNvSpPr>
            <a:spLocks noGrp="1"/>
          </p:cNvSpPr>
          <p:nvPr>
            <p:ph idx="1"/>
          </p:nvPr>
        </p:nvSpPr>
        <p:spPr>
          <a:xfrm>
            <a:off x="457200" y="1600200"/>
            <a:ext cx="8229600" cy="1295400"/>
          </a:xfrm>
        </p:spPr>
        <p:txBody>
          <a:bodyPr/>
          <a:lstStyle/>
          <a:p>
            <a:r>
              <a:rPr lang="en-US" dirty="0"/>
              <a:t>The emphasis of Zephaniah is that the children of God had become complacent in their relationship with God.  They had “settled” and were no longer moving forward. </a:t>
            </a:r>
          </a:p>
        </p:txBody>
      </p:sp>
    </p:spTree>
    <p:extLst>
      <p:ext uri="{BB962C8B-B14F-4D97-AF65-F5344CB8AC3E}">
        <p14:creationId xmlns:p14="http://schemas.microsoft.com/office/powerpoint/2010/main" val="414753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920F-5402-43FD-D664-251F00B6AC32}"/>
              </a:ext>
            </a:extLst>
          </p:cNvPr>
          <p:cNvSpPr>
            <a:spLocks noGrp="1"/>
          </p:cNvSpPr>
          <p:nvPr>
            <p:ph type="title"/>
          </p:nvPr>
        </p:nvSpPr>
        <p:spPr/>
        <p:txBody>
          <a:bodyPr/>
          <a:lstStyle/>
          <a:p>
            <a:r>
              <a:rPr lang="en-US" b="1" dirty="0"/>
              <a:t>Amos 6:1</a:t>
            </a:r>
          </a:p>
        </p:txBody>
      </p:sp>
      <p:sp>
        <p:nvSpPr>
          <p:cNvPr id="3" name="Content Placeholder 2">
            <a:extLst>
              <a:ext uri="{FF2B5EF4-FFF2-40B4-BE49-F238E27FC236}">
                <a16:creationId xmlns:a16="http://schemas.microsoft.com/office/drawing/2014/main" id="{3FF49BDE-5E99-3058-3CFB-0BDA9E75A798}"/>
              </a:ext>
            </a:extLst>
          </p:cNvPr>
          <p:cNvSpPr>
            <a:spLocks noGrp="1"/>
          </p:cNvSpPr>
          <p:nvPr>
            <p:ph idx="1"/>
          </p:nvPr>
        </p:nvSpPr>
        <p:spPr/>
        <p:txBody>
          <a:bodyPr>
            <a:normAutofit/>
          </a:bodyPr>
          <a:lstStyle/>
          <a:p>
            <a:pPr marL="0" indent="0">
              <a:buNone/>
            </a:pPr>
            <a:r>
              <a:rPr lang="en-US" sz="2800" b="0" i="0" dirty="0">
                <a:solidFill>
                  <a:srgbClr val="000000"/>
                </a:solidFill>
                <a:effectLst/>
              </a:rPr>
              <a:t>Woe to you </a:t>
            </a:r>
            <a:r>
              <a:rPr lang="en-US" sz="2800" b="0" i="1" dirty="0">
                <a:solidFill>
                  <a:srgbClr val="000000"/>
                </a:solidFill>
                <a:effectLst/>
              </a:rPr>
              <a:t>who are</a:t>
            </a:r>
            <a:r>
              <a:rPr lang="en-US" sz="2800" b="0" i="0" dirty="0">
                <a:solidFill>
                  <a:srgbClr val="000000"/>
                </a:solidFill>
                <a:effectLst/>
              </a:rPr>
              <a:t> at ease in Zion,</a:t>
            </a:r>
            <a:br>
              <a:rPr lang="en-US" sz="2800" dirty="0"/>
            </a:br>
            <a:r>
              <a:rPr lang="en-US" sz="2800" b="0" i="0" dirty="0">
                <a:solidFill>
                  <a:srgbClr val="000000"/>
                </a:solidFill>
                <a:effectLst/>
              </a:rPr>
              <a:t>And trust in Mount Samaria,</a:t>
            </a:r>
            <a:br>
              <a:rPr lang="en-US" sz="2800" dirty="0"/>
            </a:br>
            <a:r>
              <a:rPr lang="en-US" sz="2800" b="0" i="0" dirty="0">
                <a:solidFill>
                  <a:srgbClr val="000000"/>
                </a:solidFill>
                <a:effectLst/>
              </a:rPr>
              <a:t>Notable persons in the chief nation,</a:t>
            </a:r>
            <a:br>
              <a:rPr lang="en-US" sz="2800" dirty="0"/>
            </a:br>
            <a:r>
              <a:rPr lang="en-US" sz="2800" b="0" i="0" dirty="0">
                <a:solidFill>
                  <a:srgbClr val="000000"/>
                </a:solidFill>
                <a:effectLst/>
              </a:rPr>
              <a:t>To whom the house of Israel comes!</a:t>
            </a:r>
            <a:endParaRPr lang="en-US" sz="2800" dirty="0"/>
          </a:p>
        </p:txBody>
      </p:sp>
    </p:spTree>
    <p:extLst>
      <p:ext uri="{BB962C8B-B14F-4D97-AF65-F5344CB8AC3E}">
        <p14:creationId xmlns:p14="http://schemas.microsoft.com/office/powerpoint/2010/main" val="3568963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F6F-9F24-D245-03D2-EB7046DC317A}"/>
              </a:ext>
            </a:extLst>
          </p:cNvPr>
          <p:cNvSpPr>
            <a:spLocks noGrp="1"/>
          </p:cNvSpPr>
          <p:nvPr>
            <p:ph type="title"/>
          </p:nvPr>
        </p:nvSpPr>
        <p:spPr/>
        <p:txBody>
          <a:bodyPr/>
          <a:lstStyle/>
          <a:p>
            <a:r>
              <a:rPr lang="en-US" b="1" dirty="0"/>
              <a:t>Ezekiel 8:12</a:t>
            </a:r>
          </a:p>
        </p:txBody>
      </p:sp>
      <p:sp>
        <p:nvSpPr>
          <p:cNvPr id="3" name="Content Placeholder 2">
            <a:extLst>
              <a:ext uri="{FF2B5EF4-FFF2-40B4-BE49-F238E27FC236}">
                <a16:creationId xmlns:a16="http://schemas.microsoft.com/office/drawing/2014/main" id="{46274169-5C3A-3B0E-475F-8400C8FD4A10}"/>
              </a:ext>
            </a:extLst>
          </p:cNvPr>
          <p:cNvSpPr>
            <a:spLocks noGrp="1"/>
          </p:cNvSpPr>
          <p:nvPr>
            <p:ph idx="1"/>
          </p:nvPr>
        </p:nvSpPr>
        <p:spPr/>
        <p:txBody>
          <a:bodyPr>
            <a:normAutofit/>
          </a:bodyPr>
          <a:lstStyle/>
          <a:p>
            <a:pPr marL="0" indent="0">
              <a:buNone/>
            </a:pPr>
            <a:r>
              <a:rPr lang="en-US" sz="2800" b="0" i="0" dirty="0">
                <a:solidFill>
                  <a:srgbClr val="000000"/>
                </a:solidFill>
                <a:effectLst/>
              </a:rPr>
              <a:t>Then He said to me, “Son of man, have you seen what the elders of the house of Israel do in the dark, every man in the room of his idols? For they say, ‘The </a:t>
            </a:r>
            <a:r>
              <a:rPr lang="en-US" sz="2800" b="0" i="0" cap="small" dirty="0">
                <a:solidFill>
                  <a:srgbClr val="000000"/>
                </a:solidFill>
                <a:effectLst/>
              </a:rPr>
              <a:t>Lord</a:t>
            </a:r>
            <a:r>
              <a:rPr lang="en-US" sz="2800" b="0" i="0" dirty="0">
                <a:solidFill>
                  <a:srgbClr val="000000"/>
                </a:solidFill>
                <a:effectLst/>
              </a:rPr>
              <a:t> does not see us, the </a:t>
            </a:r>
            <a:r>
              <a:rPr lang="en-US" sz="2800" b="0" i="0" cap="small" dirty="0">
                <a:solidFill>
                  <a:srgbClr val="000000"/>
                </a:solidFill>
                <a:effectLst/>
              </a:rPr>
              <a:t>Lord</a:t>
            </a:r>
            <a:r>
              <a:rPr lang="en-US" sz="2800" b="0" i="0" dirty="0">
                <a:solidFill>
                  <a:srgbClr val="000000"/>
                </a:solidFill>
                <a:effectLst/>
              </a:rPr>
              <a:t> has forsaken the land.’</a:t>
            </a:r>
            <a:endParaRPr lang="en-US" sz="2800" dirty="0"/>
          </a:p>
        </p:txBody>
      </p:sp>
    </p:spTree>
    <p:extLst>
      <p:ext uri="{BB962C8B-B14F-4D97-AF65-F5344CB8AC3E}">
        <p14:creationId xmlns:p14="http://schemas.microsoft.com/office/powerpoint/2010/main" val="3420883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05BB-3985-382C-B1B1-FB0737478A83}"/>
              </a:ext>
            </a:extLst>
          </p:cNvPr>
          <p:cNvSpPr>
            <a:spLocks noGrp="1"/>
          </p:cNvSpPr>
          <p:nvPr>
            <p:ph type="title"/>
          </p:nvPr>
        </p:nvSpPr>
        <p:spPr/>
        <p:txBody>
          <a:bodyPr/>
          <a:lstStyle/>
          <a:p>
            <a:r>
              <a:rPr lang="en-US" b="1" dirty="0"/>
              <a:t>Psalm 55:19</a:t>
            </a:r>
          </a:p>
        </p:txBody>
      </p:sp>
      <p:sp>
        <p:nvSpPr>
          <p:cNvPr id="3" name="Content Placeholder 2">
            <a:extLst>
              <a:ext uri="{FF2B5EF4-FFF2-40B4-BE49-F238E27FC236}">
                <a16:creationId xmlns:a16="http://schemas.microsoft.com/office/drawing/2014/main" id="{C0C5ADE2-B06D-7EA6-BAFE-B88348D3A15D}"/>
              </a:ext>
            </a:extLst>
          </p:cNvPr>
          <p:cNvSpPr>
            <a:spLocks noGrp="1"/>
          </p:cNvSpPr>
          <p:nvPr>
            <p:ph idx="1"/>
          </p:nvPr>
        </p:nvSpPr>
        <p:spPr/>
        <p:txBody>
          <a:bodyPr>
            <a:normAutofit/>
          </a:bodyPr>
          <a:lstStyle/>
          <a:p>
            <a:pPr marL="0" indent="0">
              <a:buNone/>
            </a:pPr>
            <a:r>
              <a:rPr lang="en-US" sz="2800" b="0" i="0" dirty="0">
                <a:solidFill>
                  <a:srgbClr val="000000"/>
                </a:solidFill>
                <a:effectLst/>
              </a:rPr>
              <a:t>God will hear, and afflict them,</a:t>
            </a:r>
            <a:br>
              <a:rPr lang="en-US" sz="2800" dirty="0"/>
            </a:br>
            <a:r>
              <a:rPr lang="en-US" sz="2800" b="0" i="0" dirty="0">
                <a:solidFill>
                  <a:srgbClr val="000000"/>
                </a:solidFill>
                <a:effectLst/>
              </a:rPr>
              <a:t>Even He who abides from of old. </a:t>
            </a:r>
            <a:r>
              <a:rPr lang="en-US" sz="2800" b="0" i="1" dirty="0">
                <a:solidFill>
                  <a:srgbClr val="000000"/>
                </a:solidFill>
                <a:effectLst/>
              </a:rPr>
              <a:t>Selah</a:t>
            </a:r>
            <a:br>
              <a:rPr lang="en-US" sz="2800" dirty="0"/>
            </a:br>
            <a:r>
              <a:rPr lang="en-US" sz="2800" b="0" i="0" dirty="0">
                <a:solidFill>
                  <a:srgbClr val="000000"/>
                </a:solidFill>
                <a:effectLst/>
              </a:rPr>
              <a:t>Because they do not change,</a:t>
            </a:r>
            <a:br>
              <a:rPr lang="en-US" sz="2800" dirty="0"/>
            </a:br>
            <a:r>
              <a:rPr lang="en-US" sz="2800" b="0" i="0" dirty="0">
                <a:solidFill>
                  <a:srgbClr val="000000"/>
                </a:solidFill>
                <a:effectLst/>
              </a:rPr>
              <a:t>Therefore they do not fear God.</a:t>
            </a:r>
            <a:endParaRPr lang="en-US" sz="2800" dirty="0"/>
          </a:p>
        </p:txBody>
      </p:sp>
    </p:spTree>
    <p:extLst>
      <p:ext uri="{BB962C8B-B14F-4D97-AF65-F5344CB8AC3E}">
        <p14:creationId xmlns:p14="http://schemas.microsoft.com/office/powerpoint/2010/main" val="3356647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EF49C-CB11-F02C-DA7A-CD009592631C}"/>
              </a:ext>
            </a:extLst>
          </p:cNvPr>
          <p:cNvSpPr>
            <a:spLocks noGrp="1"/>
          </p:cNvSpPr>
          <p:nvPr>
            <p:ph type="title"/>
          </p:nvPr>
        </p:nvSpPr>
        <p:spPr/>
        <p:txBody>
          <a:bodyPr/>
          <a:lstStyle/>
          <a:p>
            <a:r>
              <a:rPr lang="en-US" b="1" dirty="0"/>
              <a:t>Revelation 3:14-16</a:t>
            </a:r>
          </a:p>
        </p:txBody>
      </p:sp>
      <p:sp>
        <p:nvSpPr>
          <p:cNvPr id="3" name="Content Placeholder 2">
            <a:extLst>
              <a:ext uri="{FF2B5EF4-FFF2-40B4-BE49-F238E27FC236}">
                <a16:creationId xmlns:a16="http://schemas.microsoft.com/office/drawing/2014/main" id="{E5DCFF64-4F6E-B32F-143C-D192F1394EEE}"/>
              </a:ext>
            </a:extLst>
          </p:cNvPr>
          <p:cNvSpPr>
            <a:spLocks noGrp="1"/>
          </p:cNvSpPr>
          <p:nvPr>
            <p:ph idx="1"/>
          </p:nvPr>
        </p:nvSpPr>
        <p:spPr>
          <a:xfrm>
            <a:off x="457200" y="1600200"/>
            <a:ext cx="8229600" cy="3733800"/>
          </a:xfrm>
        </p:spPr>
        <p:txBody>
          <a:bodyPr/>
          <a:lstStyle/>
          <a:p>
            <a:pPr marL="0" indent="0" algn="l">
              <a:buNone/>
            </a:pPr>
            <a:r>
              <a:rPr lang="en-US" sz="2800" b="0" i="0" dirty="0">
                <a:solidFill>
                  <a:srgbClr val="000000"/>
                </a:solidFill>
                <a:effectLst/>
              </a:rPr>
              <a:t>“And to the angel of the church of the Laodiceans write,</a:t>
            </a:r>
          </a:p>
          <a:p>
            <a:pPr marL="0" indent="0" algn="l">
              <a:buNone/>
            </a:pPr>
            <a:r>
              <a:rPr lang="en-US" sz="2800" b="0" i="0" dirty="0">
                <a:solidFill>
                  <a:srgbClr val="000000"/>
                </a:solidFill>
                <a:effectLst/>
              </a:rPr>
              <a:t>‘These things says the Amen, the Faithful and True Witness, the Beginning of the creation of God: </a:t>
            </a:r>
            <a:r>
              <a:rPr lang="en-US" sz="2800" b="1" i="0" baseline="30000" dirty="0">
                <a:solidFill>
                  <a:srgbClr val="000000"/>
                </a:solidFill>
                <a:effectLst/>
              </a:rPr>
              <a:t>15 </a:t>
            </a:r>
            <a:r>
              <a:rPr lang="en-US" sz="2800" b="0" i="0" dirty="0">
                <a:solidFill>
                  <a:srgbClr val="000000"/>
                </a:solidFill>
                <a:effectLst/>
              </a:rPr>
              <a:t>“I know your works, that you are neither cold nor hot. I could wish you were cold or hot. </a:t>
            </a:r>
            <a:r>
              <a:rPr lang="en-US" sz="2800" b="1" i="0" baseline="30000" dirty="0">
                <a:solidFill>
                  <a:srgbClr val="000000"/>
                </a:solidFill>
                <a:effectLst/>
              </a:rPr>
              <a:t>16 </a:t>
            </a:r>
            <a:r>
              <a:rPr lang="en-US" sz="2800" b="0" i="0" dirty="0">
                <a:solidFill>
                  <a:srgbClr val="000000"/>
                </a:solidFill>
                <a:effectLst/>
              </a:rPr>
              <a:t>So then, because you are lukewarm, and neither cold nor hot, I will vomit you out of My mouth. </a:t>
            </a:r>
          </a:p>
          <a:p>
            <a:pPr marL="0" indent="0">
              <a:buNone/>
            </a:pPr>
            <a:endParaRPr lang="en-US" dirty="0"/>
          </a:p>
        </p:txBody>
      </p:sp>
    </p:spTree>
    <p:extLst>
      <p:ext uri="{BB962C8B-B14F-4D97-AF65-F5344CB8AC3E}">
        <p14:creationId xmlns:p14="http://schemas.microsoft.com/office/powerpoint/2010/main" val="28524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153400" cy="1676400"/>
          </a:xfrm>
        </p:spPr>
        <p:txBody>
          <a:bodyPr/>
          <a:lstStyle/>
          <a:p>
            <a:pPr algn="ctr"/>
            <a:r>
              <a:rPr lang="en-US" sz="4500" b="1" i="0" dirty="0">
                <a:solidFill>
                  <a:srgbClr val="000000"/>
                </a:solidFill>
                <a:effectLst/>
              </a:rPr>
              <a:t>Zephaniah</a:t>
            </a:r>
            <a:br>
              <a:rPr lang="en-US" sz="3500" b="1" i="0" dirty="0">
                <a:solidFill>
                  <a:srgbClr val="000000"/>
                </a:solidFill>
                <a:effectLst/>
              </a:rPr>
            </a:br>
            <a:r>
              <a:rPr lang="en-US" sz="2800" b="1" i="1" dirty="0">
                <a:solidFill>
                  <a:srgbClr val="000000"/>
                </a:solidFill>
                <a:effectLst/>
              </a:rPr>
              <a:t>settled on their  lees</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October 5, 2022</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E959-3682-71F1-EED3-1EA5C1124EA5}"/>
              </a:ext>
            </a:extLst>
          </p:cNvPr>
          <p:cNvSpPr>
            <a:spLocks noGrp="1"/>
          </p:cNvSpPr>
          <p:nvPr>
            <p:ph type="title"/>
          </p:nvPr>
        </p:nvSpPr>
        <p:spPr/>
        <p:txBody>
          <a:bodyPr/>
          <a:lstStyle/>
          <a:p>
            <a:r>
              <a:rPr lang="en-US" b="1" dirty="0"/>
              <a:t>The Conclusion</a:t>
            </a:r>
          </a:p>
        </p:txBody>
      </p:sp>
      <p:sp>
        <p:nvSpPr>
          <p:cNvPr id="3" name="Content Placeholder 2">
            <a:extLst>
              <a:ext uri="{FF2B5EF4-FFF2-40B4-BE49-F238E27FC236}">
                <a16:creationId xmlns:a16="http://schemas.microsoft.com/office/drawing/2014/main" id="{8E07ADA7-845A-312A-1659-A6C5957CE5D5}"/>
              </a:ext>
            </a:extLst>
          </p:cNvPr>
          <p:cNvSpPr>
            <a:spLocks noGrp="1"/>
          </p:cNvSpPr>
          <p:nvPr>
            <p:ph idx="1"/>
          </p:nvPr>
        </p:nvSpPr>
        <p:spPr/>
        <p:txBody>
          <a:bodyPr>
            <a:normAutofit/>
          </a:bodyPr>
          <a:lstStyle/>
          <a:p>
            <a:pPr marL="0" indent="0">
              <a:buNone/>
            </a:pPr>
            <a:r>
              <a:rPr lang="en-US" sz="2800" b="1" i="0" dirty="0">
                <a:solidFill>
                  <a:srgbClr val="000000"/>
                </a:solidFill>
                <a:effectLst/>
              </a:rPr>
              <a:t>(Zephaniah 1:12-13)</a:t>
            </a:r>
          </a:p>
          <a:p>
            <a:pPr marL="0" indent="0">
              <a:buNone/>
            </a:pPr>
            <a:r>
              <a:rPr lang="en-US" sz="2800" b="0" i="0" dirty="0">
                <a:solidFill>
                  <a:srgbClr val="000000"/>
                </a:solidFill>
                <a:effectLst/>
              </a:rPr>
              <a:t>Who are settled</a:t>
            </a:r>
            <a:r>
              <a:rPr lang="en-US" sz="2800" baseline="30000" dirty="0">
                <a:solidFill>
                  <a:srgbClr val="000000"/>
                </a:solidFill>
              </a:rPr>
              <a:t> </a:t>
            </a:r>
            <a:r>
              <a:rPr lang="en-US" sz="2800" b="0" i="0" dirty="0">
                <a:solidFill>
                  <a:srgbClr val="000000"/>
                </a:solidFill>
                <a:effectLst/>
              </a:rPr>
              <a:t>in complacency,</a:t>
            </a:r>
            <a:br>
              <a:rPr lang="en-US" sz="2800" dirty="0"/>
            </a:br>
            <a:r>
              <a:rPr lang="en-US" sz="2800" b="0" i="0" dirty="0">
                <a:solidFill>
                  <a:srgbClr val="000000"/>
                </a:solidFill>
                <a:effectLst/>
              </a:rPr>
              <a:t>Who say in their heart,</a:t>
            </a:r>
            <a:br>
              <a:rPr lang="en-US" sz="2800" dirty="0"/>
            </a:br>
            <a:r>
              <a:rPr lang="en-US" sz="2800" b="0" i="0" dirty="0">
                <a:solidFill>
                  <a:srgbClr val="000000"/>
                </a:solidFill>
                <a:effectLst/>
              </a:rPr>
              <a:t>‘The </a:t>
            </a:r>
            <a:r>
              <a:rPr lang="en-US" sz="2800" b="0" i="0" cap="small" dirty="0">
                <a:solidFill>
                  <a:srgbClr val="000000"/>
                </a:solidFill>
                <a:effectLst/>
              </a:rPr>
              <a:t>Lord</a:t>
            </a:r>
            <a:r>
              <a:rPr lang="en-US" sz="2800" b="0" i="0" dirty="0">
                <a:solidFill>
                  <a:srgbClr val="000000"/>
                </a:solidFill>
                <a:effectLst/>
              </a:rPr>
              <a:t> will not do good,</a:t>
            </a:r>
            <a:br>
              <a:rPr lang="en-US" sz="2800" dirty="0"/>
            </a:br>
            <a:r>
              <a:rPr lang="en-US" sz="2800" b="0" i="0" dirty="0">
                <a:solidFill>
                  <a:srgbClr val="000000"/>
                </a:solidFill>
                <a:effectLst/>
              </a:rPr>
              <a:t>Nor will He do evil.’</a:t>
            </a:r>
            <a:br>
              <a:rPr lang="en-US" sz="2800" dirty="0"/>
            </a:br>
            <a:r>
              <a:rPr lang="en-US" sz="2800" b="1" i="0" baseline="30000" dirty="0">
                <a:solidFill>
                  <a:srgbClr val="000000"/>
                </a:solidFill>
                <a:effectLst/>
              </a:rPr>
              <a:t>13 </a:t>
            </a:r>
            <a:r>
              <a:rPr lang="en-US" sz="2800" b="1" i="0" u="sng" dirty="0">
                <a:solidFill>
                  <a:srgbClr val="000000"/>
                </a:solidFill>
                <a:effectLst/>
              </a:rPr>
              <a:t>Therefore</a:t>
            </a:r>
            <a:r>
              <a:rPr lang="en-US" sz="2800" b="0" i="0" dirty="0">
                <a:solidFill>
                  <a:srgbClr val="000000"/>
                </a:solidFill>
                <a:effectLst/>
              </a:rPr>
              <a:t> their goods shall become booty,</a:t>
            </a:r>
            <a:br>
              <a:rPr lang="en-US" sz="2800" dirty="0"/>
            </a:br>
            <a:r>
              <a:rPr lang="en-US" sz="2800" b="0" i="0" dirty="0">
                <a:solidFill>
                  <a:srgbClr val="000000"/>
                </a:solidFill>
                <a:effectLst/>
              </a:rPr>
              <a:t>And their houses a desolation;</a:t>
            </a:r>
            <a:br>
              <a:rPr lang="en-US" sz="2800" dirty="0"/>
            </a:br>
            <a:r>
              <a:rPr lang="en-US" sz="2800" b="0" i="0" dirty="0">
                <a:solidFill>
                  <a:srgbClr val="000000"/>
                </a:solidFill>
                <a:effectLst/>
              </a:rPr>
              <a:t>They shall build houses, but not inhabit </a:t>
            </a:r>
            <a:r>
              <a:rPr lang="en-US" sz="2800" b="0" i="1" dirty="0">
                <a:solidFill>
                  <a:srgbClr val="000000"/>
                </a:solidFill>
                <a:effectLst/>
              </a:rPr>
              <a:t>them;</a:t>
            </a:r>
            <a:br>
              <a:rPr lang="en-US" sz="2800" dirty="0"/>
            </a:br>
            <a:r>
              <a:rPr lang="en-US" sz="2800" b="0" i="0" dirty="0">
                <a:solidFill>
                  <a:srgbClr val="000000"/>
                </a:solidFill>
                <a:effectLst/>
              </a:rPr>
              <a:t>They shall plant vineyards, but not drink their wine.”</a:t>
            </a:r>
            <a:endParaRPr lang="en-US" sz="2800" dirty="0"/>
          </a:p>
        </p:txBody>
      </p:sp>
    </p:spTree>
    <p:extLst>
      <p:ext uri="{BB962C8B-B14F-4D97-AF65-F5344CB8AC3E}">
        <p14:creationId xmlns:p14="http://schemas.microsoft.com/office/powerpoint/2010/main" val="4029839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CC8E-8360-94C1-43B3-36602E2D35FE}"/>
              </a:ext>
            </a:extLst>
          </p:cNvPr>
          <p:cNvSpPr>
            <a:spLocks noGrp="1"/>
          </p:cNvSpPr>
          <p:nvPr>
            <p:ph type="title"/>
          </p:nvPr>
        </p:nvSpPr>
        <p:spPr/>
        <p:txBody>
          <a:bodyPr>
            <a:normAutofit/>
          </a:bodyPr>
          <a:lstStyle/>
          <a:p>
            <a:r>
              <a:rPr lang="en-US" b="1" dirty="0"/>
              <a:t>Don’t Become Complacent!!  </a:t>
            </a:r>
          </a:p>
        </p:txBody>
      </p:sp>
      <p:sp>
        <p:nvSpPr>
          <p:cNvPr id="3" name="Content Placeholder 2">
            <a:extLst>
              <a:ext uri="{FF2B5EF4-FFF2-40B4-BE49-F238E27FC236}">
                <a16:creationId xmlns:a16="http://schemas.microsoft.com/office/drawing/2014/main" id="{75687B96-2B09-8397-DF77-3BFD984ADA37}"/>
              </a:ext>
            </a:extLst>
          </p:cNvPr>
          <p:cNvSpPr>
            <a:spLocks noGrp="1"/>
          </p:cNvSpPr>
          <p:nvPr>
            <p:ph idx="1"/>
          </p:nvPr>
        </p:nvSpPr>
        <p:spPr>
          <a:xfrm>
            <a:off x="457200" y="1600200"/>
            <a:ext cx="8229600" cy="2057400"/>
          </a:xfrm>
        </p:spPr>
        <p:txBody>
          <a:bodyPr/>
          <a:lstStyle/>
          <a:p>
            <a:pPr marL="0" indent="0">
              <a:buNone/>
            </a:pPr>
            <a:r>
              <a:rPr lang="en-US" sz="2800" b="1" i="0" u="none" strike="noStrike" dirty="0">
                <a:effectLst/>
              </a:rPr>
              <a:t>(1 Peter 5:8)</a:t>
            </a:r>
            <a:br>
              <a:rPr lang="en-US" sz="2800" b="1" dirty="0"/>
            </a:br>
            <a:r>
              <a:rPr lang="en-US" sz="2800" b="0" i="0" dirty="0">
                <a:solidFill>
                  <a:srgbClr val="000000"/>
                </a:solidFill>
                <a:effectLst/>
              </a:rPr>
              <a:t>Be sober, be vigilant; because your adversary the devil walks about like a roaring lion, seeking whom he may </a:t>
            </a:r>
            <a:r>
              <a:rPr lang="en-US" sz="2800" i="0" dirty="0">
                <a:solidFill>
                  <a:srgbClr val="000000"/>
                </a:solidFill>
                <a:effectLst/>
              </a:rPr>
              <a:t>devour.</a:t>
            </a:r>
          </a:p>
          <a:p>
            <a:pPr marL="0" indent="0">
              <a:buNone/>
            </a:pPr>
            <a:endParaRPr lang="en-US" dirty="0"/>
          </a:p>
        </p:txBody>
      </p:sp>
    </p:spTree>
    <p:extLst>
      <p:ext uri="{BB962C8B-B14F-4D97-AF65-F5344CB8AC3E}">
        <p14:creationId xmlns:p14="http://schemas.microsoft.com/office/powerpoint/2010/main" val="40774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326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730C-B96C-865B-BC61-25F26E888D1B}"/>
              </a:ext>
            </a:extLst>
          </p:cNvPr>
          <p:cNvSpPr>
            <a:spLocks noGrp="1"/>
          </p:cNvSpPr>
          <p:nvPr>
            <p:ph type="title"/>
          </p:nvPr>
        </p:nvSpPr>
        <p:spPr/>
        <p:txBody>
          <a:bodyPr/>
          <a:lstStyle/>
          <a:p>
            <a:r>
              <a:rPr lang="en-US" b="1" dirty="0"/>
              <a:t>Zephaniah 1:10-12</a:t>
            </a:r>
          </a:p>
        </p:txBody>
      </p:sp>
      <p:sp>
        <p:nvSpPr>
          <p:cNvPr id="3" name="Content Placeholder 2">
            <a:extLst>
              <a:ext uri="{FF2B5EF4-FFF2-40B4-BE49-F238E27FC236}">
                <a16:creationId xmlns:a16="http://schemas.microsoft.com/office/drawing/2014/main" id="{F31DCB66-DB76-53E2-4F56-42E9208729A0}"/>
              </a:ext>
            </a:extLst>
          </p:cNvPr>
          <p:cNvSpPr>
            <a:spLocks noGrp="1"/>
          </p:cNvSpPr>
          <p:nvPr>
            <p:ph idx="1"/>
          </p:nvPr>
        </p:nvSpPr>
        <p:spPr>
          <a:xfrm>
            <a:off x="457200" y="1524000"/>
            <a:ext cx="8229600" cy="5029200"/>
          </a:xfrm>
        </p:spPr>
        <p:txBody>
          <a:bodyPr>
            <a:normAutofit/>
          </a:bodyPr>
          <a:lstStyle/>
          <a:p>
            <a:pPr marL="0" indent="0" algn="l">
              <a:buNone/>
            </a:pPr>
            <a:r>
              <a:rPr lang="en-US" b="0" i="0" dirty="0">
                <a:solidFill>
                  <a:srgbClr val="000000"/>
                </a:solidFill>
                <a:effectLst/>
                <a:latin typeface="system-ui"/>
              </a:rPr>
              <a:t>“</a:t>
            </a:r>
            <a:r>
              <a:rPr lang="en-US" sz="2800" b="0" i="0" dirty="0">
                <a:solidFill>
                  <a:srgbClr val="000000"/>
                </a:solidFill>
                <a:effectLst/>
              </a:rPr>
              <a:t>And there shall be on that day,” says the </a:t>
            </a:r>
            <a:r>
              <a:rPr lang="en-US" sz="2800" b="0" i="0" cap="small" dirty="0">
                <a:solidFill>
                  <a:srgbClr val="000000"/>
                </a:solidFill>
                <a:effectLst/>
              </a:rPr>
              <a:t>Lord</a:t>
            </a:r>
            <a:r>
              <a:rPr lang="en-US" sz="2800" b="0" i="0" dirty="0">
                <a:solidFill>
                  <a:srgbClr val="000000"/>
                </a:solidFill>
                <a:effectLst/>
              </a:rPr>
              <a:t>,</a:t>
            </a:r>
            <a:br>
              <a:rPr lang="en-US" sz="2800" b="0" i="0" dirty="0">
                <a:solidFill>
                  <a:srgbClr val="000000"/>
                </a:solidFill>
                <a:effectLst/>
              </a:rPr>
            </a:br>
            <a:r>
              <a:rPr lang="en-US" sz="2800" b="0" i="0" dirty="0">
                <a:solidFill>
                  <a:srgbClr val="000000"/>
                </a:solidFill>
                <a:effectLst/>
              </a:rPr>
              <a:t>“The sound of a mournful cry from the Fish Gate,</a:t>
            </a:r>
            <a:br>
              <a:rPr lang="en-US" sz="2800" b="0" i="0" dirty="0">
                <a:solidFill>
                  <a:srgbClr val="000000"/>
                </a:solidFill>
                <a:effectLst/>
              </a:rPr>
            </a:br>
            <a:r>
              <a:rPr lang="en-US" sz="2800" b="0" i="0" dirty="0">
                <a:solidFill>
                  <a:srgbClr val="000000"/>
                </a:solidFill>
                <a:effectLst/>
              </a:rPr>
              <a:t>A wailing from the Second Quarter,</a:t>
            </a:r>
            <a:br>
              <a:rPr lang="en-US" sz="2800" b="0" i="0" dirty="0">
                <a:solidFill>
                  <a:srgbClr val="000000"/>
                </a:solidFill>
                <a:effectLst/>
              </a:rPr>
            </a:br>
            <a:r>
              <a:rPr lang="en-US" sz="2800" b="0" i="0" dirty="0">
                <a:solidFill>
                  <a:srgbClr val="000000"/>
                </a:solidFill>
                <a:effectLst/>
              </a:rPr>
              <a:t>And a loud crashing from the hills.</a:t>
            </a:r>
            <a:br>
              <a:rPr lang="en-US" sz="2800" b="0" i="0" dirty="0">
                <a:solidFill>
                  <a:srgbClr val="000000"/>
                </a:solidFill>
                <a:effectLst/>
              </a:rPr>
            </a:br>
            <a:r>
              <a:rPr lang="en-US" sz="2800" b="1" i="0" baseline="30000" dirty="0">
                <a:solidFill>
                  <a:srgbClr val="000000"/>
                </a:solidFill>
                <a:effectLst/>
              </a:rPr>
              <a:t>11 </a:t>
            </a:r>
            <a:r>
              <a:rPr lang="en-US" sz="2800" b="0" i="0" dirty="0">
                <a:solidFill>
                  <a:srgbClr val="000000"/>
                </a:solidFill>
                <a:effectLst/>
              </a:rPr>
              <a:t>Wail, you inhabitants of </a:t>
            </a:r>
            <a:r>
              <a:rPr lang="en-US" sz="2800" b="0" i="0" dirty="0" err="1">
                <a:solidFill>
                  <a:srgbClr val="000000"/>
                </a:solidFill>
                <a:effectLst/>
              </a:rPr>
              <a:t>Maktesh</a:t>
            </a:r>
            <a:r>
              <a:rPr lang="en-US" sz="2800" b="0" i="0" dirty="0">
                <a:solidFill>
                  <a:srgbClr val="000000"/>
                </a:solidFill>
                <a:effectLst/>
              </a:rPr>
              <a:t>!</a:t>
            </a:r>
            <a:br>
              <a:rPr lang="en-US" sz="2800" b="0" i="0" dirty="0">
                <a:solidFill>
                  <a:srgbClr val="000000"/>
                </a:solidFill>
                <a:effectLst/>
              </a:rPr>
            </a:br>
            <a:r>
              <a:rPr lang="en-US" sz="2800" b="0" i="0" dirty="0">
                <a:solidFill>
                  <a:srgbClr val="000000"/>
                </a:solidFill>
                <a:effectLst/>
              </a:rPr>
              <a:t>For all the merchant people are cut down;</a:t>
            </a:r>
            <a:br>
              <a:rPr lang="en-US" sz="2800" b="0" i="0" dirty="0">
                <a:solidFill>
                  <a:srgbClr val="000000"/>
                </a:solidFill>
                <a:effectLst/>
              </a:rPr>
            </a:br>
            <a:r>
              <a:rPr lang="en-US" sz="2800" b="0" i="0" dirty="0">
                <a:solidFill>
                  <a:srgbClr val="000000"/>
                </a:solidFill>
                <a:effectLst/>
              </a:rPr>
              <a:t>All those who handle money are cut off.</a:t>
            </a:r>
          </a:p>
          <a:p>
            <a:pPr marL="0" indent="0">
              <a:buNone/>
            </a:pPr>
            <a:endParaRPr lang="en-US" dirty="0"/>
          </a:p>
        </p:txBody>
      </p:sp>
    </p:spTree>
    <p:extLst>
      <p:ext uri="{BB962C8B-B14F-4D97-AF65-F5344CB8AC3E}">
        <p14:creationId xmlns:p14="http://schemas.microsoft.com/office/powerpoint/2010/main" val="363152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3FC-C89D-A731-C7C5-B6ABD6EA2A48}"/>
              </a:ext>
            </a:extLst>
          </p:cNvPr>
          <p:cNvSpPr>
            <a:spLocks noGrp="1"/>
          </p:cNvSpPr>
          <p:nvPr>
            <p:ph type="title"/>
          </p:nvPr>
        </p:nvSpPr>
        <p:spPr/>
        <p:txBody>
          <a:bodyPr/>
          <a:lstStyle/>
          <a:p>
            <a:r>
              <a:rPr lang="en-US" b="1" dirty="0"/>
              <a:t>Jerusalem</a:t>
            </a:r>
          </a:p>
        </p:txBody>
      </p:sp>
      <p:sp>
        <p:nvSpPr>
          <p:cNvPr id="3" name="Content Placeholder 2">
            <a:extLst>
              <a:ext uri="{FF2B5EF4-FFF2-40B4-BE49-F238E27FC236}">
                <a16:creationId xmlns:a16="http://schemas.microsoft.com/office/drawing/2014/main" id="{39F6E2DC-C769-67CE-D3EA-D3968C9BC390}"/>
              </a:ext>
            </a:extLst>
          </p:cNvPr>
          <p:cNvSpPr>
            <a:spLocks noGrp="1"/>
          </p:cNvSpPr>
          <p:nvPr>
            <p:ph idx="1"/>
          </p:nvPr>
        </p:nvSpPr>
        <p:spPr>
          <a:xfrm>
            <a:off x="457200" y="1600200"/>
            <a:ext cx="8229600" cy="4419600"/>
          </a:xfrm>
        </p:spPr>
        <p:txBody>
          <a:bodyPr>
            <a:normAutofit/>
          </a:bodyPr>
          <a:lstStyle/>
          <a:p>
            <a:pPr marL="0" indent="0">
              <a:buNone/>
            </a:pPr>
            <a:r>
              <a:rPr lang="en-US" sz="2800" dirty="0"/>
              <a:t>All of these names are specific references to the city of Jerusalem.</a:t>
            </a:r>
          </a:p>
          <a:p>
            <a:pPr marL="0" indent="0">
              <a:buNone/>
            </a:pPr>
            <a:endParaRPr lang="en-US" sz="2800" dirty="0"/>
          </a:p>
          <a:p>
            <a:r>
              <a:rPr lang="en-US" sz="2800" dirty="0"/>
              <a:t>Fish Gate</a:t>
            </a:r>
          </a:p>
          <a:p>
            <a:r>
              <a:rPr lang="en-US" sz="2800" dirty="0"/>
              <a:t>Second Quarter</a:t>
            </a:r>
          </a:p>
          <a:p>
            <a:r>
              <a:rPr lang="en-US" sz="2800" dirty="0" err="1"/>
              <a:t>Maktesh</a:t>
            </a:r>
            <a:endParaRPr lang="en-US" sz="2800" dirty="0"/>
          </a:p>
        </p:txBody>
      </p:sp>
    </p:spTree>
    <p:extLst>
      <p:ext uri="{BB962C8B-B14F-4D97-AF65-F5344CB8AC3E}">
        <p14:creationId xmlns:p14="http://schemas.microsoft.com/office/powerpoint/2010/main" val="35722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CA29-3BE6-54AC-7341-050E93464E44}"/>
              </a:ext>
            </a:extLst>
          </p:cNvPr>
          <p:cNvSpPr>
            <a:spLocks noGrp="1"/>
          </p:cNvSpPr>
          <p:nvPr>
            <p:ph type="title"/>
          </p:nvPr>
        </p:nvSpPr>
        <p:spPr/>
        <p:txBody>
          <a:bodyPr/>
          <a:lstStyle/>
          <a:p>
            <a:r>
              <a:rPr lang="en-US" b="1" dirty="0"/>
              <a:t>Luke 19:41</a:t>
            </a:r>
          </a:p>
        </p:txBody>
      </p:sp>
      <p:sp>
        <p:nvSpPr>
          <p:cNvPr id="3" name="Content Placeholder 2">
            <a:extLst>
              <a:ext uri="{FF2B5EF4-FFF2-40B4-BE49-F238E27FC236}">
                <a16:creationId xmlns:a16="http://schemas.microsoft.com/office/drawing/2014/main" id="{B4779258-357E-45CE-F4A1-21BA53D3995B}"/>
              </a:ext>
            </a:extLst>
          </p:cNvPr>
          <p:cNvSpPr>
            <a:spLocks noGrp="1"/>
          </p:cNvSpPr>
          <p:nvPr>
            <p:ph idx="1"/>
          </p:nvPr>
        </p:nvSpPr>
        <p:spPr>
          <a:xfrm>
            <a:off x="457200" y="1600200"/>
            <a:ext cx="8229600" cy="2438400"/>
          </a:xfrm>
        </p:spPr>
        <p:txBody>
          <a:bodyPr>
            <a:normAutofit/>
          </a:bodyPr>
          <a:lstStyle/>
          <a:p>
            <a:pPr marL="0" indent="0">
              <a:buNone/>
            </a:pPr>
            <a:r>
              <a:rPr lang="en-US" sz="2800" b="0" i="0" dirty="0">
                <a:solidFill>
                  <a:srgbClr val="000000"/>
                </a:solidFill>
                <a:effectLst/>
              </a:rPr>
              <a:t>Now as He drew near [</a:t>
            </a:r>
            <a:r>
              <a:rPr lang="en-US" sz="2800" b="0" i="1" dirty="0">
                <a:solidFill>
                  <a:srgbClr val="000000"/>
                </a:solidFill>
                <a:effectLst/>
              </a:rPr>
              <a:t>to Jerusalem</a:t>
            </a:r>
            <a:r>
              <a:rPr lang="en-US" sz="2800" b="0" i="0" dirty="0">
                <a:solidFill>
                  <a:srgbClr val="000000"/>
                </a:solidFill>
                <a:effectLst/>
              </a:rPr>
              <a:t>], He saw the city and wept over it, </a:t>
            </a:r>
            <a:r>
              <a:rPr lang="en-US" sz="2800" b="1" i="0" baseline="30000" dirty="0">
                <a:solidFill>
                  <a:srgbClr val="000000"/>
                </a:solidFill>
                <a:effectLst/>
              </a:rPr>
              <a:t>42 </a:t>
            </a:r>
            <a:r>
              <a:rPr lang="en-US" sz="2800" b="0" i="0" dirty="0">
                <a:solidFill>
                  <a:srgbClr val="000000"/>
                </a:solidFill>
                <a:effectLst/>
              </a:rPr>
              <a:t>saying, “If you had known, even you, especially in this your day, the things </a:t>
            </a:r>
            <a:r>
              <a:rPr lang="en-US" sz="2800" b="0" i="1" dirty="0">
                <a:solidFill>
                  <a:srgbClr val="000000"/>
                </a:solidFill>
                <a:effectLst/>
              </a:rPr>
              <a:t>that</a:t>
            </a:r>
            <a:r>
              <a:rPr lang="en-US" sz="2800" b="0" i="0" dirty="0">
                <a:solidFill>
                  <a:srgbClr val="000000"/>
                </a:solidFill>
                <a:effectLst/>
              </a:rPr>
              <a:t> </a:t>
            </a:r>
            <a:r>
              <a:rPr lang="en-US" sz="2800" b="0" i="1" dirty="0">
                <a:solidFill>
                  <a:srgbClr val="000000"/>
                </a:solidFill>
                <a:effectLst/>
              </a:rPr>
              <a:t>make</a:t>
            </a:r>
            <a:r>
              <a:rPr lang="en-US" sz="2800" b="0" i="0" dirty="0">
                <a:solidFill>
                  <a:srgbClr val="000000"/>
                </a:solidFill>
                <a:effectLst/>
              </a:rPr>
              <a:t> for your peace! But now they are hidden from your eyes. </a:t>
            </a:r>
            <a:endParaRPr lang="en-US" sz="2800" dirty="0"/>
          </a:p>
        </p:txBody>
      </p:sp>
      <p:sp>
        <p:nvSpPr>
          <p:cNvPr id="4" name="TextBox 3">
            <a:extLst>
              <a:ext uri="{FF2B5EF4-FFF2-40B4-BE49-F238E27FC236}">
                <a16:creationId xmlns:a16="http://schemas.microsoft.com/office/drawing/2014/main" id="{6F242B2A-1CD1-37C0-9A57-32326EDCFD9C}"/>
              </a:ext>
            </a:extLst>
          </p:cNvPr>
          <p:cNvSpPr txBox="1"/>
          <p:nvPr/>
        </p:nvSpPr>
        <p:spPr>
          <a:xfrm>
            <a:off x="609600" y="4419600"/>
            <a:ext cx="7772400" cy="1384995"/>
          </a:xfrm>
          <a:prstGeom prst="rect">
            <a:avLst/>
          </a:prstGeom>
          <a:solidFill>
            <a:schemeClr val="bg1">
              <a:lumMod val="85000"/>
            </a:schemeClr>
          </a:solidFill>
        </p:spPr>
        <p:txBody>
          <a:bodyPr wrap="square" rtlCol="0">
            <a:spAutoFit/>
          </a:bodyPr>
          <a:lstStyle/>
          <a:p>
            <a:r>
              <a:rPr lang="en-US" sz="2800" dirty="0"/>
              <a:t>Jerusalem was the city of God, and its impending destruction was very personal to both Zephaniah and Jesus.</a:t>
            </a:r>
          </a:p>
        </p:txBody>
      </p:sp>
    </p:spTree>
    <p:extLst>
      <p:ext uri="{BB962C8B-B14F-4D97-AF65-F5344CB8AC3E}">
        <p14:creationId xmlns:p14="http://schemas.microsoft.com/office/powerpoint/2010/main" val="405449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730C-B96C-865B-BC61-25F26E888D1B}"/>
              </a:ext>
            </a:extLst>
          </p:cNvPr>
          <p:cNvSpPr>
            <a:spLocks noGrp="1"/>
          </p:cNvSpPr>
          <p:nvPr>
            <p:ph type="title"/>
          </p:nvPr>
        </p:nvSpPr>
        <p:spPr/>
        <p:txBody>
          <a:bodyPr/>
          <a:lstStyle/>
          <a:p>
            <a:r>
              <a:rPr lang="en-US" b="1" dirty="0"/>
              <a:t>Zephaniah 1:10-12</a:t>
            </a:r>
          </a:p>
        </p:txBody>
      </p:sp>
      <p:sp>
        <p:nvSpPr>
          <p:cNvPr id="3" name="Content Placeholder 2">
            <a:extLst>
              <a:ext uri="{FF2B5EF4-FFF2-40B4-BE49-F238E27FC236}">
                <a16:creationId xmlns:a16="http://schemas.microsoft.com/office/drawing/2014/main" id="{F31DCB66-DB76-53E2-4F56-42E9208729A0}"/>
              </a:ext>
            </a:extLst>
          </p:cNvPr>
          <p:cNvSpPr>
            <a:spLocks noGrp="1"/>
          </p:cNvSpPr>
          <p:nvPr>
            <p:ph idx="1"/>
          </p:nvPr>
        </p:nvSpPr>
        <p:spPr>
          <a:xfrm>
            <a:off x="457200" y="1524000"/>
            <a:ext cx="8229600" cy="3200400"/>
          </a:xfrm>
        </p:spPr>
        <p:txBody>
          <a:bodyPr>
            <a:normAutofit/>
          </a:bodyPr>
          <a:lstStyle/>
          <a:p>
            <a:pPr marL="0" indent="0" algn="l">
              <a:buNone/>
            </a:pPr>
            <a:r>
              <a:rPr lang="en-US" sz="2800" b="1" i="0" baseline="30000" dirty="0">
                <a:solidFill>
                  <a:srgbClr val="000000"/>
                </a:solidFill>
                <a:effectLst/>
              </a:rPr>
              <a:t>12 </a:t>
            </a:r>
            <a:r>
              <a:rPr lang="en-US" sz="2800" b="0" i="0" dirty="0">
                <a:solidFill>
                  <a:srgbClr val="000000"/>
                </a:solidFill>
                <a:effectLst/>
              </a:rPr>
              <a:t>“And it shall come to pass at that time</a:t>
            </a:r>
            <a:br>
              <a:rPr lang="en-US" sz="2800" b="0" i="0" dirty="0">
                <a:solidFill>
                  <a:srgbClr val="000000"/>
                </a:solidFill>
                <a:effectLst/>
              </a:rPr>
            </a:br>
            <a:r>
              <a:rPr lang="en-US" sz="2800" b="0" i="1" dirty="0">
                <a:solidFill>
                  <a:srgbClr val="000000"/>
                </a:solidFill>
                <a:effectLst/>
              </a:rPr>
              <a:t>That</a:t>
            </a:r>
            <a:r>
              <a:rPr lang="en-US" sz="2800" b="0" i="0" dirty="0">
                <a:solidFill>
                  <a:srgbClr val="000000"/>
                </a:solidFill>
                <a:effectLst/>
              </a:rPr>
              <a:t> I will search Jerusalem with lamps,</a:t>
            </a:r>
            <a:br>
              <a:rPr lang="en-US" sz="2800" b="0" i="0" dirty="0">
                <a:solidFill>
                  <a:srgbClr val="000000"/>
                </a:solidFill>
                <a:effectLst/>
              </a:rPr>
            </a:br>
            <a:r>
              <a:rPr lang="en-US" sz="2800" b="0" i="0" dirty="0">
                <a:solidFill>
                  <a:srgbClr val="000000"/>
                </a:solidFill>
                <a:effectLst/>
              </a:rPr>
              <a:t>And punish the men</a:t>
            </a:r>
            <a:br>
              <a:rPr lang="en-US" sz="2800" b="0" i="0" dirty="0">
                <a:solidFill>
                  <a:srgbClr val="000000"/>
                </a:solidFill>
                <a:effectLst/>
              </a:rPr>
            </a:br>
            <a:r>
              <a:rPr lang="en-US" sz="2800" b="0" i="0" dirty="0">
                <a:solidFill>
                  <a:srgbClr val="000000"/>
                </a:solidFill>
                <a:effectLst/>
              </a:rPr>
              <a:t>Who are settled</a:t>
            </a:r>
            <a:r>
              <a:rPr lang="en-US" sz="2800" b="0" i="0" baseline="30000" dirty="0">
                <a:solidFill>
                  <a:srgbClr val="000000"/>
                </a:solidFill>
                <a:effectLst/>
              </a:rPr>
              <a:t>[</a:t>
            </a:r>
            <a:r>
              <a:rPr lang="en-US" sz="2800" b="0" i="0" baseline="30000" dirty="0" err="1">
                <a:solidFill>
                  <a:srgbClr val="4A4A4A"/>
                </a:solidFill>
                <a:effectLst/>
                <a:hlinkClick r:id="rId2" tooltip="See footnote i"/>
              </a:rPr>
              <a:t>i</a:t>
            </a:r>
            <a:r>
              <a:rPr lang="en-US" sz="2800" b="0" i="0" baseline="30000" dirty="0">
                <a:solidFill>
                  <a:srgbClr val="000000"/>
                </a:solidFill>
                <a:effectLst/>
              </a:rPr>
              <a:t>]</a:t>
            </a:r>
            <a:r>
              <a:rPr lang="en-US" sz="2800" b="0" i="0" dirty="0">
                <a:solidFill>
                  <a:srgbClr val="000000"/>
                </a:solidFill>
                <a:effectLst/>
              </a:rPr>
              <a:t> in complacency,</a:t>
            </a:r>
            <a:br>
              <a:rPr lang="en-US" sz="2800" b="0" i="0" dirty="0">
                <a:solidFill>
                  <a:srgbClr val="000000"/>
                </a:solidFill>
                <a:effectLst/>
              </a:rPr>
            </a:br>
            <a:r>
              <a:rPr lang="en-US" sz="2800" b="0" i="0" dirty="0">
                <a:solidFill>
                  <a:srgbClr val="000000"/>
                </a:solidFill>
                <a:effectLst/>
              </a:rPr>
              <a:t>Who say in their heart,</a:t>
            </a:r>
            <a:br>
              <a:rPr lang="en-US" sz="2800" b="0" i="0" dirty="0">
                <a:solidFill>
                  <a:srgbClr val="000000"/>
                </a:solidFill>
                <a:effectLst/>
              </a:rPr>
            </a:br>
            <a:r>
              <a:rPr lang="en-US" sz="2800" b="0" i="0" dirty="0">
                <a:solidFill>
                  <a:srgbClr val="000000"/>
                </a:solidFill>
                <a:effectLst/>
              </a:rPr>
              <a:t>‘The </a:t>
            </a:r>
            <a:r>
              <a:rPr lang="en-US" sz="2800" b="0" i="0" cap="small" dirty="0">
                <a:solidFill>
                  <a:srgbClr val="000000"/>
                </a:solidFill>
                <a:effectLst/>
              </a:rPr>
              <a:t>Lord</a:t>
            </a:r>
            <a:r>
              <a:rPr lang="en-US" sz="2800" b="0" i="0" dirty="0">
                <a:solidFill>
                  <a:srgbClr val="000000"/>
                </a:solidFill>
                <a:effectLst/>
              </a:rPr>
              <a:t> will not do good,</a:t>
            </a:r>
            <a:br>
              <a:rPr lang="en-US" sz="2800" b="0" i="0" dirty="0">
                <a:solidFill>
                  <a:srgbClr val="000000"/>
                </a:solidFill>
                <a:effectLst/>
              </a:rPr>
            </a:br>
            <a:r>
              <a:rPr lang="en-US" sz="2800" b="0" i="0" dirty="0">
                <a:solidFill>
                  <a:srgbClr val="000000"/>
                </a:solidFill>
                <a:effectLst/>
              </a:rPr>
              <a:t>Nor will He do evil.’</a:t>
            </a:r>
          </a:p>
          <a:p>
            <a:pPr marL="0" indent="0">
              <a:buNone/>
            </a:pPr>
            <a:endParaRPr lang="en-US" dirty="0"/>
          </a:p>
        </p:txBody>
      </p:sp>
      <p:sp>
        <p:nvSpPr>
          <p:cNvPr id="4" name="TextBox 3">
            <a:extLst>
              <a:ext uri="{FF2B5EF4-FFF2-40B4-BE49-F238E27FC236}">
                <a16:creationId xmlns:a16="http://schemas.microsoft.com/office/drawing/2014/main" id="{F35851CC-B8D9-0161-0295-48E36B7288DA}"/>
              </a:ext>
            </a:extLst>
          </p:cNvPr>
          <p:cNvSpPr txBox="1"/>
          <p:nvPr/>
        </p:nvSpPr>
        <p:spPr>
          <a:xfrm>
            <a:off x="457200" y="5181600"/>
            <a:ext cx="7391400" cy="492443"/>
          </a:xfrm>
          <a:prstGeom prst="rect">
            <a:avLst/>
          </a:prstGeom>
          <a:solidFill>
            <a:schemeClr val="bg1">
              <a:lumMod val="85000"/>
            </a:schemeClr>
          </a:solidFill>
        </p:spPr>
        <p:txBody>
          <a:bodyPr wrap="square" rtlCol="0">
            <a:spAutoFit/>
          </a:bodyPr>
          <a:lstStyle/>
          <a:p>
            <a:r>
              <a:rPr lang="en-US" sz="2600" b="0" i="0" dirty="0">
                <a:solidFill>
                  <a:srgbClr val="212529"/>
                </a:solidFill>
                <a:effectLst/>
              </a:rPr>
              <a:t>Lit. </a:t>
            </a:r>
            <a:r>
              <a:rPr lang="en-US" sz="2600" b="0" i="1" dirty="0">
                <a:solidFill>
                  <a:srgbClr val="212529"/>
                </a:solidFill>
                <a:effectLst/>
              </a:rPr>
              <a:t>on their lees;</a:t>
            </a:r>
            <a:r>
              <a:rPr lang="en-US" sz="2600" b="0" i="0" dirty="0">
                <a:solidFill>
                  <a:srgbClr val="212529"/>
                </a:solidFill>
                <a:effectLst/>
              </a:rPr>
              <a:t> like the dregs of wine</a:t>
            </a:r>
            <a:endParaRPr lang="en-US" sz="2600" dirty="0"/>
          </a:p>
        </p:txBody>
      </p:sp>
    </p:spTree>
    <p:extLst>
      <p:ext uri="{BB962C8B-B14F-4D97-AF65-F5344CB8AC3E}">
        <p14:creationId xmlns:p14="http://schemas.microsoft.com/office/powerpoint/2010/main" val="308672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C4A4-4190-F866-6D45-0067867FD7A2}"/>
              </a:ext>
            </a:extLst>
          </p:cNvPr>
          <p:cNvSpPr>
            <a:spLocks noGrp="1"/>
          </p:cNvSpPr>
          <p:nvPr>
            <p:ph type="title"/>
          </p:nvPr>
        </p:nvSpPr>
        <p:spPr/>
        <p:txBody>
          <a:bodyPr/>
          <a:lstStyle/>
          <a:p>
            <a:r>
              <a:rPr lang="en-US" b="1" dirty="0"/>
              <a:t>IDIOM:  Settled on their Lees</a:t>
            </a:r>
          </a:p>
        </p:txBody>
      </p:sp>
      <p:sp>
        <p:nvSpPr>
          <p:cNvPr id="3" name="Content Placeholder 2">
            <a:extLst>
              <a:ext uri="{FF2B5EF4-FFF2-40B4-BE49-F238E27FC236}">
                <a16:creationId xmlns:a16="http://schemas.microsoft.com/office/drawing/2014/main" id="{1D4C933A-E3BA-5680-06C5-382B6073865B}"/>
              </a:ext>
            </a:extLst>
          </p:cNvPr>
          <p:cNvSpPr>
            <a:spLocks noGrp="1"/>
          </p:cNvSpPr>
          <p:nvPr>
            <p:ph idx="1"/>
          </p:nvPr>
        </p:nvSpPr>
        <p:spPr>
          <a:xfrm>
            <a:off x="457200" y="1600200"/>
            <a:ext cx="8229600" cy="2743200"/>
          </a:xfrm>
        </p:spPr>
        <p:txBody>
          <a:bodyPr/>
          <a:lstStyle/>
          <a:p>
            <a:pPr marL="0" indent="0">
              <a:buNone/>
            </a:pPr>
            <a:r>
              <a:rPr lang="en-US" i="1" dirty="0"/>
              <a:t>From UsingEnglish.com</a:t>
            </a:r>
            <a:r>
              <a:rPr lang="en-US" dirty="0"/>
              <a:t>:</a:t>
            </a:r>
          </a:p>
          <a:p>
            <a:pPr marL="0" indent="0">
              <a:buNone/>
            </a:pPr>
            <a:r>
              <a:rPr lang="en-US" dirty="0"/>
              <a:t>This is an old biblical idiom but still used. It refers to the lees (dregs, sediments) of wine or other liquids that settle in the bottom of the containing vessel if it is not disturbed. Hence, the idiom refers to someone or something that is at ease, not disturbed, or worried. Sometimes this also has reference to a false assurance.</a:t>
            </a:r>
          </a:p>
        </p:txBody>
      </p:sp>
    </p:spTree>
    <p:extLst>
      <p:ext uri="{BB962C8B-B14F-4D97-AF65-F5344CB8AC3E}">
        <p14:creationId xmlns:p14="http://schemas.microsoft.com/office/powerpoint/2010/main" val="1270183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6573-BB61-3715-B7B3-D291E4E8ADEA}"/>
              </a:ext>
            </a:extLst>
          </p:cNvPr>
          <p:cNvSpPr>
            <a:spLocks noGrp="1"/>
          </p:cNvSpPr>
          <p:nvPr>
            <p:ph type="title"/>
          </p:nvPr>
        </p:nvSpPr>
        <p:spPr/>
        <p:txBody>
          <a:bodyPr/>
          <a:lstStyle/>
          <a:p>
            <a:r>
              <a:rPr lang="en-US" b="1" dirty="0"/>
              <a:t>Thanks, Columbo</a:t>
            </a:r>
          </a:p>
        </p:txBody>
      </p:sp>
      <p:pic>
        <p:nvPicPr>
          <p:cNvPr id="1026" name="Picture 2" descr="See the source image">
            <a:extLst>
              <a:ext uri="{FF2B5EF4-FFF2-40B4-BE49-F238E27FC236}">
                <a16:creationId xmlns:a16="http://schemas.microsoft.com/office/drawing/2014/main" id="{A98D995E-736B-DD54-996C-FCF67FC7D05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9467"/>
          <a:stretch/>
        </p:blipFill>
        <p:spPr bwMode="auto">
          <a:xfrm>
            <a:off x="2590800" y="2209800"/>
            <a:ext cx="4238943" cy="3219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175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6464</TotalTime>
  <Words>886</Words>
  <Application>Microsoft Office PowerPoint</Application>
  <PresentationFormat>On-screen Show (4:3)</PresentationFormat>
  <Paragraphs>48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system-ui</vt:lpstr>
      <vt:lpstr>Clarity</vt:lpstr>
      <vt:lpstr>PowerPoint Presentation</vt:lpstr>
      <vt:lpstr>Zephaniah settled on their  lees </vt:lpstr>
      <vt:lpstr>PowerPoint Presentation</vt:lpstr>
      <vt:lpstr>Zephaniah 1:10-12</vt:lpstr>
      <vt:lpstr>Jerusalem</vt:lpstr>
      <vt:lpstr>Luke 19:41</vt:lpstr>
      <vt:lpstr>Zephaniah 1:10-12</vt:lpstr>
      <vt:lpstr>IDIOM:  Settled on their Lees</vt:lpstr>
      <vt:lpstr>Thanks, Columbo</vt:lpstr>
      <vt:lpstr>Jeremiah 48:11</vt:lpstr>
      <vt:lpstr>Jeremiah 48:12</vt:lpstr>
      <vt:lpstr>Decanter</vt:lpstr>
      <vt:lpstr>Psalm 75:8</vt:lpstr>
      <vt:lpstr>PowerPoint Presentation</vt:lpstr>
      <vt:lpstr>Complacency and False Assurance</vt:lpstr>
      <vt:lpstr>Amos 6:1</vt:lpstr>
      <vt:lpstr>Ezekiel 8:12</vt:lpstr>
      <vt:lpstr>Psalm 55:19</vt:lpstr>
      <vt:lpstr>Revelation 3:14-16</vt:lpstr>
      <vt:lpstr>The Conclusion</vt:lpstr>
      <vt:lpstr>Don’t Become Complacent!!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686</cp:revision>
  <cp:lastPrinted>2022-07-20T21:53:33Z</cp:lastPrinted>
  <dcterms:created xsi:type="dcterms:W3CDTF">2006-08-16T00:00:00Z</dcterms:created>
  <dcterms:modified xsi:type="dcterms:W3CDTF">2022-10-05T23:56:24Z</dcterms:modified>
</cp:coreProperties>
</file>