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14" r:id="rId2"/>
    <p:sldId id="256" r:id="rId3"/>
    <p:sldId id="326" r:id="rId4"/>
    <p:sldId id="327" r:id="rId5"/>
    <p:sldId id="328" r:id="rId6"/>
    <p:sldId id="329" r:id="rId7"/>
    <p:sldId id="331" r:id="rId8"/>
    <p:sldId id="332" r:id="rId9"/>
    <p:sldId id="333" r:id="rId10"/>
    <p:sldId id="334" r:id="rId11"/>
    <p:sldId id="335" r:id="rId12"/>
    <p:sldId id="336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37" r:id="rId22"/>
    <p:sldId id="346" r:id="rId23"/>
    <p:sldId id="347" r:id="rId24"/>
    <p:sldId id="325" r:id="rId25"/>
    <p:sldId id="267" r:id="rId26"/>
    <p:sldId id="356" r:id="rId27"/>
    <p:sldId id="348" r:id="rId28"/>
    <p:sldId id="349" r:id="rId29"/>
    <p:sldId id="350" r:id="rId30"/>
    <p:sldId id="351" r:id="rId31"/>
    <p:sldId id="354" r:id="rId32"/>
    <p:sldId id="355" r:id="rId33"/>
    <p:sldId id="35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44E2-9852-4506-B52C-DF5F777ADEF2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F1989-BA3A-44F1-A55C-304A21FA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72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F1989-BA3A-44F1-A55C-304A21FA890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52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lueletterbible.org/lang/lexicon/lexicon.cfm?Strongs=H1961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736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Daniel 7:9-14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534400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Who is sitting?   </a:t>
            </a:r>
            <a:r>
              <a:rPr lang="en-US" b="1" i="1" dirty="0" smtClean="0">
                <a:solidFill>
                  <a:srgbClr val="C00000"/>
                </a:solidFill>
              </a:rPr>
              <a:t>The Ancient of Days</a:t>
            </a:r>
          </a:p>
          <a:p>
            <a:pPr marL="514350" indent="-514350">
              <a:buAutoNum type="arabicParenR"/>
            </a:pPr>
            <a:r>
              <a:rPr lang="en-US" dirty="0" smtClean="0"/>
              <a:t>Who is the “Ancient of Days”?  </a:t>
            </a:r>
            <a:r>
              <a:rPr lang="en-US" b="1" i="1" dirty="0" smtClean="0">
                <a:solidFill>
                  <a:srgbClr val="C00000"/>
                </a:solidFill>
              </a:rPr>
              <a:t>God Almighty</a:t>
            </a:r>
          </a:p>
          <a:p>
            <a:pPr marL="514350" indent="-514350">
              <a:buAutoNum type="arabicParenR"/>
            </a:pPr>
            <a:r>
              <a:rPr lang="en-US" dirty="0" smtClean="0"/>
              <a:t>Who is standing?  </a:t>
            </a:r>
            <a:r>
              <a:rPr lang="en-US" b="1" i="1" dirty="0" smtClean="0">
                <a:solidFill>
                  <a:srgbClr val="C00000"/>
                </a:solidFill>
              </a:rPr>
              <a:t>10,000 x </a:t>
            </a:r>
            <a:r>
              <a:rPr lang="en-US" b="1" i="1" dirty="0" smtClean="0">
                <a:solidFill>
                  <a:srgbClr val="C00000"/>
                </a:solidFill>
              </a:rPr>
              <a:t>10,000</a:t>
            </a:r>
            <a:endParaRPr lang="en-US" b="1" i="1" dirty="0" smtClean="0">
              <a:solidFill>
                <a:srgbClr val="C00000"/>
              </a:solidFill>
            </a:endParaRP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dirty="0"/>
              <a:t>Who is closest to the throne</a:t>
            </a:r>
            <a:r>
              <a:rPr lang="en-US" dirty="0" smtClean="0"/>
              <a:t>?  </a:t>
            </a:r>
            <a:r>
              <a:rPr lang="en-US" b="1" i="1" dirty="0" smtClean="0">
                <a:solidFill>
                  <a:srgbClr val="C00000"/>
                </a:solidFill>
              </a:rPr>
              <a:t>Son of Man</a:t>
            </a:r>
            <a:endParaRPr lang="en-US" b="1" i="1" dirty="0">
              <a:solidFill>
                <a:srgbClr val="C00000"/>
              </a:solidFill>
            </a:endParaRPr>
          </a:p>
          <a:p>
            <a:pPr marL="514350" indent="-514350">
              <a:buAutoNum type="arabicParenR"/>
            </a:pPr>
            <a:r>
              <a:rPr lang="en-US" dirty="0" smtClean="0"/>
              <a:t>Who is one “like the Son on Man”?  </a:t>
            </a:r>
            <a:r>
              <a:rPr lang="en-US" b="1" i="1" dirty="0" smtClean="0">
                <a:solidFill>
                  <a:srgbClr val="C00000"/>
                </a:solidFill>
              </a:rPr>
              <a:t>Christ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39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12:40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as Jonah was three days and three nights in the belly of the great fish, so will the </a:t>
            </a:r>
            <a:r>
              <a:rPr lang="en-US" b="1" u="sng" dirty="0"/>
              <a:t>Son of Man </a:t>
            </a:r>
            <a:r>
              <a:rPr lang="en-US" dirty="0"/>
              <a:t>be three days and three nights in the heart of the earth.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4191000"/>
            <a:ext cx="6781800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Jesus often used the title “Son of Man” to refer to Himself.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988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24:30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Then the sign of the </a:t>
            </a:r>
            <a:r>
              <a:rPr lang="en-US" b="1" u="sng" dirty="0"/>
              <a:t>Son of Man </a:t>
            </a:r>
            <a:r>
              <a:rPr lang="en-US" dirty="0"/>
              <a:t>will appear in heaven, and then all the tribes of the earth will mourn, and they will see the Son of Man coming on the </a:t>
            </a:r>
            <a:r>
              <a:rPr lang="en-US" b="1" u="sng" dirty="0"/>
              <a:t>clouds of heaven </a:t>
            </a:r>
            <a:r>
              <a:rPr lang="en-US" dirty="0"/>
              <a:t>with power and great glory.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4724400"/>
            <a:ext cx="6858000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This is an allusion to the vision seen centuries before by Daniel.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2169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COURTROOM IMAGERY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6172200" cy="243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1)	Daniel 7</a:t>
            </a:r>
          </a:p>
          <a:p>
            <a:pPr marL="0" indent="0">
              <a:buNone/>
            </a:pPr>
            <a:r>
              <a:rPr lang="en-US" sz="4000" dirty="0" smtClean="0"/>
              <a:t>2)	</a:t>
            </a:r>
            <a:r>
              <a:rPr lang="en-US" sz="4000" b="1" dirty="0" smtClean="0"/>
              <a:t>Revelation 4,5</a:t>
            </a:r>
          </a:p>
          <a:p>
            <a:pPr marL="0" indent="0">
              <a:buNone/>
            </a:pPr>
            <a:r>
              <a:rPr lang="en-US" sz="4000" dirty="0" smtClean="0"/>
              <a:t>3)	1 Kings 22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9032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Revelation 4:2,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Immediately I was in the Spirit; and behold, a throne set in heaven, and </a:t>
            </a:r>
            <a:r>
              <a:rPr lang="en-US" i="1" u="sng" dirty="0"/>
              <a:t>One</a:t>
            </a:r>
            <a:r>
              <a:rPr lang="en-US" dirty="0"/>
              <a:t> sat on the throne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aseline="30000" dirty="0" smtClean="0"/>
              <a:t>5</a:t>
            </a:r>
            <a:r>
              <a:rPr lang="en-US" dirty="0" smtClean="0"/>
              <a:t>And </a:t>
            </a:r>
            <a:r>
              <a:rPr lang="en-US" dirty="0"/>
              <a:t>from the </a:t>
            </a:r>
            <a:r>
              <a:rPr lang="en-US" dirty="0" smtClean="0"/>
              <a:t>throne proceeded</a:t>
            </a:r>
            <a:r>
              <a:rPr lang="en-US" dirty="0"/>
              <a:t> </a:t>
            </a:r>
            <a:r>
              <a:rPr lang="en-US" dirty="0" err="1"/>
              <a:t>lightnings</a:t>
            </a:r>
            <a:r>
              <a:rPr lang="en-US" dirty="0"/>
              <a:t>, </a:t>
            </a:r>
            <a:r>
              <a:rPr lang="en-US" dirty="0" err="1" smtClean="0"/>
              <a:t>thunderings</a:t>
            </a:r>
            <a:r>
              <a:rPr lang="en-US" dirty="0"/>
              <a:t>, and voices. Seven lamps of fire </a:t>
            </a:r>
            <a:r>
              <a:rPr lang="en-US" i="1" dirty="0"/>
              <a:t>were</a:t>
            </a:r>
            <a:r>
              <a:rPr lang="en-US" dirty="0"/>
              <a:t> burning before the throne, which are </a:t>
            </a:r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u="sng" dirty="0"/>
              <a:t>seven Spirits of God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920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Revelation 5:6-7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And I looked, </a:t>
            </a:r>
            <a:r>
              <a:rPr lang="en-US" dirty="0" smtClean="0"/>
              <a:t>and </a:t>
            </a:r>
            <a:r>
              <a:rPr lang="en-US" dirty="0"/>
              <a:t>behold, in the midst of the throne and of the four living creatures, and in the midst of the elders, </a:t>
            </a:r>
            <a:r>
              <a:rPr lang="en-US" u="sng" dirty="0"/>
              <a:t>stood a Lamb </a:t>
            </a:r>
            <a:r>
              <a:rPr lang="en-US" dirty="0"/>
              <a:t>as though it had been slain, having seven horns and seven eyes, which are the seven Spirits of God sent out into all the earth. </a:t>
            </a:r>
            <a:r>
              <a:rPr lang="en-US" b="1" baseline="30000" dirty="0"/>
              <a:t>7 </a:t>
            </a:r>
            <a:r>
              <a:rPr lang="en-US" dirty="0"/>
              <a:t>Then He came and took the scroll out of the right hand of Him who sat on the throne.</a:t>
            </a:r>
          </a:p>
        </p:txBody>
      </p:sp>
    </p:spTree>
    <p:extLst>
      <p:ext uri="{BB962C8B-B14F-4D97-AF65-F5344CB8AC3E}">
        <p14:creationId xmlns:p14="http://schemas.microsoft.com/office/powerpoint/2010/main" val="31590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Revelation 5:11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Then I looked, and I heard the voice of many angels around the throne, the living creatures, and the elders; and the number of them was </a:t>
            </a:r>
            <a:r>
              <a:rPr lang="en-US" u="sng" dirty="0"/>
              <a:t>ten thousand times ten thousand, and thousands of </a:t>
            </a:r>
            <a:r>
              <a:rPr lang="en-US" u="sng" dirty="0" smtClean="0"/>
              <a:t>thousands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27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Revelation 4,5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Who is sitting?  </a:t>
            </a:r>
          </a:p>
          <a:p>
            <a:pPr marL="514350" indent="-514350">
              <a:buAutoNum type="arabicParenR"/>
            </a:pPr>
            <a:r>
              <a:rPr lang="en-US" dirty="0" smtClean="0"/>
              <a:t>Who is the “one”?  </a:t>
            </a:r>
          </a:p>
          <a:p>
            <a:pPr marL="514350" indent="-514350">
              <a:buAutoNum type="arabicParenR"/>
            </a:pPr>
            <a:r>
              <a:rPr lang="en-US" dirty="0" smtClean="0"/>
              <a:t>Who is standing?</a:t>
            </a:r>
          </a:p>
          <a:p>
            <a:pPr marL="514350" indent="-514350">
              <a:buAutoNum type="arabicParenR"/>
            </a:pPr>
            <a:r>
              <a:rPr lang="en-US" dirty="0" smtClean="0"/>
              <a:t>Who is closest to the throne?</a:t>
            </a:r>
          </a:p>
          <a:p>
            <a:pPr marL="514350" indent="-514350">
              <a:buAutoNum type="arabicParenR"/>
            </a:pPr>
            <a:r>
              <a:rPr lang="en-US" dirty="0" smtClean="0"/>
              <a:t>Who is the “Lamb”?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58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Revelation 4,5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Who is sitting?  </a:t>
            </a:r>
            <a:r>
              <a:rPr lang="en-US" b="1" i="1" dirty="0" smtClean="0">
                <a:solidFill>
                  <a:srgbClr val="C00000"/>
                </a:solidFill>
              </a:rPr>
              <a:t>One</a:t>
            </a:r>
          </a:p>
          <a:p>
            <a:pPr marL="514350" indent="-514350">
              <a:buAutoNum type="arabicParenR"/>
            </a:pPr>
            <a:r>
              <a:rPr lang="en-US" dirty="0" smtClean="0"/>
              <a:t>Who is the “one”?  </a:t>
            </a:r>
            <a:r>
              <a:rPr lang="en-US" b="1" i="1" dirty="0" smtClean="0">
                <a:solidFill>
                  <a:srgbClr val="C00000"/>
                </a:solidFill>
              </a:rPr>
              <a:t>God Almighty</a:t>
            </a:r>
          </a:p>
          <a:p>
            <a:pPr marL="514350" indent="-514350">
              <a:buAutoNum type="arabicParenR"/>
            </a:pPr>
            <a:r>
              <a:rPr lang="en-US" dirty="0" smtClean="0"/>
              <a:t>Who is standing? </a:t>
            </a:r>
            <a:r>
              <a:rPr lang="en-US" b="1" i="1" dirty="0" smtClean="0">
                <a:solidFill>
                  <a:srgbClr val="C00000"/>
                </a:solidFill>
              </a:rPr>
              <a:t>10,000 x </a:t>
            </a:r>
            <a:r>
              <a:rPr lang="en-US" b="1" i="1" dirty="0" smtClean="0">
                <a:solidFill>
                  <a:srgbClr val="C00000"/>
                </a:solidFill>
              </a:rPr>
              <a:t>10,000 + 1000s</a:t>
            </a:r>
            <a:endParaRPr lang="en-US" b="1" i="1" dirty="0" smtClean="0">
              <a:solidFill>
                <a:srgbClr val="C00000"/>
              </a:solidFill>
            </a:endParaRPr>
          </a:p>
          <a:p>
            <a:pPr marL="514350" indent="-514350">
              <a:buAutoNum type="arabicParenR"/>
            </a:pPr>
            <a:r>
              <a:rPr lang="en-US" dirty="0" smtClean="0"/>
              <a:t>Who is closest to the throne?  </a:t>
            </a:r>
            <a:r>
              <a:rPr lang="en-US" b="1" i="1" dirty="0" smtClean="0">
                <a:solidFill>
                  <a:srgbClr val="C00000"/>
                </a:solidFill>
              </a:rPr>
              <a:t>Lamb</a:t>
            </a:r>
          </a:p>
          <a:p>
            <a:pPr marL="514350" indent="-514350">
              <a:buAutoNum type="arabicParenR"/>
            </a:pPr>
            <a:r>
              <a:rPr lang="en-US" dirty="0" smtClean="0"/>
              <a:t>Who is the “Lamb”?  </a:t>
            </a:r>
            <a:r>
              <a:rPr lang="en-US" b="1" i="1" dirty="0" smtClean="0">
                <a:solidFill>
                  <a:srgbClr val="C00000"/>
                </a:solidFill>
              </a:rPr>
              <a:t>Christ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029200"/>
            <a:ext cx="7315200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There are several obvious allusions to the courtroom imagery from Daniel 7.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0664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1:29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next day John saw Jesus coming toward him, and said, “Behold! The Lamb of God who takes away the sin of the world!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3657600"/>
            <a:ext cx="7086600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The Lamb of God is a well-known term used to describe Jesus Christ.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056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000" dirty="0" smtClean="0"/>
              <a:t>Take a Stand!</a:t>
            </a:r>
            <a:endParaRPr lang="en-US" sz="9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192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August 9, 2020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San Angelo, </a:t>
            </a:r>
            <a:r>
              <a:rPr lang="en-US" dirty="0" err="1" smtClean="0">
                <a:solidFill>
                  <a:schemeClr val="tx1"/>
                </a:solidFill>
              </a:rPr>
              <a:t>Tx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73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COURTROOM IMAGERY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6172200" cy="243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1)	Daniel 7</a:t>
            </a:r>
          </a:p>
          <a:p>
            <a:pPr marL="0" indent="0">
              <a:buNone/>
            </a:pPr>
            <a:r>
              <a:rPr lang="en-US" sz="4000" dirty="0" smtClean="0"/>
              <a:t>2)	Revelation 4,5</a:t>
            </a:r>
          </a:p>
          <a:p>
            <a:pPr marL="0" indent="0">
              <a:buNone/>
            </a:pPr>
            <a:r>
              <a:rPr lang="en-US" sz="4000" dirty="0" smtClean="0"/>
              <a:t>3)	</a:t>
            </a:r>
            <a:r>
              <a:rPr lang="en-US" sz="4000" b="1" dirty="0" smtClean="0"/>
              <a:t>1 Kings 22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680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Kings 22:19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Then </a:t>
            </a:r>
            <a:r>
              <a:rPr lang="en-US" i="1" dirty="0"/>
              <a:t>Micaiah</a:t>
            </a:r>
            <a:r>
              <a:rPr lang="en-US" dirty="0"/>
              <a:t> said, “Therefore hear the word of the </a:t>
            </a:r>
            <a:r>
              <a:rPr lang="en-US" cap="small" dirty="0"/>
              <a:t>Lord</a:t>
            </a:r>
            <a:r>
              <a:rPr lang="en-US" dirty="0"/>
              <a:t>: I saw the </a:t>
            </a:r>
            <a:r>
              <a:rPr lang="en-US" u="sng" cap="small" dirty="0" smtClean="0"/>
              <a:t>Lord</a:t>
            </a:r>
            <a:r>
              <a:rPr lang="en-US" u="sng" cap="small" baseline="30000" dirty="0" smtClean="0"/>
              <a:t>1</a:t>
            </a:r>
            <a:r>
              <a:rPr lang="en-US" dirty="0"/>
              <a:t> sitting on His throne, and all the </a:t>
            </a:r>
            <a:r>
              <a:rPr lang="en-US" u="sng" dirty="0"/>
              <a:t>host of heaven standing by</a:t>
            </a:r>
            <a:r>
              <a:rPr lang="en-US" dirty="0"/>
              <a:t>, on His right hand and on His left.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4114800"/>
            <a:ext cx="7467600" cy="147732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he-IL" b="1" dirty="0" smtClean="0"/>
              <a:t>יְהֹוָה</a:t>
            </a:r>
            <a:r>
              <a:rPr lang="he-IL" dirty="0"/>
              <a:t> </a:t>
            </a:r>
            <a:r>
              <a:rPr lang="en-US" sz="3000" b="1" dirty="0" err="1" smtClean="0"/>
              <a:t>Yᵉhôvâh</a:t>
            </a:r>
            <a:r>
              <a:rPr lang="en-US" sz="3000" b="1" dirty="0"/>
              <a:t>,</a:t>
            </a:r>
            <a:r>
              <a:rPr lang="en-US" sz="3000" dirty="0"/>
              <a:t> </a:t>
            </a:r>
            <a:r>
              <a:rPr lang="en-US" sz="3000" dirty="0" err="1"/>
              <a:t>yeh</a:t>
            </a:r>
            <a:r>
              <a:rPr lang="en-US" sz="3000" dirty="0"/>
              <a:t>-ho-</a:t>
            </a:r>
            <a:r>
              <a:rPr lang="en-US" sz="3000" dirty="0" err="1"/>
              <a:t>vaw</a:t>
            </a:r>
            <a:r>
              <a:rPr lang="en-US" sz="3000" dirty="0"/>
              <a:t>'; from </a:t>
            </a:r>
            <a:r>
              <a:rPr lang="en-US" sz="3000" dirty="0">
                <a:hlinkClick r:id="rId2" tooltip="Strong's H1961"/>
              </a:rPr>
              <a:t>H1961</a:t>
            </a:r>
            <a:r>
              <a:rPr lang="en-US" sz="3000" dirty="0"/>
              <a:t>; (the) self-Existent or Eternal; </a:t>
            </a:r>
            <a:r>
              <a:rPr lang="en-US" sz="3000" dirty="0" err="1"/>
              <a:t>Jeho-vah</a:t>
            </a:r>
            <a:r>
              <a:rPr lang="en-US" sz="3000" dirty="0"/>
              <a:t>, Jewish national name of God:—Jehovah, the Lord.</a:t>
            </a:r>
          </a:p>
        </p:txBody>
      </p:sp>
    </p:spTree>
    <p:extLst>
      <p:ext uri="{BB962C8B-B14F-4D97-AF65-F5344CB8AC3E}">
        <p14:creationId xmlns:p14="http://schemas.microsoft.com/office/powerpoint/2010/main" val="334265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Kings 22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Who is sitting?   </a:t>
            </a:r>
          </a:p>
          <a:p>
            <a:pPr marL="514350" indent="-514350">
              <a:buAutoNum type="arabicParenR"/>
            </a:pPr>
            <a:r>
              <a:rPr lang="en-US" dirty="0" smtClean="0"/>
              <a:t>Who is the “LORD”?  </a:t>
            </a:r>
          </a:p>
          <a:p>
            <a:pPr marL="514350" indent="-514350">
              <a:buAutoNum type="arabicParenR"/>
            </a:pPr>
            <a:r>
              <a:rPr lang="en-US" dirty="0" smtClean="0"/>
              <a:t>Who is standing?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79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Kings 22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Who is sitting?   </a:t>
            </a:r>
            <a:r>
              <a:rPr lang="en-US" b="1" i="1" dirty="0" smtClean="0">
                <a:solidFill>
                  <a:srgbClr val="C00000"/>
                </a:solidFill>
              </a:rPr>
              <a:t>The LORD</a:t>
            </a:r>
          </a:p>
          <a:p>
            <a:pPr marL="514350" indent="-514350">
              <a:buAutoNum type="arabicParenR"/>
            </a:pPr>
            <a:r>
              <a:rPr lang="en-US" dirty="0" smtClean="0"/>
              <a:t>Who is the “LORD”?  </a:t>
            </a:r>
            <a:r>
              <a:rPr lang="en-US" b="1" i="1" dirty="0" smtClean="0">
                <a:solidFill>
                  <a:srgbClr val="C00000"/>
                </a:solidFill>
              </a:rPr>
              <a:t>Jehovah God</a:t>
            </a:r>
          </a:p>
          <a:p>
            <a:pPr marL="514350" indent="-514350">
              <a:buAutoNum type="arabicParenR"/>
            </a:pPr>
            <a:r>
              <a:rPr lang="en-US" dirty="0" smtClean="0"/>
              <a:t>Who is standing?  </a:t>
            </a:r>
            <a:r>
              <a:rPr lang="en-US" b="1" i="1" dirty="0" smtClean="0">
                <a:solidFill>
                  <a:srgbClr val="C00000"/>
                </a:solidFill>
              </a:rPr>
              <a:t>All the host of heaven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962400"/>
            <a:ext cx="7315200" cy="147732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Like our other courtroom examples, we see God sitting on His throne, and the host of heaven standing as they surround the throne.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5494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000" dirty="0" smtClean="0"/>
              <a:t>Take a Seat!</a:t>
            </a:r>
            <a:endParaRPr lang="en-US" sz="9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192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July 12, 2020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San Angelo, </a:t>
            </a:r>
            <a:r>
              <a:rPr lang="en-US" dirty="0" err="1" smtClean="0">
                <a:solidFill>
                  <a:schemeClr val="tx1"/>
                </a:solidFill>
              </a:rPr>
              <a:t>Tx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222623"/>
            <a:ext cx="73914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</a:rPr>
              <a:t>WHO REMEMBERS THIS LESSON?</a:t>
            </a:r>
            <a:endParaRPr lang="en-US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From Brother Clint </a:t>
            </a:r>
            <a:r>
              <a:rPr lang="en-US" b="1" dirty="0" err="1" smtClean="0"/>
              <a:t>DeFrance</a:t>
            </a:r>
            <a:r>
              <a:rPr lang="en-US" b="1" dirty="0" smtClean="0"/>
              <a:t>:</a:t>
            </a:r>
            <a:endParaRPr lang="en-US" b="1" dirty="0"/>
          </a:p>
        </p:txBody>
      </p:sp>
      <p:pic>
        <p:nvPicPr>
          <p:cNvPr id="2050" name="Picture 2" descr="C:\Users\Bryan\Desktop\CHURCH\Fifth Sunday Study\The Tabernacle\Resources\The-Tabernacle-Bedsheet Clint Defranc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7" t="10448" r="5854" b="8657"/>
          <a:stretch/>
        </p:blipFill>
        <p:spPr bwMode="auto">
          <a:xfrm>
            <a:off x="228599" y="1295400"/>
            <a:ext cx="8711263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61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Mark 16:19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 then, after the Lord had spoken to them, He was received up into heaven, and </a:t>
            </a:r>
            <a:r>
              <a:rPr lang="en-US" u="sng" dirty="0"/>
              <a:t>sat down </a:t>
            </a:r>
            <a:r>
              <a:rPr lang="en-US" dirty="0"/>
              <a:t>at the right hand of God.</a:t>
            </a:r>
          </a:p>
        </p:txBody>
      </p:sp>
    </p:spTree>
    <p:extLst>
      <p:ext uri="{BB962C8B-B14F-4D97-AF65-F5344CB8AC3E}">
        <p14:creationId xmlns:p14="http://schemas.microsoft.com/office/powerpoint/2010/main" val="42148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Sitting or Standing?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Q:  So which is it?  Is Jesus sitting or standing at the right hand of God?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505200"/>
            <a:ext cx="8229600" cy="1295400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A:  Remember, this is all symbolical imagery.  I would answer BOTH!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17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</a:t>
            </a:r>
            <a:r>
              <a:rPr lang="en-US" b="1" dirty="0" smtClean="0"/>
              <a:t>itting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the Scriptures speak of Christ sitting at the right hand of God, that imagery speaks to His completed role as the High Priest.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64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Hebrews 8:1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Now </a:t>
            </a:r>
            <a:r>
              <a:rPr lang="en-US" i="1" dirty="0"/>
              <a:t>this is</a:t>
            </a:r>
            <a:r>
              <a:rPr lang="en-US" dirty="0"/>
              <a:t> the main point of the things we are saying: We have such a High Priest, who is </a:t>
            </a:r>
            <a:r>
              <a:rPr lang="en-US" b="1" u="sng" dirty="0"/>
              <a:t>seated at the right hand of the throne of the Majesty</a:t>
            </a:r>
            <a:r>
              <a:rPr lang="en-US" dirty="0"/>
              <a:t> in the heavens, </a:t>
            </a:r>
            <a:r>
              <a:rPr lang="en-US" b="1" baseline="30000" dirty="0"/>
              <a:t>2 </a:t>
            </a:r>
            <a:r>
              <a:rPr lang="en-US" dirty="0"/>
              <a:t>a Minister of the </a:t>
            </a:r>
            <a:r>
              <a:rPr lang="en-US" dirty="0" smtClean="0"/>
              <a:t>sanctuary </a:t>
            </a:r>
            <a:r>
              <a:rPr lang="en-US" dirty="0"/>
              <a:t>and of the true tabernacle which the Lord erected, and not man.</a:t>
            </a:r>
          </a:p>
        </p:txBody>
      </p:sp>
    </p:spTree>
    <p:extLst>
      <p:ext uri="{BB962C8B-B14F-4D97-AF65-F5344CB8AC3E}">
        <p14:creationId xmlns:p14="http://schemas.microsoft.com/office/powerpoint/2010/main" val="201328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Acts 7:55-56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baseline="30000" dirty="0"/>
              <a:t> </a:t>
            </a:r>
            <a:r>
              <a:rPr lang="en-US" dirty="0"/>
              <a:t>But he, being full of the Holy Spirit, gazed into heaven and saw the glory of God, and Jesus standing at the right hand of God, </a:t>
            </a:r>
            <a:r>
              <a:rPr lang="en-US" b="1" baseline="30000" dirty="0"/>
              <a:t>56 </a:t>
            </a:r>
            <a:r>
              <a:rPr lang="en-US" dirty="0"/>
              <a:t>and said, “Look! I see the heavens opened and the Son of Man </a:t>
            </a:r>
            <a:r>
              <a:rPr lang="en-US" u="sng" dirty="0"/>
              <a:t>standing</a:t>
            </a:r>
            <a:r>
              <a:rPr lang="en-US" dirty="0"/>
              <a:t> at the right hand of God!”</a:t>
            </a:r>
          </a:p>
        </p:txBody>
      </p:sp>
    </p:spTree>
    <p:extLst>
      <p:ext uri="{BB962C8B-B14F-4D97-AF65-F5344CB8AC3E}">
        <p14:creationId xmlns:p14="http://schemas.microsoft.com/office/powerpoint/2010/main" val="2575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the Scriptures speak of </a:t>
            </a:r>
            <a:r>
              <a:rPr lang="en-US" dirty="0" smtClean="0"/>
              <a:t>Christ standing </a:t>
            </a:r>
            <a:r>
              <a:rPr lang="en-US" dirty="0"/>
              <a:t>at the right hand of God, that imagery speaks to His </a:t>
            </a:r>
            <a:r>
              <a:rPr lang="en-US" dirty="0" smtClean="0"/>
              <a:t>yet completed </a:t>
            </a:r>
            <a:r>
              <a:rPr lang="en-US" dirty="0"/>
              <a:t>role as the </a:t>
            </a:r>
            <a:r>
              <a:rPr lang="en-US" dirty="0" smtClean="0"/>
              <a:t>Son of Man.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92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24:44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Therefore you also be ready, for the Son of Man is coming at an hour you do not expect.</a:t>
            </a:r>
          </a:p>
        </p:txBody>
      </p:sp>
    </p:spTree>
    <p:extLst>
      <p:ext uri="{BB962C8B-B14F-4D97-AF65-F5344CB8AC3E}">
        <p14:creationId xmlns:p14="http://schemas.microsoft.com/office/powerpoint/2010/main" val="252175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Acts 7:55-56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baseline="30000" dirty="0"/>
              <a:t> </a:t>
            </a:r>
            <a:r>
              <a:rPr lang="en-US" dirty="0"/>
              <a:t>But he, being full of the Holy Spirit, gazed into heaven and saw the glory of God, and Jesus </a:t>
            </a:r>
            <a:r>
              <a:rPr lang="en-US" u="sng" dirty="0"/>
              <a:t>standing at the right hand of God</a:t>
            </a:r>
            <a:r>
              <a:rPr lang="en-US" dirty="0"/>
              <a:t>, </a:t>
            </a:r>
            <a:r>
              <a:rPr lang="en-US" b="1" baseline="30000" dirty="0"/>
              <a:t>56 </a:t>
            </a:r>
            <a:r>
              <a:rPr lang="en-US" dirty="0"/>
              <a:t>and said, “Look! I see the heavens opened and the Son of Man standing at the right hand of God!”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4495800"/>
            <a:ext cx="7620000" cy="147732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Have you ever wondered why in Stephen’s vision he saw Jesus STANDING at the right hand of God?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6910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image </a:t>
            </a:r>
            <a:r>
              <a:rPr lang="en-US" dirty="0" smtClean="0"/>
              <a:t>of the Son of Man sitting at the right hand of God is based upon the role of Jesus as the High Priest</a:t>
            </a:r>
            <a:r>
              <a:rPr lang="en-US" dirty="0" smtClean="0"/>
              <a:t>. (Hebrews)</a:t>
            </a:r>
          </a:p>
          <a:p>
            <a:r>
              <a:rPr lang="en-US" dirty="0"/>
              <a:t>The image of the Son of Man standing at the right hand of God is based upon </a:t>
            </a:r>
            <a:r>
              <a:rPr lang="en-US" dirty="0" smtClean="0"/>
              <a:t>the role of Jesus as the Son of Man. (Courtroom)</a:t>
            </a:r>
          </a:p>
          <a:p>
            <a:r>
              <a:rPr lang="en-US" dirty="0" smtClean="0"/>
              <a:t>Both </a:t>
            </a:r>
            <a:r>
              <a:rPr lang="en-US" dirty="0" smtClean="0"/>
              <a:t>images have their place in the grand scheme of understanding the majesty of Jesus!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9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284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COURTROOM IMAGERY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6172200" cy="243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1)	</a:t>
            </a:r>
            <a:r>
              <a:rPr lang="en-US" sz="4000" b="1" dirty="0" smtClean="0"/>
              <a:t>Daniel 7</a:t>
            </a:r>
          </a:p>
          <a:p>
            <a:pPr marL="0" indent="0">
              <a:buNone/>
            </a:pPr>
            <a:r>
              <a:rPr lang="en-US" sz="4000" dirty="0" smtClean="0"/>
              <a:t>2)	Revelation 4,5</a:t>
            </a:r>
          </a:p>
          <a:p>
            <a:pPr marL="0" indent="0">
              <a:buNone/>
            </a:pPr>
            <a:r>
              <a:rPr lang="en-US" sz="4000" dirty="0" smtClean="0"/>
              <a:t>3)	1 Kings 22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471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Daniel 7:9-14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“I watched till thrones were </a:t>
            </a:r>
            <a:r>
              <a:rPr lang="en-US" dirty="0" smtClean="0"/>
              <a:t>put </a:t>
            </a:r>
            <a:r>
              <a:rPr lang="en-US" dirty="0"/>
              <a:t>in place,</a:t>
            </a:r>
            <a:br>
              <a:rPr lang="en-US" dirty="0"/>
            </a:br>
            <a:r>
              <a:rPr lang="en-US" dirty="0"/>
              <a:t>And the </a:t>
            </a:r>
            <a:r>
              <a:rPr lang="en-US" u="sng" dirty="0"/>
              <a:t>Ancient of Days was seated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His garment </a:t>
            </a:r>
            <a:r>
              <a:rPr lang="en-US" i="1" dirty="0"/>
              <a:t>was</a:t>
            </a:r>
            <a:r>
              <a:rPr lang="en-US" dirty="0"/>
              <a:t> white as snow,</a:t>
            </a:r>
            <a:br>
              <a:rPr lang="en-US" dirty="0"/>
            </a:br>
            <a:r>
              <a:rPr lang="en-US" dirty="0"/>
              <a:t>And the hair of His head </a:t>
            </a:r>
            <a:r>
              <a:rPr lang="en-US" i="1" dirty="0"/>
              <a:t>was</a:t>
            </a:r>
            <a:r>
              <a:rPr lang="en-US" dirty="0"/>
              <a:t> like pure wool.</a:t>
            </a:r>
            <a:br>
              <a:rPr lang="en-US" dirty="0"/>
            </a:br>
            <a:r>
              <a:rPr lang="en-US" dirty="0"/>
              <a:t>His throne </a:t>
            </a:r>
            <a:r>
              <a:rPr lang="en-US" i="1" dirty="0"/>
              <a:t>was</a:t>
            </a:r>
            <a:r>
              <a:rPr lang="en-US" dirty="0"/>
              <a:t> a fiery flame,</a:t>
            </a:r>
            <a:br>
              <a:rPr lang="en-US" dirty="0"/>
            </a:br>
            <a:r>
              <a:rPr lang="en-US" dirty="0"/>
              <a:t>Its wheels a burning fire;</a:t>
            </a:r>
            <a:br>
              <a:rPr lang="en-US" dirty="0"/>
            </a:br>
            <a:r>
              <a:rPr lang="en-US" b="1" baseline="30000" dirty="0"/>
              <a:t>10 </a:t>
            </a:r>
            <a:r>
              <a:rPr lang="en-US" dirty="0"/>
              <a:t>A fiery stream issued</a:t>
            </a:r>
            <a:br>
              <a:rPr lang="en-US" dirty="0"/>
            </a:br>
            <a:r>
              <a:rPr lang="en-US" dirty="0"/>
              <a:t>And came forth from before Him.</a:t>
            </a:r>
            <a:br>
              <a:rPr lang="en-US" dirty="0"/>
            </a:br>
            <a:r>
              <a:rPr lang="en-US" dirty="0"/>
              <a:t>A thousand thousands ministered to Him;</a:t>
            </a:r>
            <a:br>
              <a:rPr lang="en-US" dirty="0"/>
            </a:br>
            <a:r>
              <a:rPr lang="en-US" u="sng" dirty="0"/>
              <a:t>Ten thousand times ten thousand stood before Him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The </a:t>
            </a:r>
            <a:r>
              <a:rPr lang="en-US" dirty="0" smtClean="0"/>
              <a:t>court </a:t>
            </a:r>
            <a:r>
              <a:rPr lang="en-US" dirty="0"/>
              <a:t>was seated,</a:t>
            </a:r>
            <a:br>
              <a:rPr lang="en-US" dirty="0"/>
            </a:br>
            <a:r>
              <a:rPr lang="en-US" dirty="0"/>
              <a:t>And the books were opened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2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Daniel 7:9-14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baseline="30000" dirty="0"/>
              <a:t>11 </a:t>
            </a:r>
            <a:r>
              <a:rPr lang="en-US" dirty="0"/>
              <a:t>“I watched then because of the sound of the </a:t>
            </a:r>
            <a:r>
              <a:rPr lang="en-US" dirty="0" smtClean="0"/>
              <a:t>pompous </a:t>
            </a:r>
            <a:r>
              <a:rPr lang="en-US" dirty="0"/>
              <a:t>words which the horn was speaking; I watched till the beast was slain, and its body destroyed and given to the burning flame. </a:t>
            </a:r>
            <a:r>
              <a:rPr lang="en-US" b="1" baseline="30000" dirty="0"/>
              <a:t>12 </a:t>
            </a:r>
            <a:r>
              <a:rPr lang="en-US" dirty="0"/>
              <a:t>As for the rest of the beasts, they had their dominion taken away, yet their lives were prolonged for a season and a time.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52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Daniel 7:9-14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baseline="30000" dirty="0"/>
              <a:t>13 </a:t>
            </a:r>
            <a:r>
              <a:rPr lang="en-US" dirty="0"/>
              <a:t>“I was watching in the night visions,</a:t>
            </a:r>
            <a:br>
              <a:rPr lang="en-US" dirty="0"/>
            </a:br>
            <a:r>
              <a:rPr lang="en-US" dirty="0"/>
              <a:t>And behold, </a:t>
            </a:r>
            <a:r>
              <a:rPr lang="en-US" i="1" dirty="0"/>
              <a:t>One</a:t>
            </a:r>
            <a:r>
              <a:rPr lang="en-US" dirty="0"/>
              <a:t> </a:t>
            </a:r>
            <a:r>
              <a:rPr lang="en-US" u="sng" dirty="0"/>
              <a:t>like the Son of Man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Coming with the </a:t>
            </a:r>
            <a:r>
              <a:rPr lang="en-US" u="sng" dirty="0"/>
              <a:t>clouds of heaven</a:t>
            </a:r>
            <a:r>
              <a:rPr lang="en-US" dirty="0"/>
              <a:t>!</a:t>
            </a:r>
            <a:br>
              <a:rPr lang="en-US" dirty="0"/>
            </a:br>
            <a:r>
              <a:rPr lang="en-US" dirty="0"/>
              <a:t>He came to the Ancient of Days,</a:t>
            </a:r>
            <a:br>
              <a:rPr lang="en-US" dirty="0"/>
            </a:br>
            <a:r>
              <a:rPr lang="en-US" dirty="0"/>
              <a:t>And they brought Him near before Him.</a:t>
            </a:r>
            <a:br>
              <a:rPr lang="en-US" dirty="0"/>
            </a:br>
            <a:r>
              <a:rPr lang="en-US" b="1" baseline="30000" dirty="0"/>
              <a:t>14 </a:t>
            </a:r>
            <a:r>
              <a:rPr lang="en-US" dirty="0"/>
              <a:t>Then to Him was given dominion and glory and a </a:t>
            </a:r>
            <a:r>
              <a:rPr lang="en-US" dirty="0" smtClean="0"/>
              <a:t>kingdom,  That </a:t>
            </a:r>
            <a:r>
              <a:rPr lang="en-US" dirty="0"/>
              <a:t>all peoples, nations, and languages should serve </a:t>
            </a:r>
            <a:r>
              <a:rPr lang="en-US" dirty="0" smtClean="0"/>
              <a:t>Him.  His </a:t>
            </a:r>
            <a:r>
              <a:rPr lang="en-US" dirty="0"/>
              <a:t>dominion </a:t>
            </a:r>
            <a:r>
              <a:rPr lang="en-US" i="1" dirty="0"/>
              <a:t>is</a:t>
            </a:r>
            <a:r>
              <a:rPr lang="en-US" dirty="0"/>
              <a:t> an everlasting </a:t>
            </a:r>
            <a:r>
              <a:rPr lang="en-US" dirty="0" smtClean="0"/>
              <a:t>dominion,  Which </a:t>
            </a:r>
            <a:r>
              <a:rPr lang="en-US" dirty="0"/>
              <a:t>shall not pass </a:t>
            </a:r>
            <a:r>
              <a:rPr lang="en-US" dirty="0" smtClean="0"/>
              <a:t>away,  And </a:t>
            </a:r>
            <a:r>
              <a:rPr lang="en-US" dirty="0"/>
              <a:t>His kingdom </a:t>
            </a:r>
            <a:r>
              <a:rPr lang="en-US" i="1" dirty="0"/>
              <a:t>the </a:t>
            </a:r>
            <a:r>
              <a:rPr lang="en-US" i="1" dirty="0" smtClean="0"/>
              <a:t>one  </a:t>
            </a:r>
            <a:r>
              <a:rPr lang="en-US" dirty="0" smtClean="0"/>
              <a:t>Which </a:t>
            </a:r>
            <a:r>
              <a:rPr lang="en-US" dirty="0"/>
              <a:t>shall not be destroyed.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69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Daniel 7:9-14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Who is sitting?</a:t>
            </a:r>
          </a:p>
          <a:p>
            <a:pPr marL="514350" indent="-514350">
              <a:buAutoNum type="arabicParenR"/>
            </a:pPr>
            <a:r>
              <a:rPr lang="en-US" dirty="0" smtClean="0"/>
              <a:t>Who is the “Ancient of Days”?</a:t>
            </a:r>
          </a:p>
          <a:p>
            <a:pPr marL="514350" indent="-514350">
              <a:buAutoNum type="arabicParenR"/>
            </a:pPr>
            <a:r>
              <a:rPr lang="en-US" dirty="0" smtClean="0"/>
              <a:t>Who is standing?</a:t>
            </a:r>
          </a:p>
          <a:p>
            <a:pPr marL="514350" indent="-514350">
              <a:buAutoNum type="arabicParenR"/>
            </a:pPr>
            <a:r>
              <a:rPr lang="en-US" dirty="0" smtClean="0"/>
              <a:t>Who is closest to the throne?</a:t>
            </a:r>
          </a:p>
          <a:p>
            <a:pPr marL="514350" indent="-514350">
              <a:buAutoNum type="arabicParenR"/>
            </a:pPr>
            <a:r>
              <a:rPr lang="en-US" dirty="0" smtClean="0"/>
              <a:t>Who is one “like the Son on Man”?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88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686</Words>
  <Application>Microsoft Office PowerPoint</Application>
  <PresentationFormat>On-screen Show (4:3)</PresentationFormat>
  <Paragraphs>103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PowerPoint Presentation</vt:lpstr>
      <vt:lpstr>Take a Stand!</vt:lpstr>
      <vt:lpstr>Acts 7:55-56</vt:lpstr>
      <vt:lpstr>PowerPoint Presentation</vt:lpstr>
      <vt:lpstr>COURTROOM IMAGERY</vt:lpstr>
      <vt:lpstr>Daniel 7:9-14</vt:lpstr>
      <vt:lpstr>Daniel 7:9-14</vt:lpstr>
      <vt:lpstr>Daniel 7:9-14</vt:lpstr>
      <vt:lpstr>Daniel 7:9-14</vt:lpstr>
      <vt:lpstr>Daniel 7:9-14</vt:lpstr>
      <vt:lpstr>Matthew 12:40</vt:lpstr>
      <vt:lpstr>Matthew 24:30</vt:lpstr>
      <vt:lpstr>COURTROOM IMAGERY</vt:lpstr>
      <vt:lpstr>Revelation 4:2, 5</vt:lpstr>
      <vt:lpstr>Revelation 5:6-7</vt:lpstr>
      <vt:lpstr>Revelation 5:11</vt:lpstr>
      <vt:lpstr>Revelation 4,5</vt:lpstr>
      <vt:lpstr>Revelation 4,5</vt:lpstr>
      <vt:lpstr>John 1:29</vt:lpstr>
      <vt:lpstr>COURTROOM IMAGERY</vt:lpstr>
      <vt:lpstr>1 Kings 22:19</vt:lpstr>
      <vt:lpstr>1 Kings 22</vt:lpstr>
      <vt:lpstr>1 Kings 22</vt:lpstr>
      <vt:lpstr>Take a Seat!</vt:lpstr>
      <vt:lpstr>From Brother Clint DeFrance:</vt:lpstr>
      <vt:lpstr>Mark 16:19</vt:lpstr>
      <vt:lpstr>Sitting or Standing?</vt:lpstr>
      <vt:lpstr>Sitting</vt:lpstr>
      <vt:lpstr>Hebrews 8:1</vt:lpstr>
      <vt:lpstr>Standing</vt:lpstr>
      <vt:lpstr>Matthew 24:44</vt:lpstr>
      <vt:lpstr>Acts 7:55-56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Tabernacle</dc:title>
  <dc:creator>Bryan Morrison</dc:creator>
  <cp:lastModifiedBy>Bryan Morrison</cp:lastModifiedBy>
  <cp:revision>45</cp:revision>
  <dcterms:created xsi:type="dcterms:W3CDTF">2006-08-16T00:00:00Z</dcterms:created>
  <dcterms:modified xsi:type="dcterms:W3CDTF">2020-08-09T13:39:57Z</dcterms:modified>
</cp:coreProperties>
</file>