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handoutMasterIdLst>
    <p:handoutMasterId r:id="rId32"/>
  </p:handoutMasterIdLst>
  <p:sldIdLst>
    <p:sldId id="286" r:id="rId2"/>
    <p:sldId id="331" r:id="rId3"/>
    <p:sldId id="337" r:id="rId4"/>
    <p:sldId id="333" r:id="rId5"/>
    <p:sldId id="334" r:id="rId6"/>
    <p:sldId id="336" r:id="rId7"/>
    <p:sldId id="338" r:id="rId8"/>
    <p:sldId id="339" r:id="rId9"/>
    <p:sldId id="340" r:id="rId10"/>
    <p:sldId id="322" r:id="rId11"/>
    <p:sldId id="354" r:id="rId12"/>
    <p:sldId id="341" r:id="rId13"/>
    <p:sldId id="342" r:id="rId14"/>
    <p:sldId id="343" r:id="rId15"/>
    <p:sldId id="345" r:id="rId16"/>
    <p:sldId id="346" r:id="rId17"/>
    <p:sldId id="347" r:id="rId18"/>
    <p:sldId id="348" r:id="rId19"/>
    <p:sldId id="349" r:id="rId20"/>
    <p:sldId id="350" r:id="rId21"/>
    <p:sldId id="351" r:id="rId22"/>
    <p:sldId id="353" r:id="rId23"/>
    <p:sldId id="344" r:id="rId24"/>
    <p:sldId id="352" r:id="rId25"/>
    <p:sldId id="332" r:id="rId26"/>
    <p:sldId id="329" r:id="rId27"/>
    <p:sldId id="325" r:id="rId28"/>
    <p:sldId id="330" r:id="rId29"/>
    <p:sldId id="355" r:id="rId3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B7400A3-F593-4FFA-9C14-3D0F3BB41727}" type="datetimeFigureOut">
              <a:rPr lang="en-US" smtClean="0"/>
              <a:t>12/31/2017</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19DC12F0-9412-40A8-B450-CC05218B62FC}" type="slidenum">
              <a:rPr lang="en-US" smtClean="0"/>
              <a:t>‹#›</a:t>
            </a:fld>
            <a:endParaRPr lang="en-US"/>
          </a:p>
        </p:txBody>
      </p:sp>
    </p:spTree>
    <p:extLst>
      <p:ext uri="{BB962C8B-B14F-4D97-AF65-F5344CB8AC3E}">
        <p14:creationId xmlns:p14="http://schemas.microsoft.com/office/powerpoint/2010/main" val="2965017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7F1F07B3-B9EA-4D47-9C41-38A25BD73E2D}" type="datetimeFigureOut">
              <a:rPr lang="en-US" smtClean="0"/>
              <a:t>12/31/2017</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F17B4C6E-FBEC-440D-95E0-F6EA56AA7707}" type="slidenum">
              <a:rPr lang="en-US" smtClean="0"/>
              <a:t>‹#›</a:t>
            </a:fld>
            <a:endParaRPr lang="en-US"/>
          </a:p>
        </p:txBody>
      </p:sp>
    </p:spTree>
    <p:extLst>
      <p:ext uri="{BB962C8B-B14F-4D97-AF65-F5344CB8AC3E}">
        <p14:creationId xmlns:p14="http://schemas.microsoft.com/office/powerpoint/2010/main" val="1285694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3A3768-E5FA-4588-BCB7-2289BDA6C314}"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A3768-E5FA-4588-BCB7-2289BDA6C314}"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A3768-E5FA-4588-BCB7-2289BDA6C314}"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A3768-E5FA-4588-BCB7-2289BDA6C314}"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A3768-E5FA-4588-BCB7-2289BDA6C314}"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3A3768-E5FA-4588-BCB7-2289BDA6C314}"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3A3768-E5FA-4588-BCB7-2289BDA6C314}" type="datetimeFigureOut">
              <a:rPr lang="en-US" smtClean="0"/>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3A3768-E5FA-4588-BCB7-2289BDA6C314}" type="datetimeFigureOut">
              <a:rPr lang="en-US" smtClean="0"/>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A3768-E5FA-4588-BCB7-2289BDA6C314}" type="datetimeFigureOut">
              <a:rPr lang="en-US" smtClean="0"/>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A3768-E5FA-4588-BCB7-2289BDA6C314}"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56819-F711-46A1-8241-FB589193421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83A3768-E5FA-4588-BCB7-2289BDA6C314}" type="datetimeFigureOut">
              <a:rPr lang="en-US" smtClean="0"/>
              <a:t>12/31/2017</a:t>
            </a:fld>
            <a:endParaRPr lang="en-US"/>
          </a:p>
        </p:txBody>
      </p:sp>
      <p:sp>
        <p:nvSpPr>
          <p:cNvPr id="9" name="Slide Number Placeholder 8"/>
          <p:cNvSpPr>
            <a:spLocks noGrp="1"/>
          </p:cNvSpPr>
          <p:nvPr>
            <p:ph type="sldNum" sz="quarter" idx="11"/>
          </p:nvPr>
        </p:nvSpPr>
        <p:spPr/>
        <p:txBody>
          <a:bodyPr/>
          <a:lstStyle/>
          <a:p>
            <a:fld id="{5CF56819-F711-46A1-8241-FB589193421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F56819-F711-46A1-8241-FB589193421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83A3768-E5FA-4588-BCB7-2289BDA6C314}" type="datetimeFigureOut">
              <a:rPr lang="en-US" smtClean="0"/>
              <a:t>12/31/2017</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4225"/>
            <a:ext cx="7543800" cy="1374775"/>
          </a:xfrm>
        </p:spPr>
        <p:txBody>
          <a:bodyPr/>
          <a:lstStyle/>
          <a:p>
            <a:pPr algn="ctr"/>
            <a:r>
              <a:rPr lang="en-US" sz="5500" b="1" dirty="0">
                <a:solidFill>
                  <a:schemeClr val="tx1"/>
                </a:solidFill>
              </a:rPr>
              <a:t>The </a:t>
            </a:r>
            <a:r>
              <a:rPr lang="en-US" sz="5500" b="1" dirty="0" err="1" smtClean="0">
                <a:solidFill>
                  <a:schemeClr val="tx1"/>
                </a:solidFill>
              </a:rPr>
              <a:t>Besor</a:t>
            </a:r>
            <a:r>
              <a:rPr lang="en-US" sz="5500" b="1" dirty="0" smtClean="0">
                <a:solidFill>
                  <a:schemeClr val="tx1"/>
                </a:solidFill>
              </a:rPr>
              <a:t> </a:t>
            </a:r>
            <a:r>
              <a:rPr lang="en-US" sz="5500" b="1" dirty="0">
                <a:solidFill>
                  <a:schemeClr val="tx1"/>
                </a:solidFill>
              </a:rPr>
              <a:t>Principle</a:t>
            </a:r>
            <a:br>
              <a:rPr lang="en-US" sz="5500" b="1" dirty="0">
                <a:solidFill>
                  <a:schemeClr val="tx1"/>
                </a:solidFill>
              </a:rPr>
            </a:br>
            <a:r>
              <a:rPr lang="en-US" sz="2400" i="1" dirty="0" smtClean="0">
                <a:solidFill>
                  <a:schemeClr val="tx1"/>
                </a:solidFill>
              </a:rPr>
              <a:t>“Embrace Our Role”</a:t>
            </a:r>
            <a:endParaRPr lang="en-US" sz="5500" i="1" dirty="0">
              <a:solidFill>
                <a:schemeClr val="tx1"/>
              </a:solidFill>
            </a:endParaRPr>
          </a:p>
        </p:txBody>
      </p:sp>
      <p:sp>
        <p:nvSpPr>
          <p:cNvPr id="3" name="TextBox 2">
            <a:extLst>
              <a:ext uri="{FF2B5EF4-FFF2-40B4-BE49-F238E27FC236}">
                <a16:creationId xmlns:a16="http://schemas.microsoft.com/office/drawing/2014/main" xmlns="" id="{B13EA42E-0D33-41F4-81B9-D23373D69157}"/>
              </a:ext>
            </a:extLst>
          </p:cNvPr>
          <p:cNvSpPr txBox="1"/>
          <p:nvPr/>
        </p:nvSpPr>
        <p:spPr>
          <a:xfrm>
            <a:off x="2514600" y="4572000"/>
            <a:ext cx="4038600" cy="584775"/>
          </a:xfrm>
          <a:prstGeom prst="rect">
            <a:avLst/>
          </a:prstGeom>
          <a:solidFill>
            <a:schemeClr val="accent3">
              <a:lumMod val="60000"/>
              <a:lumOff val="4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latin typeface="+mj-lt"/>
              </a:rPr>
              <a:t>Principles to Live By</a:t>
            </a:r>
          </a:p>
        </p:txBody>
      </p:sp>
    </p:spTree>
    <p:extLst>
      <p:ext uri="{BB962C8B-B14F-4D97-AF65-F5344CB8AC3E}">
        <p14:creationId xmlns:p14="http://schemas.microsoft.com/office/powerpoint/2010/main" val="249772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Military Parade</a:t>
            </a:r>
            <a:endParaRPr lang="en-US"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00200"/>
            <a:ext cx="5410200" cy="3329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90600" y="5237202"/>
            <a:ext cx="6629400" cy="553998"/>
          </a:xfrm>
          <a:prstGeom prst="rect">
            <a:avLst/>
          </a:prstGeom>
          <a:noFill/>
        </p:spPr>
        <p:txBody>
          <a:bodyPr wrap="square" rtlCol="0">
            <a:spAutoFit/>
          </a:bodyPr>
          <a:lstStyle/>
          <a:p>
            <a:r>
              <a:rPr lang="en-US" sz="3000" b="1" i="1" dirty="0" smtClean="0"/>
              <a:t>Very pretty, Colonel.  But can they fight?</a:t>
            </a:r>
            <a:endParaRPr lang="en-US" sz="3000" b="1" i="1" dirty="0"/>
          </a:p>
        </p:txBody>
      </p:sp>
    </p:spTree>
    <p:extLst>
      <p:ext uri="{BB962C8B-B14F-4D97-AF65-F5344CB8AC3E}">
        <p14:creationId xmlns:p14="http://schemas.microsoft.com/office/powerpoint/2010/main" val="391228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Description of David’s Men</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dirty="0" smtClean="0"/>
              <a:t>(1 Samuel 22:2)</a:t>
            </a:r>
          </a:p>
          <a:p>
            <a:pPr marL="114300" indent="0">
              <a:buNone/>
            </a:pPr>
            <a:r>
              <a:rPr lang="en-US" sz="3200" dirty="0" smtClean="0"/>
              <a:t>And </a:t>
            </a:r>
            <a:r>
              <a:rPr lang="en-US" sz="3200" dirty="0"/>
              <a:t>everyone </a:t>
            </a:r>
            <a:r>
              <a:rPr lang="en-US" sz="3200" i="1" dirty="0"/>
              <a:t>who was</a:t>
            </a:r>
            <a:r>
              <a:rPr lang="en-US" sz="3200" dirty="0"/>
              <a:t> in distress, everyone who </a:t>
            </a:r>
            <a:r>
              <a:rPr lang="en-US" sz="3200" i="1" dirty="0"/>
              <a:t>was</a:t>
            </a:r>
            <a:r>
              <a:rPr lang="en-US" sz="3200" dirty="0"/>
              <a:t> in debt, and everyone </a:t>
            </a:r>
            <a:r>
              <a:rPr lang="en-US" sz="3200" i="1" dirty="0"/>
              <a:t>who was</a:t>
            </a:r>
            <a:r>
              <a:rPr lang="en-US" sz="3200" dirty="0"/>
              <a:t> discontented gathered to him. </a:t>
            </a:r>
          </a:p>
        </p:txBody>
      </p:sp>
    </p:spTree>
    <p:extLst>
      <p:ext uri="{BB962C8B-B14F-4D97-AF65-F5344CB8AC3E}">
        <p14:creationId xmlns:p14="http://schemas.microsoft.com/office/powerpoint/2010/main" val="143210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Thanks, but No Thanks</a:t>
            </a:r>
            <a:endParaRPr lang="en-US" b="1" dirty="0"/>
          </a:p>
        </p:txBody>
      </p:sp>
      <p:sp>
        <p:nvSpPr>
          <p:cNvPr id="3" name="Content Placeholder 2"/>
          <p:cNvSpPr>
            <a:spLocks noGrp="1"/>
          </p:cNvSpPr>
          <p:nvPr>
            <p:ph idx="1"/>
          </p:nvPr>
        </p:nvSpPr>
        <p:spPr>
          <a:xfrm>
            <a:off x="457200" y="1600200"/>
            <a:ext cx="7620000" cy="4191000"/>
          </a:xfrm>
        </p:spPr>
        <p:txBody>
          <a:bodyPr>
            <a:normAutofit/>
          </a:bodyPr>
          <a:lstStyle/>
          <a:p>
            <a:pPr marL="114300" indent="0">
              <a:buNone/>
            </a:pPr>
            <a:r>
              <a:rPr lang="en-US" sz="3200" dirty="0" smtClean="0"/>
              <a:t>(1 Samuel 29:4)</a:t>
            </a:r>
          </a:p>
          <a:p>
            <a:pPr marL="114300" indent="0">
              <a:buNone/>
            </a:pPr>
            <a:r>
              <a:rPr lang="en-US" sz="3200" dirty="0"/>
              <a:t>But the princes of the Philistines were angry with </a:t>
            </a:r>
            <a:r>
              <a:rPr lang="en-US" sz="3200" dirty="0" smtClean="0"/>
              <a:t>him (</a:t>
            </a:r>
            <a:r>
              <a:rPr lang="en-US" sz="3200" dirty="0" err="1" smtClean="0"/>
              <a:t>Achish</a:t>
            </a:r>
            <a:r>
              <a:rPr lang="en-US" sz="3200" dirty="0" smtClean="0"/>
              <a:t>); </a:t>
            </a:r>
            <a:r>
              <a:rPr lang="en-US" sz="3200" dirty="0"/>
              <a:t>so the princes of the Philistines said to him, “Make this fellow return, that he may go back to the place which you have appointed for him, and do not let him go down with us to battle, lest in the battle he become our adversary. </a:t>
            </a:r>
          </a:p>
        </p:txBody>
      </p:sp>
    </p:spTree>
    <p:extLst>
      <p:ext uri="{BB962C8B-B14F-4D97-AF65-F5344CB8AC3E}">
        <p14:creationId xmlns:p14="http://schemas.microsoft.com/office/powerpoint/2010/main" val="2818330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302701" y="381000"/>
            <a:ext cx="4086296" cy="5900000"/>
            <a:chOff x="2302701" y="381000"/>
            <a:chExt cx="4086296" cy="5900000"/>
          </a:xfrm>
        </p:grpSpPr>
        <p:grpSp>
          <p:nvGrpSpPr>
            <p:cNvPr id="3" name="Group 2"/>
            <p:cNvGrpSpPr/>
            <p:nvPr/>
          </p:nvGrpSpPr>
          <p:grpSpPr>
            <a:xfrm>
              <a:off x="2302701" y="381000"/>
              <a:ext cx="4086296" cy="5900000"/>
              <a:chOff x="2302701" y="381000"/>
              <a:chExt cx="4086296" cy="590000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2701" y="381000"/>
                <a:ext cx="4086296" cy="5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237289" y="4953000"/>
                <a:ext cx="383449" cy="430887"/>
              </a:xfrm>
              <a:prstGeom prst="rect">
                <a:avLst/>
              </a:prstGeom>
              <a:noFill/>
            </p:spPr>
            <p:txBody>
              <a:bodyPr wrap="square" rtlCol="0">
                <a:spAutoFit/>
              </a:bodyPr>
              <a:lstStyle/>
              <a:p>
                <a:r>
                  <a:rPr lang="en-US" sz="2200" b="1" dirty="0" smtClean="0">
                    <a:solidFill>
                      <a:srgbClr val="C00000"/>
                    </a:solidFill>
                  </a:rPr>
                  <a:t>X</a:t>
                </a:r>
                <a:endParaRPr lang="en-US" sz="2200" b="1" dirty="0">
                  <a:solidFill>
                    <a:srgbClr val="C00000"/>
                  </a:solidFill>
                </a:endParaRPr>
              </a:p>
            </p:txBody>
          </p:sp>
        </p:grpSp>
        <p:cxnSp>
          <p:nvCxnSpPr>
            <p:cNvPr id="5" name="Straight Arrow Connector 4"/>
            <p:cNvCxnSpPr/>
            <p:nvPr/>
          </p:nvCxnSpPr>
          <p:spPr>
            <a:xfrm flipH="1">
              <a:off x="4429013" y="3331000"/>
              <a:ext cx="712241" cy="1622000"/>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42296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30:1-2</a:t>
            </a:r>
            <a:endParaRPr lang="en-US" b="1" dirty="0"/>
          </a:p>
        </p:txBody>
      </p:sp>
      <p:sp>
        <p:nvSpPr>
          <p:cNvPr id="3" name="Content Placeholder 2"/>
          <p:cNvSpPr>
            <a:spLocks noGrp="1"/>
          </p:cNvSpPr>
          <p:nvPr>
            <p:ph idx="1"/>
          </p:nvPr>
        </p:nvSpPr>
        <p:spPr>
          <a:xfrm>
            <a:off x="457200" y="1600200"/>
            <a:ext cx="7772400" cy="4800600"/>
          </a:xfrm>
        </p:spPr>
        <p:txBody>
          <a:bodyPr>
            <a:normAutofit/>
          </a:bodyPr>
          <a:lstStyle/>
          <a:p>
            <a:pPr marL="114300" indent="0">
              <a:buNone/>
            </a:pPr>
            <a:r>
              <a:rPr lang="en-US" sz="3200" dirty="0"/>
              <a:t>Now it happened, when David and his men came to </a:t>
            </a:r>
            <a:r>
              <a:rPr lang="en-US" sz="3200" dirty="0" err="1"/>
              <a:t>Ziklag</a:t>
            </a:r>
            <a:r>
              <a:rPr lang="en-US" sz="3200" dirty="0"/>
              <a:t>, on the third day, that the Amalekites had invaded the South and </a:t>
            </a:r>
            <a:r>
              <a:rPr lang="en-US" sz="3200" dirty="0" err="1"/>
              <a:t>Ziklag</a:t>
            </a:r>
            <a:r>
              <a:rPr lang="en-US" sz="3200" dirty="0"/>
              <a:t>, attacked </a:t>
            </a:r>
            <a:r>
              <a:rPr lang="en-US" sz="3200" dirty="0" err="1"/>
              <a:t>Ziklag</a:t>
            </a:r>
            <a:r>
              <a:rPr lang="en-US" sz="3200" dirty="0"/>
              <a:t> and burned it with fire, </a:t>
            </a:r>
            <a:r>
              <a:rPr lang="en-US" sz="3200" b="1" baseline="30000" dirty="0"/>
              <a:t>2 </a:t>
            </a:r>
            <a:r>
              <a:rPr lang="en-US" sz="3200" dirty="0"/>
              <a:t>and had taken captive the women and those who </a:t>
            </a:r>
            <a:r>
              <a:rPr lang="en-US" sz="3200" i="1" dirty="0"/>
              <a:t>were</a:t>
            </a:r>
            <a:r>
              <a:rPr lang="en-US" sz="3200" dirty="0"/>
              <a:t> there, from small to great; they did not kill anyone, </a:t>
            </a:r>
            <a:r>
              <a:rPr lang="en-US" sz="3200" dirty="0" smtClean="0"/>
              <a:t>but carried</a:t>
            </a:r>
            <a:r>
              <a:rPr lang="en-US" sz="3200" dirty="0"/>
              <a:t> </a:t>
            </a:r>
            <a:r>
              <a:rPr lang="en-US" sz="3200" i="1" dirty="0"/>
              <a:t>them</a:t>
            </a:r>
            <a:r>
              <a:rPr lang="en-US" sz="3200" dirty="0"/>
              <a:t> away and went their way.</a:t>
            </a:r>
          </a:p>
        </p:txBody>
      </p:sp>
    </p:spTree>
    <p:extLst>
      <p:ext uri="{BB962C8B-B14F-4D97-AF65-F5344CB8AC3E}">
        <p14:creationId xmlns:p14="http://schemas.microsoft.com/office/powerpoint/2010/main" val="1287922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David’s Plan of Attack</a:t>
            </a:r>
            <a:endParaRPr lang="en-US" b="1" dirty="0"/>
          </a:p>
        </p:txBody>
      </p:sp>
      <p:sp>
        <p:nvSpPr>
          <p:cNvPr id="3" name="Content Placeholder 2"/>
          <p:cNvSpPr>
            <a:spLocks noGrp="1"/>
          </p:cNvSpPr>
          <p:nvPr>
            <p:ph idx="1"/>
          </p:nvPr>
        </p:nvSpPr>
        <p:spPr/>
        <p:txBody>
          <a:bodyPr>
            <a:normAutofit/>
          </a:bodyPr>
          <a:lstStyle/>
          <a:p>
            <a:r>
              <a:rPr lang="en-US" sz="3000" dirty="0" smtClean="0"/>
              <a:t>The initial, overwhelming grief leads some to want to stone David!</a:t>
            </a:r>
          </a:p>
          <a:p>
            <a:r>
              <a:rPr lang="en-US" sz="3000" dirty="0" smtClean="0"/>
              <a:t>After consulting with the Lord, he decides to leave </a:t>
            </a:r>
            <a:r>
              <a:rPr lang="en-US" sz="3000" dirty="0" err="1" smtClean="0"/>
              <a:t>Ziklag</a:t>
            </a:r>
            <a:r>
              <a:rPr lang="en-US" sz="3000" dirty="0" smtClean="0"/>
              <a:t> </a:t>
            </a:r>
            <a:r>
              <a:rPr lang="en-US" sz="3000" dirty="0" smtClean="0"/>
              <a:t>and chase down the Amalekites</a:t>
            </a:r>
          </a:p>
          <a:p>
            <a:r>
              <a:rPr lang="en-US" sz="3000" dirty="0" smtClean="0"/>
              <a:t>They meet a sick slave from the party who has been left to die</a:t>
            </a:r>
          </a:p>
          <a:p>
            <a:r>
              <a:rPr lang="en-US" sz="3000" dirty="0" smtClean="0"/>
              <a:t>The slave agrees to take them to the camp in exchange for his life</a:t>
            </a:r>
            <a:endParaRPr lang="en-US" sz="3000" dirty="0"/>
          </a:p>
        </p:txBody>
      </p:sp>
    </p:spTree>
    <p:extLst>
      <p:ext uri="{BB962C8B-B14F-4D97-AF65-F5344CB8AC3E}">
        <p14:creationId xmlns:p14="http://schemas.microsoft.com/office/powerpoint/2010/main" val="414566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lstStyle/>
          <a:p>
            <a:r>
              <a:rPr lang="en-US" b="1" dirty="0" smtClean="0"/>
              <a:t>But When They Reached the Brook </a:t>
            </a:r>
            <a:r>
              <a:rPr lang="en-US" b="1" dirty="0" err="1" smtClean="0"/>
              <a:t>Besor</a:t>
            </a:r>
            <a:r>
              <a:rPr lang="en-US" b="1" dirty="0" smtClean="0"/>
              <a:t>…</a:t>
            </a:r>
            <a:endParaRPr lang="en-US" b="1" dirty="0"/>
          </a:p>
        </p:txBody>
      </p:sp>
      <p:sp>
        <p:nvSpPr>
          <p:cNvPr id="3" name="Content Placeholder 2"/>
          <p:cNvSpPr>
            <a:spLocks noGrp="1"/>
          </p:cNvSpPr>
          <p:nvPr>
            <p:ph idx="1"/>
          </p:nvPr>
        </p:nvSpPr>
        <p:spPr>
          <a:xfrm>
            <a:off x="457200" y="1981200"/>
            <a:ext cx="7620000" cy="4419600"/>
          </a:xfrm>
        </p:spPr>
        <p:txBody>
          <a:bodyPr>
            <a:normAutofit/>
          </a:bodyPr>
          <a:lstStyle/>
          <a:p>
            <a:pPr marL="114300" indent="0">
              <a:buNone/>
            </a:pPr>
            <a:r>
              <a:rPr lang="en-US" sz="3000" dirty="0" smtClean="0"/>
              <a:t>(1 </a:t>
            </a:r>
            <a:r>
              <a:rPr lang="en-US" sz="3000" dirty="0" smtClean="0"/>
              <a:t>Samuel </a:t>
            </a:r>
            <a:r>
              <a:rPr lang="en-US" sz="3000" dirty="0" smtClean="0"/>
              <a:t>30:9-10)</a:t>
            </a:r>
          </a:p>
          <a:p>
            <a:pPr marL="114300" indent="0">
              <a:buNone/>
            </a:pPr>
            <a:r>
              <a:rPr lang="en-US" sz="3000" dirty="0" smtClean="0"/>
              <a:t>So </a:t>
            </a:r>
            <a:r>
              <a:rPr lang="en-US" sz="3000" dirty="0"/>
              <a:t>David went, he and the six hundred men who </a:t>
            </a:r>
            <a:r>
              <a:rPr lang="en-US" sz="3000" i="1" dirty="0"/>
              <a:t>were</a:t>
            </a:r>
            <a:r>
              <a:rPr lang="en-US" sz="3000" dirty="0"/>
              <a:t> with him, and came to the Brook </a:t>
            </a:r>
            <a:r>
              <a:rPr lang="en-US" sz="3000" dirty="0" err="1"/>
              <a:t>Besor</a:t>
            </a:r>
            <a:r>
              <a:rPr lang="en-US" sz="3000" dirty="0"/>
              <a:t>, where those stayed who were left behind. </a:t>
            </a:r>
            <a:r>
              <a:rPr lang="en-US" sz="3000" b="1" baseline="30000" dirty="0"/>
              <a:t>10 </a:t>
            </a:r>
            <a:r>
              <a:rPr lang="en-US" sz="3000" dirty="0"/>
              <a:t>But David pursued, he and four hundred men; for two hundred stayed </a:t>
            </a:r>
            <a:r>
              <a:rPr lang="en-US" sz="3000" i="1" dirty="0"/>
              <a:t>behind,</a:t>
            </a:r>
            <a:r>
              <a:rPr lang="en-US" sz="3000" dirty="0"/>
              <a:t> who were so </a:t>
            </a:r>
            <a:r>
              <a:rPr lang="en-US" sz="3000" b="1" u="sng" dirty="0">
                <a:solidFill>
                  <a:srgbClr val="0070C0"/>
                </a:solidFill>
              </a:rPr>
              <a:t>weary</a:t>
            </a:r>
            <a:r>
              <a:rPr lang="en-US" sz="3000" dirty="0"/>
              <a:t> that they could not cross the Brook </a:t>
            </a:r>
            <a:r>
              <a:rPr lang="en-US" sz="3000" dirty="0" err="1"/>
              <a:t>Besor</a:t>
            </a:r>
            <a:r>
              <a:rPr lang="en-US" sz="3000" dirty="0"/>
              <a:t>.</a:t>
            </a:r>
          </a:p>
        </p:txBody>
      </p:sp>
    </p:spTree>
    <p:extLst>
      <p:ext uri="{BB962C8B-B14F-4D97-AF65-F5344CB8AC3E}">
        <p14:creationId xmlns:p14="http://schemas.microsoft.com/office/powerpoint/2010/main" val="545959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Weary Unto Death</a:t>
            </a:r>
            <a:endParaRPr lang="en-US" b="1" dirty="0"/>
          </a:p>
        </p:txBody>
      </p:sp>
      <p:sp>
        <p:nvSpPr>
          <p:cNvPr id="3" name="Content Placeholder 2"/>
          <p:cNvSpPr>
            <a:spLocks noGrp="1"/>
          </p:cNvSpPr>
          <p:nvPr>
            <p:ph idx="1"/>
          </p:nvPr>
        </p:nvSpPr>
        <p:spPr>
          <a:xfrm>
            <a:off x="457200" y="1600200"/>
            <a:ext cx="7620000" cy="1905000"/>
          </a:xfrm>
        </p:spPr>
        <p:txBody>
          <a:bodyPr>
            <a:normAutofit lnSpcReduction="10000"/>
          </a:bodyPr>
          <a:lstStyle/>
          <a:p>
            <a:pPr marL="114300" indent="0">
              <a:buNone/>
            </a:pPr>
            <a:r>
              <a:rPr lang="en-US" sz="3200" dirty="0" smtClean="0"/>
              <a:t>The Hebrew word used here for “weary” is also associated with death.  They were not just tired, they were exhausted and physically unable to continue.</a:t>
            </a:r>
          </a:p>
          <a:p>
            <a:pPr marL="114300" indent="0">
              <a:buNone/>
            </a:pPr>
            <a:endParaRPr lang="en-US" sz="3200" dirty="0"/>
          </a:p>
        </p:txBody>
      </p:sp>
      <p:sp>
        <p:nvSpPr>
          <p:cNvPr id="4" name="TextBox 3"/>
          <p:cNvSpPr txBox="1"/>
          <p:nvPr/>
        </p:nvSpPr>
        <p:spPr>
          <a:xfrm>
            <a:off x="304800" y="3979783"/>
            <a:ext cx="7848600" cy="1077218"/>
          </a:xfrm>
          <a:prstGeom prst="rect">
            <a:avLst/>
          </a:prstGeom>
          <a:solidFill>
            <a:schemeClr val="accent5">
              <a:lumMod val="60000"/>
              <a:lumOff val="40000"/>
            </a:schemeClr>
          </a:solidFill>
        </p:spPr>
        <p:txBody>
          <a:bodyPr wrap="square" rtlCol="0">
            <a:spAutoFit/>
          </a:bodyPr>
          <a:lstStyle/>
          <a:p>
            <a:pPr algn="ctr"/>
            <a:r>
              <a:rPr lang="en-US" sz="3200" b="1" i="1" dirty="0"/>
              <a:t>Why were 200 </a:t>
            </a:r>
            <a:r>
              <a:rPr lang="en-US" sz="3200" b="1" i="1" dirty="0" smtClean="0"/>
              <a:t>of the men not </a:t>
            </a:r>
            <a:r>
              <a:rPr lang="en-US" sz="3200" b="1" i="1" dirty="0"/>
              <a:t>able to </a:t>
            </a:r>
            <a:r>
              <a:rPr lang="en-US" sz="3200" b="1" i="1" dirty="0" smtClean="0"/>
              <a:t>continue the fight</a:t>
            </a:r>
            <a:r>
              <a:rPr lang="en-US" sz="3200" b="1" i="1" dirty="0" smtClean="0"/>
              <a:t>?</a:t>
            </a:r>
            <a:endParaRPr lang="en-US" dirty="0"/>
          </a:p>
        </p:txBody>
      </p:sp>
    </p:spTree>
    <p:extLst>
      <p:ext uri="{BB962C8B-B14F-4D97-AF65-F5344CB8AC3E}">
        <p14:creationId xmlns:p14="http://schemas.microsoft.com/office/powerpoint/2010/main" val="58498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David’s Decision</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dirty="0" smtClean="0"/>
              <a:t>Whatever the reason, David left the 200 men at the Brook </a:t>
            </a:r>
            <a:r>
              <a:rPr lang="en-US" sz="3200" dirty="0" err="1" smtClean="0"/>
              <a:t>Besor</a:t>
            </a:r>
            <a:r>
              <a:rPr lang="en-US" sz="3200" dirty="0" smtClean="0"/>
              <a:t> to man the supplies and then commanded the 400 to a resounding victory over the Amalekites.</a:t>
            </a:r>
          </a:p>
          <a:p>
            <a:pPr marL="114300" indent="0">
              <a:buNone/>
            </a:pPr>
            <a:endParaRPr lang="en-US" sz="3200" dirty="0" smtClean="0"/>
          </a:p>
          <a:p>
            <a:pPr marL="114300" indent="0">
              <a:buNone/>
            </a:pPr>
            <a:r>
              <a:rPr lang="en-US" sz="3200" dirty="0" smtClean="0"/>
              <a:t>All those that had been captured were returned safely, as were all the possessions (and then some!).</a:t>
            </a:r>
            <a:endParaRPr lang="en-US" sz="3200" dirty="0"/>
          </a:p>
        </p:txBody>
      </p:sp>
    </p:spTree>
    <p:extLst>
      <p:ext uri="{BB962C8B-B14F-4D97-AF65-F5344CB8AC3E}">
        <p14:creationId xmlns:p14="http://schemas.microsoft.com/office/powerpoint/2010/main" val="1731782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30:22</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dirty="0"/>
              <a:t>Then all the wicked and worthless </a:t>
            </a:r>
            <a:r>
              <a:rPr lang="en-US" sz="3200" dirty="0" smtClean="0"/>
              <a:t>men</a:t>
            </a:r>
            <a:r>
              <a:rPr lang="en-US" sz="3200" baseline="30000" dirty="0"/>
              <a:t> </a:t>
            </a:r>
            <a:r>
              <a:rPr lang="en-US" sz="3200" dirty="0" smtClean="0"/>
              <a:t>of those </a:t>
            </a:r>
            <a:r>
              <a:rPr lang="en-US" sz="3200" dirty="0"/>
              <a:t>who went with David answered and said, “Because they did not go with us, </a:t>
            </a:r>
            <a:r>
              <a:rPr lang="en-US" sz="3200" b="1" u="sng" dirty="0"/>
              <a:t>we will not give them </a:t>
            </a:r>
            <a:r>
              <a:rPr lang="en-US" sz="3200" b="1" i="1" u="sng" dirty="0"/>
              <a:t>any</a:t>
            </a:r>
            <a:r>
              <a:rPr lang="en-US" sz="3200" b="1" u="sng" dirty="0"/>
              <a:t> of the spoil that we have recovered</a:t>
            </a:r>
            <a:r>
              <a:rPr lang="en-US" sz="3200" dirty="0"/>
              <a:t>, except for every man’s wife and children, that they may lead </a:t>
            </a:r>
            <a:r>
              <a:rPr lang="en-US" sz="3200" i="1" dirty="0"/>
              <a:t>them</a:t>
            </a:r>
            <a:r>
              <a:rPr lang="en-US" sz="3200" dirty="0"/>
              <a:t> away and depart.”</a:t>
            </a:r>
          </a:p>
        </p:txBody>
      </p:sp>
    </p:spTree>
    <p:extLst>
      <p:ext uri="{BB962C8B-B14F-4D97-AF65-F5344CB8AC3E}">
        <p14:creationId xmlns:p14="http://schemas.microsoft.com/office/powerpoint/2010/main" val="2426123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 …. and the Philistines?</a:t>
            </a:r>
            <a:endParaRPr lang="en-US" b="1" dirty="0"/>
          </a:p>
        </p:txBody>
      </p:sp>
      <p:sp>
        <p:nvSpPr>
          <p:cNvPr id="3" name="Content Placeholder 2"/>
          <p:cNvSpPr>
            <a:spLocks noGrp="1"/>
          </p:cNvSpPr>
          <p:nvPr>
            <p:ph idx="1"/>
          </p:nvPr>
        </p:nvSpPr>
        <p:spPr>
          <a:xfrm>
            <a:off x="457200" y="1600200"/>
            <a:ext cx="7620000" cy="4267200"/>
          </a:xfrm>
        </p:spPr>
        <p:txBody>
          <a:bodyPr>
            <a:noAutofit/>
          </a:bodyPr>
          <a:lstStyle/>
          <a:p>
            <a:pPr marL="114300" indent="0">
              <a:buNone/>
            </a:pPr>
            <a:r>
              <a:rPr lang="en-US" sz="3200" dirty="0" smtClean="0"/>
              <a:t>(1 Samuel 27:1)</a:t>
            </a:r>
          </a:p>
          <a:p>
            <a:pPr marL="114300" indent="0">
              <a:buNone/>
            </a:pPr>
            <a:r>
              <a:rPr lang="en-US" sz="3200" dirty="0"/>
              <a:t>A</a:t>
            </a:r>
            <a:r>
              <a:rPr lang="en-US" sz="3200" dirty="0" smtClean="0"/>
              <a:t>nd </a:t>
            </a:r>
            <a:r>
              <a:rPr lang="en-US" sz="3200" dirty="0"/>
              <a:t>David said in his heart, “Now I shall perish someday by the hand of Saul. </a:t>
            </a:r>
            <a:r>
              <a:rPr lang="en-US" sz="3200" i="1" dirty="0"/>
              <a:t>There is</a:t>
            </a:r>
            <a:r>
              <a:rPr lang="en-US" sz="3200" dirty="0"/>
              <a:t> nothing better for me than that I should speedily escape to the land of the Philistines; and Saul will despair of me, to seek me anymore in any part of Israel. So I shall escape out of his hand.” </a:t>
            </a:r>
          </a:p>
        </p:txBody>
      </p:sp>
    </p:spTree>
    <p:extLst>
      <p:ext uri="{BB962C8B-B14F-4D97-AF65-F5344CB8AC3E}">
        <p14:creationId xmlns:p14="http://schemas.microsoft.com/office/powerpoint/2010/main" val="267980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First Glance…</a:t>
            </a:r>
            <a:endParaRPr lang="en-US" b="1" dirty="0"/>
          </a:p>
        </p:txBody>
      </p:sp>
      <p:sp>
        <p:nvSpPr>
          <p:cNvPr id="3" name="Content Placeholder 2"/>
          <p:cNvSpPr>
            <a:spLocks noGrp="1"/>
          </p:cNvSpPr>
          <p:nvPr>
            <p:ph idx="1"/>
          </p:nvPr>
        </p:nvSpPr>
        <p:spPr>
          <a:xfrm>
            <a:off x="457200" y="1600200"/>
            <a:ext cx="7620000" cy="2286000"/>
          </a:xfrm>
        </p:spPr>
        <p:txBody>
          <a:bodyPr>
            <a:normAutofit/>
          </a:bodyPr>
          <a:lstStyle/>
          <a:p>
            <a:pPr marL="114300" indent="0">
              <a:buNone/>
            </a:pPr>
            <a:r>
              <a:rPr lang="en-US" sz="3200" dirty="0" smtClean="0"/>
              <a:t>(2 Thessalonians 3:10)</a:t>
            </a:r>
          </a:p>
          <a:p>
            <a:pPr marL="114300" indent="0">
              <a:buNone/>
            </a:pPr>
            <a:r>
              <a:rPr lang="en-US" sz="3200" dirty="0"/>
              <a:t>For even when we were with you, we commanded you this: If anyone will not work, neither shall he eat.</a:t>
            </a:r>
          </a:p>
        </p:txBody>
      </p:sp>
      <p:sp>
        <p:nvSpPr>
          <p:cNvPr id="4" name="TextBox 3"/>
          <p:cNvSpPr txBox="1"/>
          <p:nvPr/>
        </p:nvSpPr>
        <p:spPr>
          <a:xfrm>
            <a:off x="1371600" y="4210833"/>
            <a:ext cx="5334000" cy="1077218"/>
          </a:xfrm>
          <a:prstGeom prst="rect">
            <a:avLst/>
          </a:prstGeom>
          <a:solidFill>
            <a:schemeClr val="accent3">
              <a:lumMod val="60000"/>
              <a:lumOff val="40000"/>
            </a:schemeClr>
          </a:solidFill>
        </p:spPr>
        <p:txBody>
          <a:bodyPr wrap="square" rtlCol="0">
            <a:spAutoFit/>
          </a:bodyPr>
          <a:lstStyle/>
          <a:p>
            <a:pPr algn="ctr"/>
            <a:r>
              <a:rPr lang="en-US" sz="3200" b="1" dirty="0" smtClean="0"/>
              <a:t>Does this apply to the situation </a:t>
            </a:r>
            <a:r>
              <a:rPr lang="en-US" sz="3200" b="1" dirty="0" err="1" smtClean="0"/>
              <a:t>Besor</a:t>
            </a:r>
            <a:r>
              <a:rPr lang="en-US" sz="3200" b="1" dirty="0" smtClean="0"/>
              <a:t>?</a:t>
            </a:r>
            <a:endParaRPr lang="en-US" sz="3200" b="1" dirty="0"/>
          </a:p>
        </p:txBody>
      </p:sp>
    </p:spTree>
    <p:extLst>
      <p:ext uri="{BB962C8B-B14F-4D97-AF65-F5344CB8AC3E}">
        <p14:creationId xmlns:p14="http://schemas.microsoft.com/office/powerpoint/2010/main" val="138023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David’s Decree</a:t>
            </a:r>
            <a:endParaRPr lang="en-US" b="1" dirty="0"/>
          </a:p>
        </p:txBody>
      </p:sp>
      <p:sp>
        <p:nvSpPr>
          <p:cNvPr id="3" name="Content Placeholder 2"/>
          <p:cNvSpPr>
            <a:spLocks noGrp="1"/>
          </p:cNvSpPr>
          <p:nvPr>
            <p:ph idx="1"/>
          </p:nvPr>
        </p:nvSpPr>
        <p:spPr/>
        <p:txBody>
          <a:bodyPr>
            <a:normAutofit/>
          </a:bodyPr>
          <a:lstStyle/>
          <a:p>
            <a:pPr marL="114300" indent="0">
              <a:buNone/>
            </a:pPr>
            <a:r>
              <a:rPr lang="en-US" sz="3000" dirty="0" smtClean="0"/>
              <a:t>(1 Samuel 30:23-24)</a:t>
            </a:r>
          </a:p>
          <a:p>
            <a:pPr marL="114300" indent="0">
              <a:buNone/>
            </a:pPr>
            <a:r>
              <a:rPr lang="en-US" sz="3000" dirty="0" smtClean="0"/>
              <a:t>But </a:t>
            </a:r>
            <a:r>
              <a:rPr lang="en-US" sz="3000" dirty="0"/>
              <a:t>David said, “My brethren, you shall not do so with what the </a:t>
            </a:r>
            <a:r>
              <a:rPr lang="en-US" sz="3000" cap="small" dirty="0" smtClean="0"/>
              <a:t>Lord </a:t>
            </a:r>
            <a:r>
              <a:rPr lang="en-US" sz="3000" dirty="0" smtClean="0"/>
              <a:t>has </a:t>
            </a:r>
            <a:r>
              <a:rPr lang="en-US" sz="3000" dirty="0"/>
              <a:t>given us, who has preserved us and delivered into our hand the troop that came against us. </a:t>
            </a:r>
            <a:r>
              <a:rPr lang="en-US" sz="3000" b="1" baseline="30000" dirty="0"/>
              <a:t>24 </a:t>
            </a:r>
            <a:r>
              <a:rPr lang="en-US" sz="3000" dirty="0"/>
              <a:t>For who will heed you in this matter? </a:t>
            </a:r>
            <a:r>
              <a:rPr lang="en-US" sz="3000" b="1" dirty="0"/>
              <a:t>But as his part </a:t>
            </a:r>
            <a:r>
              <a:rPr lang="en-US" sz="3000" b="1" i="1" dirty="0"/>
              <a:t>is</a:t>
            </a:r>
            <a:r>
              <a:rPr lang="en-US" sz="3000" b="1" dirty="0"/>
              <a:t> who goes down to the battle, so </a:t>
            </a:r>
            <a:r>
              <a:rPr lang="en-US" sz="3000" b="1" i="1" dirty="0"/>
              <a:t>shall</a:t>
            </a:r>
            <a:r>
              <a:rPr lang="en-US" sz="3000" b="1" dirty="0"/>
              <a:t> his part </a:t>
            </a:r>
            <a:r>
              <a:rPr lang="en-US" sz="3000" b="1" i="1" dirty="0"/>
              <a:t>be</a:t>
            </a:r>
            <a:r>
              <a:rPr lang="en-US" sz="3000" b="1" dirty="0"/>
              <a:t> who stays by the supplies; they shall share alike.”</a:t>
            </a:r>
          </a:p>
        </p:txBody>
      </p:sp>
    </p:spTree>
    <p:extLst>
      <p:ext uri="{BB962C8B-B14F-4D97-AF65-F5344CB8AC3E}">
        <p14:creationId xmlns:p14="http://schemas.microsoft.com/office/powerpoint/2010/main" val="3936174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Numbers 31:27</a:t>
            </a:r>
            <a:endParaRPr lang="en-US" b="1" dirty="0"/>
          </a:p>
        </p:txBody>
      </p:sp>
      <p:sp>
        <p:nvSpPr>
          <p:cNvPr id="3" name="Content Placeholder 2"/>
          <p:cNvSpPr>
            <a:spLocks noGrp="1"/>
          </p:cNvSpPr>
          <p:nvPr>
            <p:ph idx="1"/>
          </p:nvPr>
        </p:nvSpPr>
        <p:spPr>
          <a:xfrm>
            <a:off x="457200" y="1600200"/>
            <a:ext cx="7620000" cy="1981200"/>
          </a:xfrm>
        </p:spPr>
        <p:txBody>
          <a:bodyPr>
            <a:normAutofit/>
          </a:bodyPr>
          <a:lstStyle/>
          <a:p>
            <a:pPr marL="114300" indent="0">
              <a:buNone/>
            </a:pPr>
            <a:r>
              <a:rPr lang="en-US" sz="3200" dirty="0"/>
              <a:t>Divide the spoils equally between the soldiers who took part in the battle and the rest of the community</a:t>
            </a:r>
            <a:r>
              <a:rPr lang="en-US" sz="3200" dirty="0" smtClean="0"/>
              <a:t>. (NIV)</a:t>
            </a:r>
            <a:endParaRPr lang="en-US" sz="3200" dirty="0"/>
          </a:p>
        </p:txBody>
      </p:sp>
      <p:sp>
        <p:nvSpPr>
          <p:cNvPr id="4" name="AutoShape 2" descr="Image result for winston churchi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92884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055F6-B0D9-4F6A-BF4A-E2AE60D842F5}"/>
              </a:ext>
            </a:extLst>
          </p:cNvPr>
          <p:cNvSpPr>
            <a:spLocks noGrp="1"/>
          </p:cNvSpPr>
          <p:nvPr>
            <p:ph type="title"/>
          </p:nvPr>
        </p:nvSpPr>
        <p:spPr/>
        <p:txBody>
          <a:bodyPr/>
          <a:lstStyle/>
          <a:p>
            <a:r>
              <a:rPr lang="en-US" b="1" dirty="0" smtClean="0"/>
              <a:t>The </a:t>
            </a:r>
            <a:r>
              <a:rPr lang="en-US" b="1" dirty="0" err="1" smtClean="0"/>
              <a:t>Besor</a:t>
            </a:r>
            <a:r>
              <a:rPr lang="en-US" b="1" dirty="0" smtClean="0"/>
              <a:t> Principle</a:t>
            </a:r>
            <a:endParaRPr lang="en-US" b="1" dirty="0"/>
          </a:p>
        </p:txBody>
      </p:sp>
      <p:sp>
        <p:nvSpPr>
          <p:cNvPr id="3" name="Content Placeholder 2">
            <a:extLst>
              <a:ext uri="{FF2B5EF4-FFF2-40B4-BE49-F238E27FC236}">
                <a16:creationId xmlns:a16="http://schemas.microsoft.com/office/drawing/2014/main" xmlns="" id="{6083A03F-E450-4B36-9A10-93BB29774B2D}"/>
              </a:ext>
            </a:extLst>
          </p:cNvPr>
          <p:cNvSpPr>
            <a:spLocks noGrp="1"/>
          </p:cNvSpPr>
          <p:nvPr>
            <p:ph idx="1"/>
          </p:nvPr>
        </p:nvSpPr>
        <p:spPr>
          <a:xfrm>
            <a:off x="457200" y="1905000"/>
            <a:ext cx="7620000" cy="1447800"/>
          </a:xfrm>
          <a:solidFill>
            <a:schemeClr val="accent3">
              <a:lumMod val="60000"/>
              <a:lumOff val="40000"/>
            </a:schemeClr>
          </a:solidFill>
          <a:ln w="38100">
            <a:solidFill>
              <a:schemeClr val="tx1"/>
            </a:solidFill>
          </a:ln>
        </p:spPr>
        <p:txBody>
          <a:bodyPr anchor="ctr">
            <a:normAutofit/>
          </a:bodyPr>
          <a:lstStyle/>
          <a:p>
            <a:pPr marL="114300" indent="0" algn="ctr">
              <a:buNone/>
            </a:pPr>
            <a:r>
              <a:rPr lang="en-US" sz="3200" dirty="0" smtClean="0"/>
              <a:t>Every role in an organization is </a:t>
            </a:r>
            <a:r>
              <a:rPr lang="en-US" sz="3200" dirty="0" smtClean="0"/>
              <a:t>necessary, important </a:t>
            </a:r>
            <a:r>
              <a:rPr lang="en-US" sz="3200" dirty="0" smtClean="0"/>
              <a:t>and worthy of reward.</a:t>
            </a:r>
            <a:endParaRPr lang="en-US" sz="3200" dirty="0"/>
          </a:p>
        </p:txBody>
      </p:sp>
    </p:spTree>
    <p:extLst>
      <p:ext uri="{BB962C8B-B14F-4D97-AF65-F5344CB8AC3E}">
        <p14:creationId xmlns:p14="http://schemas.microsoft.com/office/powerpoint/2010/main" val="3176036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Corinthians 12</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dirty="0" smtClean="0"/>
              <a:t>The Lord has need of all members of the </a:t>
            </a:r>
            <a:r>
              <a:rPr lang="en-US" sz="3200" dirty="0" smtClean="0"/>
              <a:t>body, whether at the front line or guarding the supplies!</a:t>
            </a:r>
            <a:endParaRPr lang="en-US" sz="3200" dirty="0"/>
          </a:p>
        </p:txBody>
      </p:sp>
    </p:spTree>
    <p:extLst>
      <p:ext uri="{BB962C8B-B14F-4D97-AF65-F5344CB8AC3E}">
        <p14:creationId xmlns:p14="http://schemas.microsoft.com/office/powerpoint/2010/main" val="4242580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01000" cy="1143000"/>
          </a:xfrm>
        </p:spPr>
        <p:txBody>
          <a:bodyPr/>
          <a:lstStyle/>
          <a:p>
            <a:r>
              <a:rPr lang="en-US" sz="4200" b="1" dirty="0" smtClean="0"/>
              <a:t>Wisdom From Winston Churchill</a:t>
            </a:r>
            <a:endParaRPr lang="en-US" sz="4200"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447800"/>
            <a:ext cx="4343400" cy="5053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5703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055F6-B0D9-4F6A-BF4A-E2AE60D842F5}"/>
              </a:ext>
            </a:extLst>
          </p:cNvPr>
          <p:cNvSpPr>
            <a:spLocks noGrp="1"/>
          </p:cNvSpPr>
          <p:nvPr>
            <p:ph type="title"/>
          </p:nvPr>
        </p:nvSpPr>
        <p:spPr/>
        <p:txBody>
          <a:bodyPr/>
          <a:lstStyle/>
          <a:p>
            <a:r>
              <a:rPr lang="en-US" b="1" dirty="0" smtClean="0"/>
              <a:t>The </a:t>
            </a:r>
            <a:r>
              <a:rPr lang="en-US" b="1" dirty="0" err="1" smtClean="0"/>
              <a:t>Besor</a:t>
            </a:r>
            <a:r>
              <a:rPr lang="en-US" b="1" dirty="0" smtClean="0"/>
              <a:t> Corollaries</a:t>
            </a:r>
            <a:endParaRPr lang="en-US" b="1" dirty="0"/>
          </a:p>
        </p:txBody>
      </p:sp>
      <p:sp>
        <p:nvSpPr>
          <p:cNvPr id="3" name="Content Placeholder 2">
            <a:extLst>
              <a:ext uri="{FF2B5EF4-FFF2-40B4-BE49-F238E27FC236}">
                <a16:creationId xmlns:a16="http://schemas.microsoft.com/office/drawing/2014/main" xmlns="" id="{6083A03F-E450-4B36-9A10-93BB29774B2D}"/>
              </a:ext>
            </a:extLst>
          </p:cNvPr>
          <p:cNvSpPr>
            <a:spLocks noGrp="1"/>
          </p:cNvSpPr>
          <p:nvPr>
            <p:ph idx="1"/>
          </p:nvPr>
        </p:nvSpPr>
        <p:spPr>
          <a:xfrm>
            <a:off x="457200" y="1600200"/>
            <a:ext cx="7620000" cy="1371600"/>
          </a:xfrm>
          <a:solidFill>
            <a:schemeClr val="accent3">
              <a:lumMod val="60000"/>
              <a:lumOff val="40000"/>
            </a:schemeClr>
          </a:solidFill>
          <a:ln w="38100">
            <a:solidFill>
              <a:schemeClr val="tx1"/>
            </a:solidFill>
          </a:ln>
        </p:spPr>
        <p:txBody>
          <a:bodyPr anchor="ctr">
            <a:normAutofit/>
          </a:bodyPr>
          <a:lstStyle/>
          <a:p>
            <a:pPr marL="114300" indent="0" algn="ctr">
              <a:buNone/>
            </a:pPr>
            <a:r>
              <a:rPr lang="en-US" sz="3200" dirty="0" smtClean="0"/>
              <a:t>Every role in an organization is </a:t>
            </a:r>
            <a:r>
              <a:rPr lang="en-US" sz="3200" dirty="0" smtClean="0"/>
              <a:t>necessary, important </a:t>
            </a:r>
            <a:r>
              <a:rPr lang="en-US" sz="3200" dirty="0" smtClean="0"/>
              <a:t>and worthy of reward.</a:t>
            </a:r>
            <a:endParaRPr lang="en-US" sz="3200" dirty="0"/>
          </a:p>
        </p:txBody>
      </p:sp>
      <p:sp>
        <p:nvSpPr>
          <p:cNvPr id="4" name="Content Placeholder 2">
            <a:extLst>
              <a:ext uri="{FF2B5EF4-FFF2-40B4-BE49-F238E27FC236}">
                <a16:creationId xmlns:a16="http://schemas.microsoft.com/office/drawing/2014/main" xmlns="" id="{6083A03F-E450-4B36-9A10-93BB29774B2D}"/>
              </a:ext>
            </a:extLst>
          </p:cNvPr>
          <p:cNvSpPr txBox="1">
            <a:spLocks/>
          </p:cNvSpPr>
          <p:nvPr/>
        </p:nvSpPr>
        <p:spPr>
          <a:xfrm>
            <a:off x="457200" y="3200400"/>
            <a:ext cx="7620000" cy="1371600"/>
          </a:xfrm>
          <a:prstGeom prst="rect">
            <a:avLst/>
          </a:prstGeom>
          <a:solidFill>
            <a:schemeClr val="accent4">
              <a:lumMod val="60000"/>
              <a:lumOff val="40000"/>
            </a:schemeClr>
          </a:solidFill>
          <a:ln w="38100">
            <a:solidFill>
              <a:schemeClr val="tx1"/>
            </a:solidFill>
          </a:ln>
        </p:spPr>
        <p:txBody>
          <a:bodyPr vert="horz" lIns="91440" tIns="45720" rIns="91440" bIns="45720" rtlCol="0" anchor="ct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Font typeface="Arial" pitchFamily="34" charset="0"/>
              <a:buNone/>
            </a:pPr>
            <a:r>
              <a:rPr lang="en-US" sz="3200" dirty="0" smtClean="0"/>
              <a:t>We should always look for ways to improve our individual service, whether we are on the front line or working behind the scenes.</a:t>
            </a:r>
            <a:endParaRPr lang="en-US" sz="3200" dirty="0"/>
          </a:p>
        </p:txBody>
      </p:sp>
    </p:spTree>
    <p:extLst>
      <p:ext uri="{BB962C8B-B14F-4D97-AF65-F5344CB8AC3E}">
        <p14:creationId xmlns:p14="http://schemas.microsoft.com/office/powerpoint/2010/main" val="58626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 From Our Mistakes</a:t>
            </a:r>
            <a:endParaRPr lang="en-US" b="1" dirty="0"/>
          </a:p>
        </p:txBody>
      </p:sp>
      <p:sp>
        <p:nvSpPr>
          <p:cNvPr id="3" name="Content Placeholder 2"/>
          <p:cNvSpPr>
            <a:spLocks noGrp="1"/>
          </p:cNvSpPr>
          <p:nvPr>
            <p:ph idx="1"/>
          </p:nvPr>
        </p:nvSpPr>
        <p:spPr/>
        <p:txBody>
          <a:bodyPr>
            <a:normAutofit/>
          </a:bodyPr>
          <a:lstStyle/>
          <a:p>
            <a:pPr marL="114300" indent="0">
              <a:buNone/>
            </a:pPr>
            <a:r>
              <a:rPr lang="en-US" sz="3800" b="1" dirty="0" smtClean="0"/>
              <a:t>Q</a:t>
            </a:r>
            <a:r>
              <a:rPr lang="en-US" sz="3200" dirty="0" smtClean="0"/>
              <a:t>:  Why were </a:t>
            </a:r>
            <a:r>
              <a:rPr lang="en-US" sz="3200" dirty="0" smtClean="0"/>
              <a:t>David’s men in </a:t>
            </a:r>
            <a:r>
              <a:rPr lang="en-US" sz="3200" dirty="0" smtClean="0"/>
              <a:t>this position in the first place?  </a:t>
            </a:r>
          </a:p>
          <a:p>
            <a:pPr marL="114300" indent="0">
              <a:buNone/>
            </a:pPr>
            <a:endParaRPr lang="en-US" sz="3200" dirty="0"/>
          </a:p>
          <a:p>
            <a:pPr marL="114300" indent="0">
              <a:buNone/>
            </a:pPr>
            <a:r>
              <a:rPr lang="en-US" sz="3800" b="1" dirty="0" smtClean="0"/>
              <a:t>A</a:t>
            </a:r>
            <a:r>
              <a:rPr lang="en-US" sz="3200" dirty="0" smtClean="0"/>
              <a:t>:  David did not leave any reserves at </a:t>
            </a:r>
            <a:r>
              <a:rPr lang="en-US" sz="3200" dirty="0" err="1" smtClean="0"/>
              <a:t>Ziglak</a:t>
            </a:r>
            <a:r>
              <a:rPr lang="en-US" sz="3200" dirty="0" smtClean="0"/>
              <a:t>, thus leaving the town open for attack from the Amalekites. </a:t>
            </a:r>
            <a:endParaRPr lang="en-US" sz="3200" dirty="0"/>
          </a:p>
        </p:txBody>
      </p:sp>
    </p:spTree>
    <p:extLst>
      <p:ext uri="{BB962C8B-B14F-4D97-AF65-F5344CB8AC3E}">
        <p14:creationId xmlns:p14="http://schemas.microsoft.com/office/powerpoint/2010/main" val="341654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055F6-B0D9-4F6A-BF4A-E2AE60D842F5}"/>
              </a:ext>
            </a:extLst>
          </p:cNvPr>
          <p:cNvSpPr>
            <a:spLocks noGrp="1"/>
          </p:cNvSpPr>
          <p:nvPr>
            <p:ph type="title"/>
          </p:nvPr>
        </p:nvSpPr>
        <p:spPr/>
        <p:txBody>
          <a:bodyPr/>
          <a:lstStyle/>
          <a:p>
            <a:r>
              <a:rPr lang="en-US" b="1" dirty="0" smtClean="0"/>
              <a:t>The </a:t>
            </a:r>
            <a:r>
              <a:rPr lang="en-US" b="1" dirty="0" err="1" smtClean="0"/>
              <a:t>Besor</a:t>
            </a:r>
            <a:r>
              <a:rPr lang="en-US" b="1" dirty="0" smtClean="0"/>
              <a:t> Corollaries</a:t>
            </a:r>
            <a:endParaRPr lang="en-US" b="1" dirty="0"/>
          </a:p>
        </p:txBody>
      </p:sp>
      <p:sp>
        <p:nvSpPr>
          <p:cNvPr id="3" name="Content Placeholder 2">
            <a:extLst>
              <a:ext uri="{FF2B5EF4-FFF2-40B4-BE49-F238E27FC236}">
                <a16:creationId xmlns:a16="http://schemas.microsoft.com/office/drawing/2014/main" xmlns="" id="{6083A03F-E450-4B36-9A10-93BB29774B2D}"/>
              </a:ext>
            </a:extLst>
          </p:cNvPr>
          <p:cNvSpPr>
            <a:spLocks noGrp="1"/>
          </p:cNvSpPr>
          <p:nvPr>
            <p:ph idx="1"/>
          </p:nvPr>
        </p:nvSpPr>
        <p:spPr>
          <a:xfrm>
            <a:off x="457200" y="1295400"/>
            <a:ext cx="7620000" cy="1371600"/>
          </a:xfrm>
          <a:solidFill>
            <a:schemeClr val="accent3">
              <a:lumMod val="60000"/>
              <a:lumOff val="40000"/>
            </a:schemeClr>
          </a:solidFill>
          <a:ln w="38100">
            <a:solidFill>
              <a:schemeClr val="tx1"/>
            </a:solidFill>
          </a:ln>
        </p:spPr>
        <p:txBody>
          <a:bodyPr anchor="ctr">
            <a:normAutofit/>
          </a:bodyPr>
          <a:lstStyle/>
          <a:p>
            <a:pPr marL="114300" indent="0" algn="ctr">
              <a:buNone/>
            </a:pPr>
            <a:r>
              <a:rPr lang="en-US" sz="3200" dirty="0" smtClean="0"/>
              <a:t>Every role in an organization is </a:t>
            </a:r>
            <a:r>
              <a:rPr lang="en-US" sz="3200" dirty="0" smtClean="0"/>
              <a:t>necessary, important </a:t>
            </a:r>
            <a:r>
              <a:rPr lang="en-US" sz="3200" dirty="0" smtClean="0"/>
              <a:t>and worthy of reward.</a:t>
            </a:r>
            <a:endParaRPr lang="en-US" sz="3200" dirty="0"/>
          </a:p>
        </p:txBody>
      </p:sp>
      <p:sp>
        <p:nvSpPr>
          <p:cNvPr id="5" name="Content Placeholder 2">
            <a:extLst>
              <a:ext uri="{FF2B5EF4-FFF2-40B4-BE49-F238E27FC236}">
                <a16:creationId xmlns:a16="http://schemas.microsoft.com/office/drawing/2014/main" xmlns="" id="{6083A03F-E450-4B36-9A10-93BB29774B2D}"/>
              </a:ext>
            </a:extLst>
          </p:cNvPr>
          <p:cNvSpPr txBox="1">
            <a:spLocks/>
          </p:cNvSpPr>
          <p:nvPr/>
        </p:nvSpPr>
        <p:spPr>
          <a:xfrm>
            <a:off x="457200" y="4495800"/>
            <a:ext cx="7620000" cy="1295400"/>
          </a:xfrm>
          <a:prstGeom prst="rect">
            <a:avLst/>
          </a:prstGeom>
          <a:solidFill>
            <a:schemeClr val="accent5">
              <a:lumMod val="60000"/>
              <a:lumOff val="40000"/>
            </a:schemeClr>
          </a:solidFill>
          <a:ln w="38100">
            <a:solidFill>
              <a:schemeClr val="tx1"/>
            </a:solidFill>
          </a:ln>
        </p:spPr>
        <p:txBody>
          <a:bodyPr vert="horz" lIns="91440" tIns="45720" rIns="91440" bIns="45720" rtlCol="0" anchor="ct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Font typeface="Arial" pitchFamily="34" charset="0"/>
              <a:buNone/>
            </a:pPr>
            <a:r>
              <a:rPr lang="en-US" sz="3200" dirty="0" smtClean="0"/>
              <a:t>Everyone should be prepared to take their turn on the front line.</a:t>
            </a:r>
            <a:endParaRPr lang="en-US" sz="3200" dirty="0"/>
          </a:p>
        </p:txBody>
      </p:sp>
      <p:sp>
        <p:nvSpPr>
          <p:cNvPr id="6" name="Content Placeholder 2">
            <a:extLst>
              <a:ext uri="{FF2B5EF4-FFF2-40B4-BE49-F238E27FC236}">
                <a16:creationId xmlns:a16="http://schemas.microsoft.com/office/drawing/2014/main" xmlns="" id="{6083A03F-E450-4B36-9A10-93BB29774B2D}"/>
              </a:ext>
            </a:extLst>
          </p:cNvPr>
          <p:cNvSpPr txBox="1">
            <a:spLocks/>
          </p:cNvSpPr>
          <p:nvPr/>
        </p:nvSpPr>
        <p:spPr>
          <a:xfrm>
            <a:off x="457200" y="2895600"/>
            <a:ext cx="7620000" cy="1371600"/>
          </a:xfrm>
          <a:prstGeom prst="rect">
            <a:avLst/>
          </a:prstGeom>
          <a:solidFill>
            <a:schemeClr val="accent4">
              <a:lumMod val="60000"/>
              <a:lumOff val="40000"/>
            </a:schemeClr>
          </a:solidFill>
          <a:ln w="38100">
            <a:solidFill>
              <a:schemeClr val="tx1"/>
            </a:solidFill>
          </a:ln>
        </p:spPr>
        <p:txBody>
          <a:bodyPr vert="horz" lIns="91440" tIns="45720" rIns="91440" bIns="45720" rtlCol="0" anchor="ct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Font typeface="Arial" pitchFamily="34" charset="0"/>
              <a:buNone/>
            </a:pPr>
            <a:r>
              <a:rPr lang="en-US" sz="3200" dirty="0" smtClean="0"/>
              <a:t>We should always look for ways to improve our individual service, whether we are on the front line or working behind the scenes.</a:t>
            </a:r>
            <a:endParaRPr lang="en-US" sz="3200" dirty="0"/>
          </a:p>
        </p:txBody>
      </p:sp>
    </p:spTree>
    <p:extLst>
      <p:ext uri="{BB962C8B-B14F-4D97-AF65-F5344CB8AC3E}">
        <p14:creationId xmlns:p14="http://schemas.microsoft.com/office/powerpoint/2010/main" val="27449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a:bodyPr>
          <a:lstStyle/>
          <a:p>
            <a:r>
              <a:rPr lang="en-US" sz="3200" dirty="0" smtClean="0"/>
              <a:t>David had to make a decision that defined his leadership – All would receive a reward despite their role in the battle.</a:t>
            </a:r>
          </a:p>
          <a:p>
            <a:r>
              <a:rPr lang="en-US" sz="3200" dirty="0" smtClean="0"/>
              <a:t>God has use for all, but we must always strive to improve.</a:t>
            </a:r>
          </a:p>
          <a:p>
            <a:r>
              <a:rPr lang="en-US" sz="3200" dirty="0" smtClean="0"/>
              <a:t>When the time comes, everyone must be prepared to join the front line – that is how the church is sustained.</a:t>
            </a:r>
            <a:endParaRPr lang="en-US" sz="3200" dirty="0"/>
          </a:p>
        </p:txBody>
      </p:sp>
    </p:spTree>
    <p:extLst>
      <p:ext uri="{BB962C8B-B14F-4D97-AF65-F5344CB8AC3E}">
        <p14:creationId xmlns:p14="http://schemas.microsoft.com/office/powerpoint/2010/main" val="316307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27:3</a:t>
            </a:r>
            <a:endParaRPr lang="en-US" b="1" dirty="0"/>
          </a:p>
        </p:txBody>
      </p:sp>
      <p:sp>
        <p:nvSpPr>
          <p:cNvPr id="3" name="Content Placeholder 2"/>
          <p:cNvSpPr>
            <a:spLocks noGrp="1"/>
          </p:cNvSpPr>
          <p:nvPr>
            <p:ph idx="1"/>
          </p:nvPr>
        </p:nvSpPr>
        <p:spPr>
          <a:xfrm>
            <a:off x="457200" y="1600200"/>
            <a:ext cx="7620000" cy="2743200"/>
          </a:xfrm>
        </p:spPr>
        <p:txBody>
          <a:bodyPr>
            <a:normAutofit/>
          </a:bodyPr>
          <a:lstStyle/>
          <a:p>
            <a:pPr marL="114300" indent="0">
              <a:buNone/>
            </a:pPr>
            <a:r>
              <a:rPr lang="en-US" sz="3200" dirty="0"/>
              <a:t>So David dwelt with </a:t>
            </a:r>
            <a:r>
              <a:rPr lang="en-US" sz="3200" dirty="0" err="1"/>
              <a:t>Achish</a:t>
            </a:r>
            <a:r>
              <a:rPr lang="en-US" sz="3200" dirty="0"/>
              <a:t> at Gath, he and his men, each man with his household, </a:t>
            </a:r>
            <a:r>
              <a:rPr lang="en-US" sz="3200" i="1" dirty="0" smtClean="0"/>
              <a:t>and </a:t>
            </a:r>
            <a:r>
              <a:rPr lang="en-US" sz="3200" dirty="0" smtClean="0"/>
              <a:t>David </a:t>
            </a:r>
            <a:r>
              <a:rPr lang="en-US" sz="3200" dirty="0"/>
              <a:t>with his two wives, </a:t>
            </a:r>
            <a:r>
              <a:rPr lang="en-US" sz="3200" dirty="0" err="1"/>
              <a:t>Ahinoam</a:t>
            </a:r>
            <a:r>
              <a:rPr lang="en-US" sz="3200" dirty="0"/>
              <a:t> the </a:t>
            </a:r>
            <a:r>
              <a:rPr lang="en-US" sz="3200" dirty="0" err="1"/>
              <a:t>Jezreelitess</a:t>
            </a:r>
            <a:r>
              <a:rPr lang="en-US" sz="3200" dirty="0"/>
              <a:t>, and Abigail the </a:t>
            </a:r>
            <a:r>
              <a:rPr lang="en-US" sz="3200" dirty="0" err="1"/>
              <a:t>Carmelitess</a:t>
            </a:r>
            <a:r>
              <a:rPr lang="en-US" sz="3200" dirty="0"/>
              <a:t>, </a:t>
            </a:r>
            <a:r>
              <a:rPr lang="en-US" sz="3200" dirty="0" err="1"/>
              <a:t>Nabal’s</a:t>
            </a:r>
            <a:r>
              <a:rPr lang="en-US" sz="3200" dirty="0"/>
              <a:t> widow.</a:t>
            </a:r>
          </a:p>
        </p:txBody>
      </p:sp>
    </p:spTree>
    <p:extLst>
      <p:ext uri="{BB962C8B-B14F-4D97-AF65-F5344CB8AC3E}">
        <p14:creationId xmlns:p14="http://schemas.microsoft.com/office/powerpoint/2010/main" val="2251063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2701" y="381000"/>
            <a:ext cx="4086296" cy="5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4955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27:6,8</a:t>
            </a:r>
            <a:endParaRPr lang="en-US" b="1" dirty="0"/>
          </a:p>
        </p:txBody>
      </p:sp>
      <p:sp>
        <p:nvSpPr>
          <p:cNvPr id="3" name="Content Placeholder 2"/>
          <p:cNvSpPr>
            <a:spLocks noGrp="1"/>
          </p:cNvSpPr>
          <p:nvPr>
            <p:ph idx="1"/>
          </p:nvPr>
        </p:nvSpPr>
        <p:spPr>
          <a:xfrm>
            <a:off x="457200" y="1600200"/>
            <a:ext cx="7620000" cy="3810000"/>
          </a:xfrm>
        </p:spPr>
        <p:txBody>
          <a:bodyPr>
            <a:normAutofit/>
          </a:bodyPr>
          <a:lstStyle/>
          <a:p>
            <a:pPr marL="114300" indent="0">
              <a:buNone/>
            </a:pPr>
            <a:r>
              <a:rPr lang="en-US" sz="3200" dirty="0"/>
              <a:t>So </a:t>
            </a:r>
            <a:r>
              <a:rPr lang="en-US" sz="3200" dirty="0" err="1"/>
              <a:t>Achish</a:t>
            </a:r>
            <a:r>
              <a:rPr lang="en-US" sz="3200" dirty="0"/>
              <a:t> gave him </a:t>
            </a:r>
            <a:r>
              <a:rPr lang="en-US" sz="3200" dirty="0" err="1"/>
              <a:t>Ziklag</a:t>
            </a:r>
            <a:r>
              <a:rPr lang="en-US" sz="3200" dirty="0"/>
              <a:t> that day. Therefore </a:t>
            </a:r>
            <a:r>
              <a:rPr lang="en-US" sz="3200" dirty="0" err="1"/>
              <a:t>Ziklag</a:t>
            </a:r>
            <a:r>
              <a:rPr lang="en-US" sz="3200" dirty="0"/>
              <a:t> has belonged to the kings of Judah to this day</a:t>
            </a:r>
            <a:r>
              <a:rPr lang="en-US" sz="3200" dirty="0" smtClean="0"/>
              <a:t>.</a:t>
            </a:r>
          </a:p>
          <a:p>
            <a:pPr marL="114300" indent="0">
              <a:buNone/>
            </a:pPr>
            <a:endParaRPr lang="en-US" sz="3200" dirty="0"/>
          </a:p>
          <a:p>
            <a:pPr marL="114300" indent="0">
              <a:buNone/>
            </a:pPr>
            <a:r>
              <a:rPr lang="en-US" sz="3200" dirty="0"/>
              <a:t>And David and his men went up and raided the </a:t>
            </a:r>
            <a:r>
              <a:rPr lang="en-US" sz="3200" dirty="0" err="1"/>
              <a:t>Geshurites</a:t>
            </a:r>
            <a:r>
              <a:rPr lang="en-US" sz="3200" dirty="0"/>
              <a:t>, the </a:t>
            </a:r>
            <a:r>
              <a:rPr lang="en-US" sz="3200" dirty="0" err="1" smtClean="0"/>
              <a:t>Girzites</a:t>
            </a:r>
            <a:r>
              <a:rPr lang="en-US" sz="3200" dirty="0" smtClean="0"/>
              <a:t>, and </a:t>
            </a:r>
            <a:r>
              <a:rPr lang="en-US" sz="3200" dirty="0"/>
              <a:t>the </a:t>
            </a:r>
            <a:r>
              <a:rPr lang="en-US" sz="3200" b="1" u="sng" dirty="0">
                <a:solidFill>
                  <a:srgbClr val="0070C0"/>
                </a:solidFill>
              </a:rPr>
              <a:t>Amalekites</a:t>
            </a:r>
            <a:r>
              <a:rPr lang="en-US" sz="3200" dirty="0"/>
              <a:t>. </a:t>
            </a:r>
          </a:p>
        </p:txBody>
      </p:sp>
    </p:spTree>
    <p:extLst>
      <p:ext uri="{BB962C8B-B14F-4D97-AF65-F5344CB8AC3E}">
        <p14:creationId xmlns:p14="http://schemas.microsoft.com/office/powerpoint/2010/main" val="140791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02701" y="381000"/>
            <a:ext cx="4086296" cy="5900000"/>
            <a:chOff x="2302701" y="381000"/>
            <a:chExt cx="4086296" cy="590000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2701" y="381000"/>
              <a:ext cx="4086296" cy="5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237289" y="4953000"/>
              <a:ext cx="383449" cy="430887"/>
            </a:xfrm>
            <a:prstGeom prst="rect">
              <a:avLst/>
            </a:prstGeom>
            <a:noFill/>
          </p:spPr>
          <p:txBody>
            <a:bodyPr wrap="square" rtlCol="0">
              <a:spAutoFit/>
            </a:bodyPr>
            <a:lstStyle/>
            <a:p>
              <a:r>
                <a:rPr lang="en-US" sz="2200" b="1" dirty="0" smtClean="0">
                  <a:solidFill>
                    <a:srgbClr val="C00000"/>
                  </a:solidFill>
                </a:rPr>
                <a:t>X</a:t>
              </a:r>
              <a:endParaRPr lang="en-US" sz="2200" b="1" dirty="0">
                <a:solidFill>
                  <a:srgbClr val="C00000"/>
                </a:solidFill>
              </a:endParaRPr>
            </a:p>
          </p:txBody>
        </p:sp>
      </p:grpSp>
    </p:spTree>
    <p:extLst>
      <p:ext uri="{BB962C8B-B14F-4D97-AF65-F5344CB8AC3E}">
        <p14:creationId xmlns:p14="http://schemas.microsoft.com/office/powerpoint/2010/main" val="3923234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Philistines Prepare for War</a:t>
            </a:r>
            <a:endParaRPr lang="en-US" b="1" dirty="0"/>
          </a:p>
        </p:txBody>
      </p:sp>
      <p:sp>
        <p:nvSpPr>
          <p:cNvPr id="3" name="Content Placeholder 2"/>
          <p:cNvSpPr>
            <a:spLocks noGrp="1"/>
          </p:cNvSpPr>
          <p:nvPr>
            <p:ph idx="1"/>
          </p:nvPr>
        </p:nvSpPr>
        <p:spPr>
          <a:xfrm>
            <a:off x="457200" y="1600200"/>
            <a:ext cx="7620000" cy="3733800"/>
          </a:xfrm>
        </p:spPr>
        <p:txBody>
          <a:bodyPr>
            <a:normAutofit/>
          </a:bodyPr>
          <a:lstStyle/>
          <a:p>
            <a:pPr marL="114300" indent="0">
              <a:buNone/>
            </a:pPr>
            <a:r>
              <a:rPr lang="en-US" sz="3200" dirty="0" smtClean="0"/>
              <a:t>(1 Samuel 28:1)</a:t>
            </a:r>
          </a:p>
          <a:p>
            <a:pPr marL="114300" indent="0">
              <a:buNone/>
            </a:pPr>
            <a:r>
              <a:rPr lang="en-US" sz="3200" dirty="0" smtClean="0"/>
              <a:t>Now </a:t>
            </a:r>
            <a:r>
              <a:rPr lang="en-US" sz="3200" dirty="0"/>
              <a:t>it happened in those days that the Philistines gathered their armies together for war, to fight </a:t>
            </a:r>
            <a:r>
              <a:rPr lang="en-US" sz="3200" b="1" u="sng" dirty="0">
                <a:solidFill>
                  <a:srgbClr val="0070C0"/>
                </a:solidFill>
              </a:rPr>
              <a:t>with Israel</a:t>
            </a:r>
            <a:r>
              <a:rPr lang="en-US" sz="3200" dirty="0"/>
              <a:t>. And </a:t>
            </a:r>
            <a:r>
              <a:rPr lang="en-US" sz="3200" dirty="0" err="1"/>
              <a:t>Achish</a:t>
            </a:r>
            <a:r>
              <a:rPr lang="en-US" sz="3200" dirty="0"/>
              <a:t> said to David, “You assuredly know that you will go out with me to battle, you and your men.”</a:t>
            </a:r>
          </a:p>
        </p:txBody>
      </p:sp>
    </p:spTree>
    <p:extLst>
      <p:ext uri="{BB962C8B-B14F-4D97-AF65-F5344CB8AC3E}">
        <p14:creationId xmlns:p14="http://schemas.microsoft.com/office/powerpoint/2010/main" val="237087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29:1-2</a:t>
            </a:r>
            <a:endParaRPr lang="en-US" b="1" dirty="0"/>
          </a:p>
        </p:txBody>
      </p:sp>
      <p:sp>
        <p:nvSpPr>
          <p:cNvPr id="3" name="Content Placeholder 2"/>
          <p:cNvSpPr>
            <a:spLocks noGrp="1"/>
          </p:cNvSpPr>
          <p:nvPr>
            <p:ph idx="1"/>
          </p:nvPr>
        </p:nvSpPr>
        <p:spPr>
          <a:xfrm>
            <a:off x="457200" y="1600200"/>
            <a:ext cx="7620000" cy="3733800"/>
          </a:xfrm>
        </p:spPr>
        <p:txBody>
          <a:bodyPr>
            <a:normAutofit/>
          </a:bodyPr>
          <a:lstStyle/>
          <a:p>
            <a:pPr marL="114300" indent="0">
              <a:buNone/>
            </a:pPr>
            <a:r>
              <a:rPr lang="en-US" sz="3200" dirty="0"/>
              <a:t>Then the Philistines gathered together all their armies at </a:t>
            </a:r>
            <a:r>
              <a:rPr lang="en-US" sz="3200" dirty="0" err="1"/>
              <a:t>Aphek</a:t>
            </a:r>
            <a:r>
              <a:rPr lang="en-US" sz="3200" dirty="0"/>
              <a:t>, and the Israelites encamped by a fountain which </a:t>
            </a:r>
            <a:r>
              <a:rPr lang="en-US" sz="3200" i="1" dirty="0"/>
              <a:t>is</a:t>
            </a:r>
            <a:r>
              <a:rPr lang="en-US" sz="3200" dirty="0"/>
              <a:t> in </a:t>
            </a:r>
            <a:r>
              <a:rPr lang="en-US" sz="3200" dirty="0" err="1"/>
              <a:t>Jezreel</a:t>
            </a:r>
            <a:r>
              <a:rPr lang="en-US" sz="3200" dirty="0"/>
              <a:t>. </a:t>
            </a:r>
            <a:r>
              <a:rPr lang="en-US" sz="3200" b="1" baseline="30000" dirty="0"/>
              <a:t>2 </a:t>
            </a:r>
            <a:r>
              <a:rPr lang="en-US" sz="3200" dirty="0"/>
              <a:t>And the lords of the Philistines passed in review by hundreds and by thousands, but David and his men passed in review at the rear with </a:t>
            </a:r>
            <a:r>
              <a:rPr lang="en-US" sz="3200" dirty="0" err="1" smtClean="0"/>
              <a:t>Achish</a:t>
            </a:r>
            <a:r>
              <a:rPr lang="en-US" sz="3200" dirty="0" smtClean="0"/>
              <a:t>.</a:t>
            </a:r>
            <a:endParaRPr lang="en-US" sz="3200" dirty="0"/>
          </a:p>
        </p:txBody>
      </p:sp>
    </p:spTree>
    <p:extLst>
      <p:ext uri="{BB962C8B-B14F-4D97-AF65-F5344CB8AC3E}">
        <p14:creationId xmlns:p14="http://schemas.microsoft.com/office/powerpoint/2010/main" val="271175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302701" y="304800"/>
            <a:ext cx="4086296" cy="5900000"/>
            <a:chOff x="2302701" y="304800"/>
            <a:chExt cx="4086296" cy="5900000"/>
          </a:xfrm>
        </p:grpSpPr>
        <p:grpSp>
          <p:nvGrpSpPr>
            <p:cNvPr id="3" name="Group 2"/>
            <p:cNvGrpSpPr/>
            <p:nvPr/>
          </p:nvGrpSpPr>
          <p:grpSpPr>
            <a:xfrm>
              <a:off x="2302701" y="304800"/>
              <a:ext cx="4086296" cy="5900000"/>
              <a:chOff x="2302701" y="438410"/>
              <a:chExt cx="4086296" cy="590000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2701" y="438410"/>
                <a:ext cx="4086296" cy="5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237289" y="4953000"/>
                <a:ext cx="383449" cy="430887"/>
              </a:xfrm>
              <a:prstGeom prst="rect">
                <a:avLst/>
              </a:prstGeom>
              <a:noFill/>
            </p:spPr>
            <p:txBody>
              <a:bodyPr wrap="square" rtlCol="0">
                <a:spAutoFit/>
              </a:bodyPr>
              <a:lstStyle/>
              <a:p>
                <a:r>
                  <a:rPr lang="en-US" sz="2200" b="1" dirty="0" smtClean="0">
                    <a:solidFill>
                      <a:srgbClr val="C00000"/>
                    </a:solidFill>
                  </a:rPr>
                  <a:t>X</a:t>
                </a:r>
                <a:endParaRPr lang="en-US" sz="2200" b="1" dirty="0">
                  <a:solidFill>
                    <a:srgbClr val="C00000"/>
                  </a:solidFill>
                </a:endParaRPr>
              </a:p>
            </p:txBody>
          </p:sp>
        </p:grpSp>
        <p:cxnSp>
          <p:nvCxnSpPr>
            <p:cNvPr id="5" name="Straight Arrow Connector 4"/>
            <p:cNvCxnSpPr/>
            <p:nvPr/>
          </p:nvCxnSpPr>
          <p:spPr>
            <a:xfrm flipH="1" flipV="1">
              <a:off x="4114802" y="4724402"/>
              <a:ext cx="157105" cy="152398"/>
            </a:xfrm>
            <a:prstGeom prst="straightConnector1">
              <a:avLst/>
            </a:prstGeom>
            <a:ln w="38100">
              <a:solidFill>
                <a:srgbClr val="FF000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114801" y="3124200"/>
              <a:ext cx="1066799" cy="1466590"/>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48805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976</TotalTime>
  <Words>868</Words>
  <Application>Microsoft Office PowerPoint</Application>
  <PresentationFormat>On-screen Show (4:3)</PresentationFormat>
  <Paragraphs>75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The Besor Principle “Embrace Our Role”</vt:lpstr>
      <vt:lpstr>David …. and the Philistines?</vt:lpstr>
      <vt:lpstr>1 Samuel 27:3</vt:lpstr>
      <vt:lpstr>PowerPoint Presentation</vt:lpstr>
      <vt:lpstr>1 Samuel 27:6,8</vt:lpstr>
      <vt:lpstr>PowerPoint Presentation</vt:lpstr>
      <vt:lpstr>Philistines Prepare for War</vt:lpstr>
      <vt:lpstr>1 Samuel 29:1-2</vt:lpstr>
      <vt:lpstr>PowerPoint Presentation</vt:lpstr>
      <vt:lpstr>Military Parade</vt:lpstr>
      <vt:lpstr>Description of David’s Men</vt:lpstr>
      <vt:lpstr>Thanks, but No Thanks</vt:lpstr>
      <vt:lpstr>PowerPoint Presentation</vt:lpstr>
      <vt:lpstr>1 Samuel 30:1-2</vt:lpstr>
      <vt:lpstr>David’s Plan of Attack</vt:lpstr>
      <vt:lpstr>But When They Reached the Brook Besor…</vt:lpstr>
      <vt:lpstr>Weary Unto Death</vt:lpstr>
      <vt:lpstr>David’s Decision</vt:lpstr>
      <vt:lpstr>1 Samuel 30:22</vt:lpstr>
      <vt:lpstr>At First Glance…</vt:lpstr>
      <vt:lpstr>David’s Decree</vt:lpstr>
      <vt:lpstr>Numbers 31:27</vt:lpstr>
      <vt:lpstr>The Besor Principle</vt:lpstr>
      <vt:lpstr>1 Corinthians 12</vt:lpstr>
      <vt:lpstr>Wisdom From Winston Churchill</vt:lpstr>
      <vt:lpstr>The Besor Corollaries</vt:lpstr>
      <vt:lpstr>Learn From Our Mistakes</vt:lpstr>
      <vt:lpstr>The Besor Corollaries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Walked in the ways of Jeroboam</dc:title>
  <dc:creator>owner</dc:creator>
  <cp:lastModifiedBy>Bryan Morrison</cp:lastModifiedBy>
  <cp:revision>133</cp:revision>
  <cp:lastPrinted>2016-03-31T19:44:50Z</cp:lastPrinted>
  <dcterms:created xsi:type="dcterms:W3CDTF">2014-06-01T12:33:29Z</dcterms:created>
  <dcterms:modified xsi:type="dcterms:W3CDTF">2017-12-31T14:15:33Z</dcterms:modified>
</cp:coreProperties>
</file>