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3" r:id="rId17"/>
    <p:sldId id="269" r:id="rId18"/>
    <p:sldId id="274" r:id="rId19"/>
    <p:sldId id="275" r:id="rId20"/>
    <p:sldId id="276" r:id="rId21"/>
    <p:sldId id="281" r:id="rId22"/>
    <p:sldId id="277" r:id="rId23"/>
    <p:sldId id="278" r:id="rId24"/>
    <p:sldId id="279" r:id="rId25"/>
    <p:sldId id="280" r:id="rId2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400A3-F593-4FFA-9C14-3D0F3BB4172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12F0-9412-40A8-B450-CC05218B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07B3-B9EA-4D47-9C41-38A25BD73E2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4C6E-FBEC-440D-95E0-F6EA56AA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9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B4C6E-FBEC-440D-95E0-F6EA56AA77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3A3768-E5FA-4588-BCB7-2289BDA6C314}" type="datetimeFigureOut">
              <a:rPr lang="en-US" smtClean="0"/>
              <a:t>6/26/2016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1527175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tx1"/>
                </a:solidFill>
              </a:rPr>
              <a:t>The Cain Principle</a:t>
            </a:r>
            <a:br>
              <a:rPr lang="en-US" sz="55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How do people respond to correction?</a:t>
            </a:r>
            <a:endParaRPr lang="en-US" sz="5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a natural part of Christianity!</a:t>
            </a:r>
          </a:p>
          <a:p>
            <a:r>
              <a:rPr lang="en-US" sz="3200" dirty="0" smtClean="0"/>
              <a:t>Is a natural part of marriage!</a:t>
            </a:r>
          </a:p>
          <a:p>
            <a:r>
              <a:rPr lang="en-US" sz="3200" dirty="0" smtClean="0"/>
              <a:t>Is a natural part of parenthood!</a:t>
            </a:r>
          </a:p>
          <a:p>
            <a:r>
              <a:rPr lang="en-US" sz="3200" dirty="0" smtClean="0"/>
              <a:t>Is a natural part of employment!</a:t>
            </a:r>
          </a:p>
          <a:p>
            <a:r>
              <a:rPr lang="en-US" sz="3200" dirty="0" smtClean="0"/>
              <a:t>Is a natural part of life!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90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Timothy 3:16-17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All Scripture </a:t>
            </a:r>
            <a:r>
              <a:rPr lang="en-US" sz="3200" i="1" dirty="0"/>
              <a:t>is</a:t>
            </a:r>
            <a:r>
              <a:rPr lang="en-US" sz="3200" dirty="0"/>
              <a:t> given by inspiration of God, and </a:t>
            </a:r>
            <a:r>
              <a:rPr lang="en-US" sz="3200" i="1" dirty="0"/>
              <a:t>is</a:t>
            </a:r>
            <a:r>
              <a:rPr lang="en-US" sz="3200" dirty="0"/>
              <a:t> profitable for doctrine, for </a:t>
            </a:r>
            <a:r>
              <a:rPr lang="en-US" sz="3200" b="1" u="sng" dirty="0"/>
              <a:t>reproof</a:t>
            </a:r>
            <a:r>
              <a:rPr lang="en-US" sz="3200" dirty="0"/>
              <a:t>, for </a:t>
            </a:r>
            <a:r>
              <a:rPr lang="en-US" sz="3200" b="1" u="sng" dirty="0"/>
              <a:t>correction</a:t>
            </a:r>
            <a:r>
              <a:rPr lang="en-US" sz="3200" dirty="0"/>
              <a:t>, for </a:t>
            </a:r>
            <a:r>
              <a:rPr lang="en-US" sz="3200" b="1" u="sng" dirty="0"/>
              <a:t>instruction in righteousness</a:t>
            </a:r>
            <a:r>
              <a:rPr lang="en-US" sz="3200" dirty="0"/>
              <a:t>, </a:t>
            </a:r>
            <a:r>
              <a:rPr lang="en-US" sz="3200" baseline="30000" dirty="0"/>
              <a:t>17 </a:t>
            </a:r>
            <a:r>
              <a:rPr lang="en-US" sz="3200" dirty="0"/>
              <a:t>that the man of God may be complete, thoroughly equipped for every good work.</a:t>
            </a:r>
          </a:p>
        </p:txBody>
      </p:sp>
    </p:spTree>
    <p:extLst>
      <p:ext uri="{BB962C8B-B14F-4D97-AF65-F5344CB8AC3E}">
        <p14:creationId xmlns:p14="http://schemas.microsoft.com/office/powerpoint/2010/main" val="38182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Cain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137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When faced with correction, people can react in a variety of ways.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503944"/>
            <a:ext cx="35052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Blame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Deflection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Embarrassment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Ignore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503944"/>
            <a:ext cx="30480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Lie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Pout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Whine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Justify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Accept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385137"/>
            <a:ext cx="7620000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Oftentimes, there is a combination of </a:t>
            </a:r>
            <a:r>
              <a:rPr lang="en-US" sz="3000" dirty="0" smtClean="0"/>
              <a:t>reactions, and a desire to find allies!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7183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est sign inside arrowhe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5420" r="20000" b="66831"/>
          <a:stretch/>
        </p:blipFill>
        <p:spPr bwMode="auto">
          <a:xfrm>
            <a:off x="609600" y="1524000"/>
            <a:ext cx="3810000" cy="211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ewest sign inside arrowhe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7" t="62299" r="19151" b="13398"/>
          <a:stretch/>
        </p:blipFill>
        <p:spPr bwMode="auto">
          <a:xfrm>
            <a:off x="3733800" y="3810000"/>
            <a:ext cx="3948545" cy="185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b="1" dirty="0" smtClean="0"/>
              <a:t>From the Kansas City Chiefs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Cain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67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So how did Cain react to the fact that his sacrifice was not accepted while his brother Abel’s was?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364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4:5-6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Cain was </a:t>
            </a:r>
            <a:r>
              <a:rPr lang="en-US" sz="3200" b="1" u="sng" dirty="0"/>
              <a:t>very angry</a:t>
            </a:r>
            <a:r>
              <a:rPr lang="en-US" sz="3200" dirty="0"/>
              <a:t>, and his countenance </a:t>
            </a:r>
            <a:r>
              <a:rPr lang="en-US" sz="3200" dirty="0" smtClean="0"/>
              <a:t>fell. </a:t>
            </a:r>
            <a:r>
              <a:rPr lang="en-US" sz="3200" baseline="30000" dirty="0" smtClean="0"/>
              <a:t>6</a:t>
            </a:r>
            <a:r>
              <a:rPr lang="en-US" sz="3200" baseline="30000" dirty="0"/>
              <a:t> </a:t>
            </a:r>
            <a:r>
              <a:rPr lang="en-US" sz="3200" dirty="0"/>
              <a:t>So the </a:t>
            </a:r>
            <a:r>
              <a:rPr lang="en-US" sz="3200" cap="small" dirty="0"/>
              <a:t>Lord</a:t>
            </a:r>
            <a:r>
              <a:rPr lang="en-US" sz="3200" dirty="0"/>
              <a:t> said to Cain, “Why are you angry? And why has your countenance fallen? </a:t>
            </a:r>
          </a:p>
        </p:txBody>
      </p:sp>
    </p:spTree>
    <p:extLst>
      <p:ext uri="{BB962C8B-B14F-4D97-AF65-F5344CB8AC3E}">
        <p14:creationId xmlns:p14="http://schemas.microsoft.com/office/powerpoint/2010/main" val="22593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/>
          <a:lstStyle/>
          <a:p>
            <a:pPr marL="114300" indent="0">
              <a:buNone/>
            </a:pPr>
            <a:r>
              <a:rPr lang="en-US" sz="3200" baseline="30000" dirty="0"/>
              <a:t> </a:t>
            </a:r>
            <a:r>
              <a:rPr lang="en-US" sz="3200" b="1" u="sng" dirty="0"/>
              <a:t>If you do well</a:t>
            </a:r>
            <a:r>
              <a:rPr lang="en-US" sz="3200" dirty="0"/>
              <a:t>, will you not be accepted? And if you do not do well, sin lies at the door. And its desire </a:t>
            </a:r>
            <a:r>
              <a:rPr lang="en-US" sz="3200" i="1" dirty="0"/>
              <a:t>is</a:t>
            </a:r>
            <a:r>
              <a:rPr lang="en-US" sz="3200" dirty="0"/>
              <a:t> for you, but you should rule over it.”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745" y="3733800"/>
            <a:ext cx="7543800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Did you ever realize that Cain was given the opportunity to fix his mistake?  </a:t>
            </a:r>
          </a:p>
          <a:p>
            <a:endParaRPr lang="en-US" sz="3200" dirty="0" smtClean="0"/>
          </a:p>
          <a:p>
            <a:r>
              <a:rPr lang="en-US" sz="3000" b="1" dirty="0" smtClean="0">
                <a:solidFill>
                  <a:srgbClr val="C00000"/>
                </a:solidFill>
              </a:rPr>
              <a:t>GOD WANTED CAIN TO DO WHAT WAS RIGHT!</a:t>
            </a:r>
            <a:endParaRPr 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38400"/>
          </a:xfrm>
        </p:spPr>
        <p:txBody>
          <a:bodyPr/>
          <a:lstStyle/>
          <a:p>
            <a:pPr marL="114300" indent="0">
              <a:buNone/>
            </a:pPr>
            <a:r>
              <a:rPr lang="en-US" sz="3200" dirty="0"/>
              <a:t>Now Cain talked with Abel his </a:t>
            </a:r>
            <a:r>
              <a:rPr lang="en-US" sz="3200" dirty="0" smtClean="0"/>
              <a:t>brother;</a:t>
            </a:r>
            <a:r>
              <a:rPr lang="en-US" sz="3200" baseline="30000" dirty="0"/>
              <a:t> </a:t>
            </a:r>
            <a:r>
              <a:rPr lang="en-US" sz="3200" dirty="0" smtClean="0"/>
              <a:t>and </a:t>
            </a:r>
            <a:r>
              <a:rPr lang="en-US" sz="3200" dirty="0"/>
              <a:t>it came to pass, when they were in the field, that Cain rose up against Abel his brother and killed him.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624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Anger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504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/>
          <a:lstStyle/>
          <a:p>
            <a:pPr marL="114300" indent="0">
              <a:buNone/>
            </a:pPr>
            <a:r>
              <a:rPr lang="en-US" sz="3200" dirty="0"/>
              <a:t>Then the </a:t>
            </a:r>
            <a:r>
              <a:rPr lang="en-US" sz="3200" cap="small" dirty="0"/>
              <a:t>Lord</a:t>
            </a:r>
            <a:r>
              <a:rPr lang="en-US" sz="3200" dirty="0"/>
              <a:t> said to Cain, “Where </a:t>
            </a:r>
            <a:r>
              <a:rPr lang="en-US" sz="3200" i="1" dirty="0"/>
              <a:t>is</a:t>
            </a:r>
            <a:r>
              <a:rPr lang="en-US" sz="3200" dirty="0"/>
              <a:t> Abel your brother</a:t>
            </a:r>
            <a:r>
              <a:rPr lang="en-US" sz="3200" dirty="0" smtClean="0"/>
              <a:t>?”  He </a:t>
            </a:r>
            <a:r>
              <a:rPr lang="en-US" sz="3200" dirty="0"/>
              <a:t>said, “I do not know. </a:t>
            </a:r>
            <a:r>
              <a:rPr lang="en-US" sz="3200" i="1" dirty="0"/>
              <a:t>Am</a:t>
            </a:r>
            <a:r>
              <a:rPr lang="en-US" sz="3200" dirty="0"/>
              <a:t> I my brother’s keeper?”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4290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Anger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568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4:13-14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657600"/>
          </a:xfrm>
        </p:spPr>
        <p:txBody>
          <a:bodyPr/>
          <a:lstStyle/>
          <a:p>
            <a:pPr marL="114300" indent="0">
              <a:buNone/>
            </a:pPr>
            <a:r>
              <a:rPr lang="en-US" sz="3200" dirty="0"/>
              <a:t>And Cain said to the </a:t>
            </a:r>
            <a:r>
              <a:rPr lang="en-US" sz="3200" cap="small" dirty="0"/>
              <a:t>Lord</a:t>
            </a:r>
            <a:r>
              <a:rPr lang="en-US" sz="3200" dirty="0"/>
              <a:t>, “My punishment </a:t>
            </a:r>
            <a:r>
              <a:rPr lang="en-US" sz="3200" i="1" dirty="0"/>
              <a:t>is</a:t>
            </a:r>
            <a:r>
              <a:rPr lang="en-US" sz="3200" dirty="0"/>
              <a:t> greater than I can bear! </a:t>
            </a:r>
            <a:r>
              <a:rPr lang="en-US" sz="3200" baseline="30000" dirty="0"/>
              <a:t>14 </a:t>
            </a:r>
            <a:r>
              <a:rPr lang="en-US" sz="3200" dirty="0"/>
              <a:t>Surely You have driven me out this day from the face of the ground; I shall be hidden from Your face; I shall be a fugitive and a vagabond on the earth, and it will happen </a:t>
            </a:r>
            <a:r>
              <a:rPr lang="en-US" sz="3200" i="1" dirty="0"/>
              <a:t>that</a:t>
            </a:r>
            <a:r>
              <a:rPr lang="en-US" sz="3200" dirty="0"/>
              <a:t> anyone who finds me will kill me.”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1816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Anger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7150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1816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Deflect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715000"/>
            <a:ext cx="3581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247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4:6-7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So the </a:t>
            </a:r>
            <a:r>
              <a:rPr lang="en-US" sz="3200" cap="small" dirty="0"/>
              <a:t>Lord</a:t>
            </a:r>
            <a:r>
              <a:rPr lang="en-US" sz="3200" dirty="0"/>
              <a:t> said to Cain, “Why are you angry? And why has your countenance fallen? </a:t>
            </a:r>
            <a:r>
              <a:rPr lang="en-US" sz="3200" baseline="30000" dirty="0"/>
              <a:t>7 </a:t>
            </a:r>
            <a:r>
              <a:rPr lang="en-US" sz="3200" dirty="0"/>
              <a:t>If you do well, will you not be accepted? And if you do not do well, sin lies at the door. And its desire </a:t>
            </a:r>
            <a:r>
              <a:rPr lang="en-US" sz="3200" i="1" dirty="0"/>
              <a:t>is</a:t>
            </a:r>
            <a:r>
              <a:rPr lang="en-US" sz="3200" dirty="0"/>
              <a:t> for you, but you should rule over it.”</a:t>
            </a:r>
          </a:p>
        </p:txBody>
      </p:sp>
    </p:spTree>
    <p:extLst>
      <p:ext uri="{BB962C8B-B14F-4D97-AF65-F5344CB8AC3E}">
        <p14:creationId xmlns:p14="http://schemas.microsoft.com/office/powerpoint/2010/main" val="4900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Cain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When we face correction, it is important to consider a few things:</a:t>
            </a:r>
          </a:p>
          <a:p>
            <a:pPr marL="114300" indent="0">
              <a:buNone/>
            </a:pPr>
            <a:endParaRPr lang="en-US" sz="3200" dirty="0"/>
          </a:p>
          <a:p>
            <a:pPr marL="571500" indent="-457200">
              <a:buAutoNum type="arabicParenR"/>
            </a:pPr>
            <a:r>
              <a:rPr lang="en-US" sz="3200" dirty="0" smtClean="0"/>
              <a:t>Who is doing the correcting?</a:t>
            </a:r>
          </a:p>
          <a:p>
            <a:pPr marL="571500" indent="-457200">
              <a:buAutoNum type="arabicParenR"/>
            </a:pPr>
            <a:r>
              <a:rPr lang="en-US" sz="3200" dirty="0" smtClean="0"/>
              <a:t>What is the source of correction?</a:t>
            </a:r>
          </a:p>
          <a:p>
            <a:pPr marL="571500" indent="-457200">
              <a:buAutoNum type="arabicParenR"/>
            </a:pPr>
            <a:r>
              <a:rPr lang="en-US" sz="3200" dirty="0" smtClean="0"/>
              <a:t>What is our reaction to the correction?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51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John 1:9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If we confess our sins, He is faithful and just to forgive us </a:t>
            </a:r>
            <a:r>
              <a:rPr lang="en-US" sz="3200" i="1" dirty="0"/>
              <a:t>our</a:t>
            </a:r>
            <a:r>
              <a:rPr lang="en-US" sz="3200" dirty="0"/>
              <a:t> sins and to cleanse us from all unrighteousness. </a:t>
            </a:r>
          </a:p>
        </p:txBody>
      </p:sp>
    </p:spTree>
    <p:extLst>
      <p:ext uri="{BB962C8B-B14F-4D97-AF65-F5344CB8AC3E}">
        <p14:creationId xmlns:p14="http://schemas.microsoft.com/office/powerpoint/2010/main" val="201899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Biblical </a:t>
            </a:r>
            <a:r>
              <a:rPr lang="en-US" b="1" dirty="0" smtClean="0"/>
              <a:t>Comparison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762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SIMON PETER – GALATIANS 2:11-16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895600"/>
            <a:ext cx="7772400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did Peter respond to this correction?  Did he become angry and hateful to Paul?  Was their relationship ruined beyond repair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Did the Church suffer because of this event?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36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Peter 3:15-17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…and </a:t>
            </a:r>
            <a:r>
              <a:rPr lang="en-US" sz="3200" dirty="0"/>
              <a:t>consider </a:t>
            </a:r>
            <a:r>
              <a:rPr lang="en-US" sz="3200" i="1" dirty="0"/>
              <a:t>that</a:t>
            </a:r>
            <a:r>
              <a:rPr lang="en-US" sz="3200" dirty="0"/>
              <a:t> the longsuffering of our Lord </a:t>
            </a:r>
            <a:r>
              <a:rPr lang="en-US" sz="3200" i="1" dirty="0"/>
              <a:t>is</a:t>
            </a:r>
            <a:r>
              <a:rPr lang="en-US" sz="3200" dirty="0"/>
              <a:t> salvation</a:t>
            </a:r>
            <a:r>
              <a:rPr lang="en-US" sz="3200" b="1" dirty="0"/>
              <a:t>—as also our beloved brother Paul, according to the wisdom given to him, has written to you</a:t>
            </a:r>
            <a:r>
              <a:rPr lang="en-US" sz="3200" dirty="0"/>
              <a:t>, </a:t>
            </a:r>
            <a:r>
              <a:rPr lang="en-US" sz="3200" baseline="30000" dirty="0"/>
              <a:t>16 </a:t>
            </a:r>
            <a:r>
              <a:rPr lang="en-US" sz="3200" dirty="0"/>
              <a:t>as also in all his epistles, speaking in them of these things, in which are some things hard to understand, which untaught and unstable </a:t>
            </a:r>
            <a:r>
              <a:rPr lang="en-US" sz="3200" i="1" dirty="0"/>
              <a:t>people</a:t>
            </a:r>
            <a:r>
              <a:rPr lang="en-US" sz="3200" dirty="0"/>
              <a:t> twist to their own destruction, as </a:t>
            </a:r>
            <a:r>
              <a:rPr lang="en-US" sz="3200" i="1" dirty="0"/>
              <a:t>they do</a:t>
            </a:r>
            <a:r>
              <a:rPr lang="en-US" sz="3200" dirty="0"/>
              <a:t> also the rest of the Scriptures.</a:t>
            </a:r>
          </a:p>
        </p:txBody>
      </p:sp>
    </p:spTree>
    <p:extLst>
      <p:ext uri="{BB962C8B-B14F-4D97-AF65-F5344CB8AC3E}">
        <p14:creationId xmlns:p14="http://schemas.microsoft.com/office/powerpoint/2010/main" val="42931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all have to either hand out or accept correction as a part of life.</a:t>
            </a:r>
          </a:p>
          <a:p>
            <a:r>
              <a:rPr lang="en-US" sz="3200" dirty="0" smtClean="0"/>
              <a:t>How do we handle correction?</a:t>
            </a:r>
          </a:p>
          <a:p>
            <a:r>
              <a:rPr lang="en-US" sz="3200" dirty="0" smtClean="0"/>
              <a:t>When given a chance to fix our mistakes, do we take advantage?</a:t>
            </a:r>
          </a:p>
          <a:p>
            <a:r>
              <a:rPr lang="en-US" sz="3200" dirty="0" smtClean="0"/>
              <a:t>How do we want to be remembered?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239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3505200" cy="4800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CAIN</a:t>
            </a:r>
            <a:r>
              <a:rPr lang="en-US" sz="3200" dirty="0" smtClean="0"/>
              <a:t>  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1 John 3:12</a:t>
            </a:r>
          </a:p>
          <a:p>
            <a:pPr marL="114300" indent="0">
              <a:buNone/>
            </a:pPr>
            <a:r>
              <a:rPr lang="en-US" sz="3200" dirty="0" smtClean="0"/>
              <a:t>…not </a:t>
            </a:r>
            <a:r>
              <a:rPr lang="en-US" sz="3200" dirty="0"/>
              <a:t>as </a:t>
            </a:r>
            <a:r>
              <a:rPr lang="en-US" sz="3200" b="1" dirty="0"/>
              <a:t>Cain</a:t>
            </a:r>
            <a:r>
              <a:rPr lang="en-US" sz="3200" dirty="0"/>
              <a:t> </a:t>
            </a:r>
            <a:r>
              <a:rPr lang="en-US" sz="3200" i="1" dirty="0"/>
              <a:t>who</a:t>
            </a:r>
            <a:r>
              <a:rPr lang="en-US" sz="3200" dirty="0"/>
              <a:t> was of the wicked one and murdered his brother.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600200"/>
            <a:ext cx="3505200" cy="4800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200" b="1" dirty="0" smtClean="0"/>
              <a:t>ABEL</a:t>
            </a:r>
            <a:r>
              <a:rPr lang="en-US" sz="3200" dirty="0" smtClean="0"/>
              <a:t>  </a:t>
            </a:r>
          </a:p>
          <a:p>
            <a:pPr marL="114300" indent="0">
              <a:buFont typeface="Arial" pitchFamily="34" charset="0"/>
              <a:buNone/>
            </a:pPr>
            <a:endParaRPr lang="en-US" sz="3200" dirty="0" smtClean="0"/>
          </a:p>
          <a:p>
            <a:pPr marL="114300" indent="0">
              <a:buFont typeface="Arial" pitchFamily="34" charset="0"/>
              <a:buNone/>
            </a:pPr>
            <a:r>
              <a:rPr lang="en-US" sz="3200" dirty="0" smtClean="0"/>
              <a:t>Hebrews 11:4</a:t>
            </a:r>
          </a:p>
          <a:p>
            <a:pPr marL="114300" indent="0">
              <a:buNone/>
            </a:pPr>
            <a:r>
              <a:rPr lang="en-US" sz="3200" dirty="0"/>
              <a:t>By faith </a:t>
            </a:r>
            <a:r>
              <a:rPr lang="en-US" sz="3200" b="1" dirty="0"/>
              <a:t>Abel</a:t>
            </a:r>
            <a:r>
              <a:rPr lang="en-US" sz="3200" dirty="0"/>
              <a:t> offered to God a more excellent sacrifice than Cain</a:t>
            </a:r>
          </a:p>
        </p:txBody>
      </p:sp>
    </p:spTree>
    <p:extLst>
      <p:ext uri="{BB962C8B-B14F-4D97-AF65-F5344CB8AC3E}">
        <p14:creationId xmlns:p14="http://schemas.microsoft.com/office/powerpoint/2010/main" val="4355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11:4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7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By faith Abel offered to God a more excellent sacrifice than Cain, through which he obtained witness that he was </a:t>
            </a:r>
            <a:r>
              <a:rPr lang="en-US" sz="3200" b="1" i="1" dirty="0"/>
              <a:t>righteous</a:t>
            </a:r>
            <a:r>
              <a:rPr lang="en-US" sz="3200" dirty="0"/>
              <a:t>, God testifying of his gifts; and through it he being dead still speaks.</a:t>
            </a:r>
          </a:p>
        </p:txBody>
      </p:sp>
    </p:spTree>
    <p:extLst>
      <p:ext uri="{BB962C8B-B14F-4D97-AF65-F5344CB8AC3E}">
        <p14:creationId xmlns:p14="http://schemas.microsoft.com/office/powerpoint/2010/main" val="324916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the Mouth of Jesus…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3200" dirty="0" smtClean="0"/>
              <a:t>Matthew 23:35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…the </a:t>
            </a:r>
            <a:r>
              <a:rPr lang="en-US" sz="3200" dirty="0"/>
              <a:t>blood of </a:t>
            </a:r>
            <a:r>
              <a:rPr lang="en-US" sz="3200" b="1" i="1" dirty="0"/>
              <a:t>righteous Abel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657600"/>
            <a:ext cx="77724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what made Abel righteous?  </a:t>
            </a:r>
          </a:p>
          <a:p>
            <a:endParaRPr lang="en-US" sz="3200" dirty="0" smtClean="0"/>
          </a:p>
          <a:p>
            <a:r>
              <a:rPr lang="en-US" sz="3200" dirty="0" smtClean="0"/>
              <a:t>By </a:t>
            </a:r>
            <a:r>
              <a:rPr lang="en-US" sz="3200" dirty="0" smtClean="0"/>
              <a:t>comparison, </a:t>
            </a:r>
            <a:r>
              <a:rPr lang="en-US" sz="3200" dirty="0" smtClean="0"/>
              <a:t>what made </a:t>
            </a:r>
            <a:r>
              <a:rPr lang="en-US" sz="3200" dirty="0" smtClean="0"/>
              <a:t>Cain unrighteous?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957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4:3-4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62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in the process of time it came to pass that </a:t>
            </a:r>
            <a:r>
              <a:rPr lang="en-US" sz="3200" b="1" dirty="0"/>
              <a:t>Cain</a:t>
            </a:r>
            <a:r>
              <a:rPr lang="en-US" sz="3200" dirty="0"/>
              <a:t> brought an offering of the </a:t>
            </a:r>
            <a:r>
              <a:rPr lang="en-US" sz="3200" u="sng" dirty="0"/>
              <a:t>fruit of the ground</a:t>
            </a:r>
            <a:r>
              <a:rPr lang="en-US" sz="3200" dirty="0"/>
              <a:t> to the </a:t>
            </a:r>
            <a:r>
              <a:rPr lang="en-US" sz="3200" cap="small" dirty="0"/>
              <a:t>Lord</a:t>
            </a:r>
            <a:r>
              <a:rPr lang="en-US" sz="3200" dirty="0" smtClean="0"/>
              <a:t>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b="1" dirty="0"/>
              <a:t>Abel</a:t>
            </a:r>
            <a:r>
              <a:rPr lang="en-US" sz="3200" dirty="0"/>
              <a:t> also brought of the </a:t>
            </a:r>
            <a:r>
              <a:rPr lang="en-US" sz="3200" u="sng" dirty="0"/>
              <a:t>firstborn of his flock</a:t>
            </a:r>
            <a:r>
              <a:rPr lang="en-US" sz="3200" dirty="0"/>
              <a:t> and of their fat. </a:t>
            </a:r>
          </a:p>
        </p:txBody>
      </p:sp>
    </p:spTree>
    <p:extLst>
      <p:ext uri="{BB962C8B-B14F-4D97-AF65-F5344CB8AC3E}">
        <p14:creationId xmlns:p14="http://schemas.microsoft.com/office/powerpoint/2010/main" val="37650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4:4-5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the </a:t>
            </a:r>
            <a:r>
              <a:rPr lang="en-US" sz="3200" cap="small" dirty="0"/>
              <a:t>Lord</a:t>
            </a:r>
            <a:r>
              <a:rPr lang="en-US" sz="3200" dirty="0"/>
              <a:t> respected Abel and his offering, </a:t>
            </a:r>
            <a:r>
              <a:rPr lang="en-US" sz="3200" baseline="30000" dirty="0"/>
              <a:t>5 </a:t>
            </a:r>
            <a:r>
              <a:rPr lang="en-US" sz="3200" dirty="0"/>
              <a:t>but He did not respect Cain and his offering.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352800"/>
            <a:ext cx="7772400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Why did the LORD respect only one sacrifice?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87927" y="4191000"/>
            <a:ext cx="7772400" cy="55399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Was information given that we are not privy to?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1240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4:5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137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Cain was </a:t>
            </a:r>
            <a:r>
              <a:rPr lang="en-US" sz="3200" b="1" u="sng" dirty="0"/>
              <a:t>very angry</a:t>
            </a:r>
            <a:r>
              <a:rPr lang="en-US" sz="3200" dirty="0"/>
              <a:t>, and his countenance fell.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961382"/>
            <a:ext cx="73914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 what was Cain’s reaction to being rejected by the LORD?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87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Cain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We will all face times </a:t>
            </a:r>
            <a:r>
              <a:rPr lang="en-US" sz="3200" dirty="0" smtClean="0"/>
              <a:t>where….</a:t>
            </a:r>
            <a:endParaRPr lang="en-US" sz="3200" dirty="0" smtClean="0"/>
          </a:p>
          <a:p>
            <a:pPr marL="571500" indent="-457200">
              <a:buAutoNum type="alphaLcParenR"/>
            </a:pPr>
            <a:r>
              <a:rPr lang="en-US" sz="3200" dirty="0" smtClean="0"/>
              <a:t>We have </a:t>
            </a:r>
            <a:r>
              <a:rPr lang="en-US" sz="3200" dirty="0" smtClean="0"/>
              <a:t>to correct </a:t>
            </a:r>
            <a:r>
              <a:rPr lang="en-US" sz="3200" dirty="0" smtClean="0"/>
              <a:t>someone, or</a:t>
            </a:r>
            <a:endParaRPr lang="en-US" sz="3200" dirty="0" smtClean="0"/>
          </a:p>
          <a:p>
            <a:pPr marL="571500" indent="-457200">
              <a:buAutoNum type="alphaLcParenR"/>
            </a:pPr>
            <a:r>
              <a:rPr lang="en-US" sz="3200" dirty="0" smtClean="0"/>
              <a:t>We will be corrected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0"/>
            <a:ext cx="7848600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do people respond to correction?  </a:t>
            </a:r>
          </a:p>
          <a:p>
            <a:endParaRPr lang="en-US" sz="3200" dirty="0" smtClean="0"/>
          </a:p>
          <a:p>
            <a:r>
              <a:rPr lang="en-US" sz="3200" dirty="0" smtClean="0"/>
              <a:t>If Cain had handled things differently, he could have been counted as </a:t>
            </a:r>
            <a:r>
              <a:rPr lang="en-US" sz="3200" b="1" dirty="0" smtClean="0"/>
              <a:t>righteous</a:t>
            </a:r>
            <a:r>
              <a:rPr lang="en-US" sz="3200" dirty="0" smtClean="0"/>
              <a:t> as well!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020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558</TotalTime>
  <Words>727</Words>
  <Application>Microsoft Office PowerPoint</Application>
  <PresentationFormat>On-screen Show (4:3)</PresentationFormat>
  <Paragraphs>103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The Cain Principle How do people respond to correction?</vt:lpstr>
      <vt:lpstr>Genesis 4:6-7</vt:lpstr>
      <vt:lpstr>PowerPoint Presentation</vt:lpstr>
      <vt:lpstr>Hebrews 11:4</vt:lpstr>
      <vt:lpstr>From the Mouth of Jesus…</vt:lpstr>
      <vt:lpstr>Genesis 4:3-4</vt:lpstr>
      <vt:lpstr>Genesis 4:4-5</vt:lpstr>
      <vt:lpstr>Genesis 4:5</vt:lpstr>
      <vt:lpstr>The Cain Principle</vt:lpstr>
      <vt:lpstr>Correction</vt:lpstr>
      <vt:lpstr>2 Timothy 3:16-17</vt:lpstr>
      <vt:lpstr>The Cain Principle</vt:lpstr>
      <vt:lpstr>From the Kansas City Chiefs</vt:lpstr>
      <vt:lpstr>The Cain Principle</vt:lpstr>
      <vt:lpstr>Genesis 4:5-6</vt:lpstr>
      <vt:lpstr>Genesis 4:7</vt:lpstr>
      <vt:lpstr>Genesis 4:8</vt:lpstr>
      <vt:lpstr>Genesis 4:9</vt:lpstr>
      <vt:lpstr>Genesis 4:13-14</vt:lpstr>
      <vt:lpstr>The Cain Principle</vt:lpstr>
      <vt:lpstr>1 John 1:9</vt:lpstr>
      <vt:lpstr>A Biblical Comparison</vt:lpstr>
      <vt:lpstr>2 Peter 3:15-17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Walked in the ways of Jeroboam</dc:title>
  <dc:creator>owner</dc:creator>
  <cp:lastModifiedBy>Bryan Morrison</cp:lastModifiedBy>
  <cp:revision>68</cp:revision>
  <cp:lastPrinted>2016-03-31T19:44:50Z</cp:lastPrinted>
  <dcterms:created xsi:type="dcterms:W3CDTF">2014-06-01T12:33:29Z</dcterms:created>
  <dcterms:modified xsi:type="dcterms:W3CDTF">2016-06-26T14:03:15Z</dcterms:modified>
</cp:coreProperties>
</file>