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79" r:id="rId2"/>
    <p:sldId id="281" r:id="rId3"/>
    <p:sldId id="344" r:id="rId4"/>
    <p:sldId id="320" r:id="rId5"/>
    <p:sldId id="334" r:id="rId6"/>
    <p:sldId id="331" r:id="rId7"/>
    <p:sldId id="332" r:id="rId8"/>
    <p:sldId id="333" r:id="rId9"/>
    <p:sldId id="335" r:id="rId10"/>
    <p:sldId id="321" r:id="rId11"/>
    <p:sldId id="336" r:id="rId12"/>
    <p:sldId id="327" r:id="rId13"/>
    <p:sldId id="328" r:id="rId14"/>
    <p:sldId id="338" r:id="rId15"/>
    <p:sldId id="339" r:id="rId16"/>
    <p:sldId id="337" r:id="rId17"/>
    <p:sldId id="322" r:id="rId18"/>
    <p:sldId id="340" r:id="rId19"/>
    <p:sldId id="341" r:id="rId20"/>
    <p:sldId id="342" r:id="rId21"/>
    <p:sldId id="303" r:id="rId22"/>
    <p:sldId id="343" r:id="rId23"/>
    <p:sldId id="319" r:id="rId24"/>
    <p:sldId id="323" r:id="rId25"/>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9/24/2022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ACF17288-1984-4CCB-91FF-5A642B0F8C81}" type="datetimeFigureOut">
              <a:rPr lang="en-US" smtClean="0"/>
              <a:t>9/24/2022</a:t>
            </a:fld>
            <a:endParaRPr lang="en-US"/>
          </a:p>
        </p:txBody>
      </p:sp>
      <p:sp>
        <p:nvSpPr>
          <p:cNvPr id="4" name="Slide Image Placeholder 3"/>
          <p:cNvSpPr>
            <a:spLocks noGrp="1" noRot="1" noChangeAspect="1"/>
          </p:cNvSpPr>
          <p:nvPr>
            <p:ph type="sldImg" idx="2"/>
          </p:nvPr>
        </p:nvSpPr>
        <p:spPr>
          <a:xfrm>
            <a:off x="1333500" y="1163638"/>
            <a:ext cx="4191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1513"/>
            <a:ext cx="5486400" cy="36687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a:defRPr sz="1200"/>
            </a:lvl1pPr>
          </a:lstStyle>
          <a:p>
            <a:fld id="{D8632763-4BB9-41DB-A744-56E80B936DB8}" type="slidenum">
              <a:rPr lang="en-US" smtClean="0"/>
              <a:t>‹#›</a:t>
            </a:fld>
            <a:endParaRPr lang="en-US"/>
          </a:p>
        </p:txBody>
      </p:sp>
    </p:spTree>
    <p:extLst>
      <p:ext uri="{BB962C8B-B14F-4D97-AF65-F5344CB8AC3E}">
        <p14:creationId xmlns:p14="http://schemas.microsoft.com/office/powerpoint/2010/main" val="240151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9/24/2022</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9/24/2022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ewadvent.org/cathen/02084a.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7543800" cy="2060575"/>
          </a:xfrm>
        </p:spPr>
        <p:txBody>
          <a:bodyPr/>
          <a:lstStyle/>
          <a:p>
            <a:pPr algn="ctr"/>
            <a:r>
              <a:rPr lang="en-US" sz="6000" dirty="0"/>
              <a:t>The Case for the </a:t>
            </a:r>
            <a:br>
              <a:rPr lang="en-US" sz="6000" dirty="0"/>
            </a:br>
            <a:r>
              <a:rPr lang="en-US" sz="6000" dirty="0"/>
              <a:t>One Cup Communion </a:t>
            </a:r>
          </a:p>
        </p:txBody>
      </p:sp>
      <p:sp>
        <p:nvSpPr>
          <p:cNvPr id="3" name="Subtitle 2"/>
          <p:cNvSpPr>
            <a:spLocks noGrp="1"/>
          </p:cNvSpPr>
          <p:nvPr>
            <p:ph type="subTitle" idx="1"/>
          </p:nvPr>
        </p:nvSpPr>
        <p:spPr>
          <a:xfrm>
            <a:off x="914400" y="3733800"/>
            <a:ext cx="6400800" cy="1295400"/>
          </a:xfrm>
        </p:spPr>
        <p:txBody>
          <a:bodyPr>
            <a:normAutofit/>
          </a:bodyPr>
          <a:lstStyle/>
          <a:p>
            <a:pPr algn="ctr"/>
            <a:r>
              <a:rPr lang="en-US" sz="3200" dirty="0"/>
              <a:t>September 25, 2022</a:t>
            </a:r>
          </a:p>
          <a:p>
            <a:pPr algn="ctr"/>
            <a:r>
              <a:rPr lang="en-US" sz="3200" dirty="0"/>
              <a:t>San Angelo, TX</a:t>
            </a:r>
          </a:p>
        </p:txBody>
      </p:sp>
    </p:spTree>
    <p:extLst>
      <p:ext uri="{BB962C8B-B14F-4D97-AF65-F5344CB8AC3E}">
        <p14:creationId xmlns:p14="http://schemas.microsoft.com/office/powerpoint/2010/main" val="3805350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14600"/>
            <a:ext cx="4343400" cy="1143000"/>
          </a:xfrm>
        </p:spPr>
        <p:txBody>
          <a:bodyPr/>
          <a:lstStyle/>
          <a:p>
            <a:pPr algn="ctr"/>
            <a:r>
              <a:rPr lang="en-US" b="1" dirty="0"/>
              <a:t>HISTORICAL</a:t>
            </a:r>
          </a:p>
        </p:txBody>
      </p:sp>
    </p:spTree>
    <p:extLst>
      <p:ext uri="{BB962C8B-B14F-4D97-AF65-F5344CB8AC3E}">
        <p14:creationId xmlns:p14="http://schemas.microsoft.com/office/powerpoint/2010/main" val="905324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7954F-0F0B-7819-6422-B5FF44173A61}"/>
              </a:ext>
            </a:extLst>
          </p:cNvPr>
          <p:cNvSpPr>
            <a:spLocks noGrp="1"/>
          </p:cNvSpPr>
          <p:nvPr>
            <p:ph type="title"/>
          </p:nvPr>
        </p:nvSpPr>
        <p:spPr/>
        <p:txBody>
          <a:bodyPr/>
          <a:lstStyle/>
          <a:p>
            <a:r>
              <a:rPr lang="en-US" b="1" dirty="0"/>
              <a:t>1 Corinthians 11:26-28</a:t>
            </a:r>
          </a:p>
        </p:txBody>
      </p:sp>
      <p:sp>
        <p:nvSpPr>
          <p:cNvPr id="3" name="Content Placeholder 2">
            <a:extLst>
              <a:ext uri="{FF2B5EF4-FFF2-40B4-BE49-F238E27FC236}">
                <a16:creationId xmlns:a16="http://schemas.microsoft.com/office/drawing/2014/main" id="{3967F231-6760-275D-2AA6-0CED3AFA28A7}"/>
              </a:ext>
            </a:extLst>
          </p:cNvPr>
          <p:cNvSpPr>
            <a:spLocks noGrp="1"/>
          </p:cNvSpPr>
          <p:nvPr>
            <p:ph idx="1"/>
          </p:nvPr>
        </p:nvSpPr>
        <p:spPr/>
        <p:txBody>
          <a:bodyPr/>
          <a:lstStyle/>
          <a:p>
            <a:pPr marL="114300" indent="0" algn="l">
              <a:buNone/>
            </a:pPr>
            <a:r>
              <a:rPr lang="en-US" sz="2600" b="0" i="0" dirty="0">
                <a:solidFill>
                  <a:srgbClr val="000000"/>
                </a:solidFill>
                <a:effectLst/>
                <a:latin typeface="Calibri" panose="020F0502020204030204" pitchFamily="34" charset="0"/>
                <a:cs typeface="Calibri" panose="020F0502020204030204" pitchFamily="34" charset="0"/>
              </a:rPr>
              <a:t>For as often as you eat this bread and drink </a:t>
            </a:r>
            <a:r>
              <a:rPr lang="en-US" sz="2600" b="1" i="0" u="sng" dirty="0">
                <a:solidFill>
                  <a:srgbClr val="000000"/>
                </a:solidFill>
                <a:effectLst/>
                <a:latin typeface="Calibri" panose="020F0502020204030204" pitchFamily="34" charset="0"/>
                <a:cs typeface="Calibri" panose="020F0502020204030204" pitchFamily="34" charset="0"/>
              </a:rPr>
              <a:t>this cup</a:t>
            </a:r>
            <a:r>
              <a:rPr lang="en-US" sz="2600" b="0" i="0" dirty="0">
                <a:solidFill>
                  <a:srgbClr val="000000"/>
                </a:solidFill>
                <a:effectLst/>
                <a:latin typeface="Calibri" panose="020F0502020204030204" pitchFamily="34" charset="0"/>
                <a:cs typeface="Calibri" panose="020F0502020204030204" pitchFamily="34" charset="0"/>
              </a:rPr>
              <a:t>, you proclaim the </a:t>
            </a:r>
            <a:r>
              <a:rPr lang="en-US" sz="2600" b="0" i="0" dirty="0">
                <a:solidFill>
                  <a:srgbClr val="000000"/>
                </a:solidFill>
                <a:effectLst/>
              </a:rPr>
              <a:t>Lord’s death till He comes.</a:t>
            </a:r>
          </a:p>
          <a:p>
            <a:pPr marL="114300" indent="0" algn="l">
              <a:buNone/>
            </a:pPr>
            <a:endParaRPr lang="en-US" sz="2600" b="1" i="0" dirty="0">
              <a:solidFill>
                <a:srgbClr val="000000"/>
              </a:solidFill>
              <a:effectLst/>
              <a:cs typeface="Calibri" panose="020F0502020204030204" pitchFamily="34" charset="0"/>
            </a:endParaRPr>
          </a:p>
          <a:p>
            <a:pPr marL="114300" indent="0" algn="l">
              <a:buNone/>
            </a:pPr>
            <a:r>
              <a:rPr lang="en-US" sz="2600" b="1" i="0" baseline="30000" dirty="0">
                <a:solidFill>
                  <a:srgbClr val="000000"/>
                </a:solidFill>
                <a:effectLst/>
                <a:latin typeface="Calibri" panose="020F0502020204030204" pitchFamily="34" charset="0"/>
                <a:cs typeface="Calibri" panose="020F0502020204030204" pitchFamily="34" charset="0"/>
              </a:rPr>
              <a:t>27 </a:t>
            </a:r>
            <a:r>
              <a:rPr lang="en-US" sz="2600" b="0" i="0" dirty="0">
                <a:solidFill>
                  <a:srgbClr val="000000"/>
                </a:solidFill>
                <a:effectLst/>
                <a:latin typeface="Calibri" panose="020F0502020204030204" pitchFamily="34" charset="0"/>
                <a:cs typeface="Calibri" panose="020F0502020204030204" pitchFamily="34" charset="0"/>
              </a:rPr>
              <a:t>Therefore whoever eats this bread or drinks </a:t>
            </a:r>
            <a:r>
              <a:rPr lang="en-US" sz="2600" b="1" i="1" u="sng" dirty="0">
                <a:solidFill>
                  <a:srgbClr val="000000"/>
                </a:solidFill>
                <a:effectLst/>
                <a:latin typeface="Calibri" panose="020F0502020204030204" pitchFamily="34" charset="0"/>
                <a:cs typeface="Calibri" panose="020F0502020204030204" pitchFamily="34" charset="0"/>
              </a:rPr>
              <a:t>this</a:t>
            </a:r>
            <a:r>
              <a:rPr lang="en-US" sz="2600" b="1" i="0" u="sng" dirty="0">
                <a:solidFill>
                  <a:srgbClr val="000000"/>
                </a:solidFill>
                <a:effectLst/>
                <a:latin typeface="Calibri" panose="020F0502020204030204" pitchFamily="34" charset="0"/>
                <a:cs typeface="Calibri" panose="020F0502020204030204" pitchFamily="34" charset="0"/>
              </a:rPr>
              <a:t> cup </a:t>
            </a:r>
            <a:r>
              <a:rPr lang="en-US" sz="2600" b="0" i="0" dirty="0">
                <a:solidFill>
                  <a:srgbClr val="000000"/>
                </a:solidFill>
                <a:effectLst/>
                <a:latin typeface="Calibri" panose="020F0502020204030204" pitchFamily="34" charset="0"/>
                <a:cs typeface="Calibri" panose="020F0502020204030204" pitchFamily="34" charset="0"/>
              </a:rPr>
              <a:t>of the Lord in an unworthy manner will be guilty of the body and blood of the Lord.</a:t>
            </a:r>
          </a:p>
          <a:p>
            <a:pPr marL="114300" indent="0" algn="l">
              <a:buNone/>
            </a:pPr>
            <a:endParaRPr lang="en-US" sz="2600" dirty="0">
              <a:solidFill>
                <a:srgbClr val="000000"/>
              </a:solidFill>
              <a:latin typeface="Calibri" panose="020F0502020204030204" pitchFamily="34" charset="0"/>
              <a:cs typeface="Calibri" panose="020F0502020204030204" pitchFamily="34" charset="0"/>
            </a:endParaRPr>
          </a:p>
          <a:p>
            <a:pPr marL="114300" indent="0" algn="l">
              <a:buNone/>
            </a:pPr>
            <a:r>
              <a:rPr lang="en-US" sz="2600" b="1" i="0" baseline="30000" dirty="0">
                <a:solidFill>
                  <a:srgbClr val="000000"/>
                </a:solidFill>
                <a:effectLst/>
                <a:latin typeface="Calibri" panose="020F0502020204030204" pitchFamily="34" charset="0"/>
                <a:cs typeface="Calibri" panose="020F0502020204030204" pitchFamily="34" charset="0"/>
              </a:rPr>
              <a:t>28 </a:t>
            </a:r>
            <a:r>
              <a:rPr lang="en-US" sz="2600" b="0" i="0" dirty="0">
                <a:solidFill>
                  <a:srgbClr val="000000"/>
                </a:solidFill>
                <a:effectLst/>
                <a:latin typeface="Calibri" panose="020F0502020204030204" pitchFamily="34" charset="0"/>
                <a:cs typeface="Calibri" panose="020F0502020204030204" pitchFamily="34" charset="0"/>
              </a:rPr>
              <a:t>But let a man examine himself, and so let him eat of the bread and drink of </a:t>
            </a:r>
            <a:r>
              <a:rPr lang="en-US" sz="2600" b="1" i="0" u="sng" dirty="0">
                <a:solidFill>
                  <a:srgbClr val="000000"/>
                </a:solidFill>
                <a:effectLst/>
                <a:latin typeface="Calibri" panose="020F0502020204030204" pitchFamily="34" charset="0"/>
                <a:cs typeface="Calibri" panose="020F0502020204030204" pitchFamily="34" charset="0"/>
              </a:rPr>
              <a:t>the cup</a:t>
            </a:r>
            <a:r>
              <a:rPr lang="en-US" sz="2600" b="0" i="0" dirty="0">
                <a:solidFill>
                  <a:srgbClr val="000000"/>
                </a:solidFill>
                <a:effectLst/>
                <a:latin typeface="Calibri" panose="020F0502020204030204" pitchFamily="34" charset="0"/>
                <a:cs typeface="Calibri" panose="020F0502020204030204" pitchFamily="34" charset="0"/>
              </a:rPr>
              <a:t>.</a:t>
            </a:r>
          </a:p>
          <a:p>
            <a:pPr marL="114300" indent="0">
              <a:buNone/>
            </a:pPr>
            <a:endParaRPr lang="en-US" dirty="0"/>
          </a:p>
        </p:txBody>
      </p:sp>
    </p:spTree>
    <p:extLst>
      <p:ext uri="{BB962C8B-B14F-4D97-AF65-F5344CB8AC3E}">
        <p14:creationId xmlns:p14="http://schemas.microsoft.com/office/powerpoint/2010/main" val="198004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C5AC2-C3A6-218E-5598-BBBA59AE825F}"/>
              </a:ext>
            </a:extLst>
          </p:cNvPr>
          <p:cNvSpPr>
            <a:spLocks noGrp="1"/>
          </p:cNvSpPr>
          <p:nvPr>
            <p:ph type="title"/>
          </p:nvPr>
        </p:nvSpPr>
        <p:spPr>
          <a:xfrm>
            <a:off x="304800" y="274638"/>
            <a:ext cx="7924800" cy="1143000"/>
          </a:xfrm>
        </p:spPr>
        <p:txBody>
          <a:bodyPr/>
          <a:lstStyle/>
          <a:p>
            <a:r>
              <a:rPr lang="en-US" b="1" dirty="0"/>
              <a:t>Imitation is a Form of Flattery</a:t>
            </a:r>
          </a:p>
        </p:txBody>
      </p:sp>
      <p:sp>
        <p:nvSpPr>
          <p:cNvPr id="3" name="Content Placeholder 2">
            <a:extLst>
              <a:ext uri="{FF2B5EF4-FFF2-40B4-BE49-F238E27FC236}">
                <a16:creationId xmlns:a16="http://schemas.microsoft.com/office/drawing/2014/main" id="{381CBEAD-B1E6-A22E-4CEA-18C2EB85A9AE}"/>
              </a:ext>
            </a:extLst>
          </p:cNvPr>
          <p:cNvSpPr>
            <a:spLocks noGrp="1"/>
          </p:cNvSpPr>
          <p:nvPr>
            <p:ph idx="1"/>
          </p:nvPr>
        </p:nvSpPr>
        <p:spPr>
          <a:xfrm>
            <a:off x="457200" y="1600200"/>
            <a:ext cx="7620000" cy="2514600"/>
          </a:xfrm>
        </p:spPr>
        <p:txBody>
          <a:bodyPr>
            <a:normAutofit/>
          </a:bodyPr>
          <a:lstStyle/>
          <a:p>
            <a:r>
              <a:rPr lang="en-US" b="0" i="0" dirty="0">
                <a:effectLst/>
                <a:latin typeface="verdana" panose="020B0604030504040204" pitchFamily="34" charset="0"/>
              </a:rPr>
              <a:t> </a:t>
            </a:r>
            <a:r>
              <a:rPr lang="en-US" b="0" i="0" u="none" strike="noStrike" dirty="0">
                <a:solidFill>
                  <a:srgbClr val="7C4DFF"/>
                </a:solidFill>
                <a:effectLst/>
                <a:latin typeface="verdana" panose="020B0604030504040204" pitchFamily="34" charset="0"/>
                <a:hlinkClick r:id="rId2"/>
              </a:rPr>
              <a:t>St. Augustine</a:t>
            </a:r>
            <a:r>
              <a:rPr lang="en-US" b="0" i="0" dirty="0">
                <a:effectLst/>
                <a:latin typeface="verdana" panose="020B0604030504040204" pitchFamily="34" charset="0"/>
              </a:rPr>
              <a:t> (</a:t>
            </a:r>
            <a:r>
              <a:rPr lang="en-US" b="0" i="1" dirty="0">
                <a:effectLst/>
                <a:latin typeface="verdana" panose="020B0604030504040204" pitchFamily="34" charset="0"/>
              </a:rPr>
              <a:t>b</a:t>
            </a:r>
            <a:r>
              <a:rPr lang="en-US" b="0" i="0" dirty="0">
                <a:effectLst/>
                <a:latin typeface="verdana" panose="020B0604030504040204" pitchFamily="34" charset="0"/>
              </a:rPr>
              <a:t>354 – </a:t>
            </a:r>
            <a:r>
              <a:rPr lang="en-US" b="0" i="1" dirty="0">
                <a:effectLst/>
                <a:latin typeface="verdana" panose="020B0604030504040204" pitchFamily="34" charset="0"/>
              </a:rPr>
              <a:t>d</a:t>
            </a:r>
            <a:r>
              <a:rPr lang="en-US" b="0" i="0" dirty="0">
                <a:effectLst/>
                <a:latin typeface="verdana" panose="020B0604030504040204" pitchFamily="34" charset="0"/>
              </a:rPr>
              <a:t>430) in his "Catalogue of Heresies" says: </a:t>
            </a:r>
          </a:p>
          <a:p>
            <a:endParaRPr lang="en-US" b="0" i="0" dirty="0">
              <a:effectLst/>
              <a:latin typeface="verdana" panose="020B0604030504040204" pitchFamily="34" charset="0"/>
            </a:endParaRPr>
          </a:p>
          <a:p>
            <a:pPr marL="114300" indent="0">
              <a:buNone/>
            </a:pPr>
            <a:r>
              <a:rPr lang="en-US" b="0" i="0" dirty="0">
                <a:effectLst/>
                <a:latin typeface="verdana" panose="020B0604030504040204" pitchFamily="34" charset="0"/>
              </a:rPr>
              <a:t>"The </a:t>
            </a:r>
            <a:r>
              <a:rPr lang="en-US" b="1" i="0" u="sng" dirty="0">
                <a:effectLst/>
                <a:latin typeface="verdana" panose="020B0604030504040204" pitchFamily="34" charset="0"/>
              </a:rPr>
              <a:t>Aquarians</a:t>
            </a:r>
            <a:r>
              <a:rPr lang="en-US" b="0" i="0" dirty="0">
                <a:effectLst/>
                <a:latin typeface="verdana" panose="020B0604030504040204" pitchFamily="34" charset="0"/>
              </a:rPr>
              <a:t> are so called because in the cup of the Sacrament they offer water, not that which the whole Church offers." </a:t>
            </a:r>
          </a:p>
          <a:p>
            <a:endParaRPr lang="en-US" dirty="0">
              <a:latin typeface="verdana" panose="020B0604030504040204" pitchFamily="34" charset="0"/>
            </a:endParaRPr>
          </a:p>
          <a:p>
            <a:endParaRPr lang="en-US" dirty="0"/>
          </a:p>
        </p:txBody>
      </p:sp>
    </p:spTree>
    <p:extLst>
      <p:ext uri="{BB962C8B-B14F-4D97-AF65-F5344CB8AC3E}">
        <p14:creationId xmlns:p14="http://schemas.microsoft.com/office/powerpoint/2010/main" val="2823557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03868-2F02-CA9D-815A-FC82447F0F26}"/>
              </a:ext>
            </a:extLst>
          </p:cNvPr>
          <p:cNvSpPr>
            <a:spLocks noGrp="1"/>
          </p:cNvSpPr>
          <p:nvPr>
            <p:ph type="title"/>
          </p:nvPr>
        </p:nvSpPr>
        <p:spPr>
          <a:xfrm>
            <a:off x="304800" y="274638"/>
            <a:ext cx="7924800" cy="1143000"/>
          </a:xfrm>
        </p:spPr>
        <p:txBody>
          <a:bodyPr/>
          <a:lstStyle/>
          <a:p>
            <a:r>
              <a:rPr lang="en-US" b="1" dirty="0"/>
              <a:t>From the Catacombs of Rome</a:t>
            </a:r>
          </a:p>
        </p:txBody>
      </p:sp>
      <p:pic>
        <p:nvPicPr>
          <p:cNvPr id="1026" name="Picture 2">
            <a:extLst>
              <a:ext uri="{FF2B5EF4-FFF2-40B4-BE49-F238E27FC236}">
                <a16:creationId xmlns:a16="http://schemas.microsoft.com/office/drawing/2014/main" id="{4CB28855-1F95-5F7F-D42B-3D779111390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48431" y="1417638"/>
            <a:ext cx="6324600" cy="5057437"/>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C6DA0B67-3E7A-BA64-602B-9B7898C08A52}"/>
              </a:ext>
            </a:extLst>
          </p:cNvPr>
          <p:cNvSpPr/>
          <p:nvPr/>
        </p:nvSpPr>
        <p:spPr>
          <a:xfrm>
            <a:off x="4876800" y="3581400"/>
            <a:ext cx="990600"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164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1DF46-9051-5D82-D830-0BA038AC548C}"/>
              </a:ext>
            </a:extLst>
          </p:cNvPr>
          <p:cNvSpPr>
            <a:spLocks noGrp="1"/>
          </p:cNvSpPr>
          <p:nvPr>
            <p:ph type="title"/>
          </p:nvPr>
        </p:nvSpPr>
        <p:spPr/>
        <p:txBody>
          <a:bodyPr/>
          <a:lstStyle/>
          <a:p>
            <a:r>
              <a:rPr lang="en-US" b="1" dirty="0"/>
              <a:t>Holy Grail</a:t>
            </a:r>
          </a:p>
        </p:txBody>
      </p:sp>
      <p:sp>
        <p:nvSpPr>
          <p:cNvPr id="3" name="Content Placeholder 2">
            <a:extLst>
              <a:ext uri="{FF2B5EF4-FFF2-40B4-BE49-F238E27FC236}">
                <a16:creationId xmlns:a16="http://schemas.microsoft.com/office/drawing/2014/main" id="{A72F291C-ED68-EFC0-CC06-98982292F0A9}"/>
              </a:ext>
            </a:extLst>
          </p:cNvPr>
          <p:cNvSpPr>
            <a:spLocks noGrp="1"/>
          </p:cNvSpPr>
          <p:nvPr>
            <p:ph idx="1"/>
          </p:nvPr>
        </p:nvSpPr>
        <p:spPr>
          <a:xfrm>
            <a:off x="457200" y="1295400"/>
            <a:ext cx="7620000" cy="2743200"/>
          </a:xfrm>
        </p:spPr>
        <p:txBody>
          <a:bodyPr/>
          <a:lstStyle/>
          <a:p>
            <a:pPr marL="114300" indent="0">
              <a:buNone/>
            </a:pPr>
            <a:r>
              <a:rPr lang="en-US" dirty="0"/>
              <a:t>FROM HISTORY.COM</a:t>
            </a:r>
          </a:p>
          <a:p>
            <a:pPr marL="114300" indent="0">
              <a:buNone/>
            </a:pPr>
            <a:r>
              <a:rPr lang="en-US" sz="2600" b="0" i="0" dirty="0">
                <a:solidFill>
                  <a:srgbClr val="181818"/>
                </a:solidFill>
                <a:effectLst/>
                <a:latin typeface="Calibri" panose="020F0502020204030204" pitchFamily="34" charset="0"/>
                <a:cs typeface="Calibri" panose="020F0502020204030204" pitchFamily="34" charset="0"/>
              </a:rPr>
              <a:t>The grail is most commonly identified as the cup that Jesus drank from at the Last Supper and that Joseph of Arimathea used to collect Jesus’s blood when he was crucified.</a:t>
            </a:r>
            <a:endParaRPr lang="en-US" sz="26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C7C66408-A0C9-BD19-A371-DF9451D89685}"/>
              </a:ext>
            </a:extLst>
          </p:cNvPr>
          <p:cNvSpPr txBox="1"/>
          <p:nvPr/>
        </p:nvSpPr>
        <p:spPr>
          <a:xfrm>
            <a:off x="685800" y="3505200"/>
            <a:ext cx="7010400" cy="954107"/>
          </a:xfrm>
          <a:prstGeom prst="rect">
            <a:avLst/>
          </a:prstGeom>
          <a:solidFill>
            <a:schemeClr val="accent2"/>
          </a:solidFill>
        </p:spPr>
        <p:txBody>
          <a:bodyPr wrap="square" rtlCol="0">
            <a:spAutoFit/>
          </a:bodyPr>
          <a:lstStyle/>
          <a:p>
            <a:pPr algn="ctr"/>
            <a:r>
              <a:rPr lang="en-US" sz="2800" dirty="0"/>
              <a:t>Throughout history, it was strongly believed that Jesus used one cup at the Lord’s Supper!</a:t>
            </a:r>
          </a:p>
        </p:txBody>
      </p:sp>
      <p:pic>
        <p:nvPicPr>
          <p:cNvPr id="4098" name="Picture 2" descr="Image result for crusades holy grail indiana jones">
            <a:extLst>
              <a:ext uri="{FF2B5EF4-FFF2-40B4-BE49-F238E27FC236}">
                <a16:creationId xmlns:a16="http://schemas.microsoft.com/office/drawing/2014/main" id="{5A0C9BA7-E8A5-4832-E5E8-A5B7AE5CF1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724400"/>
            <a:ext cx="1945617" cy="200561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00B8D42-4A32-0FF1-A41C-F5AADD51ABD7}"/>
              </a:ext>
            </a:extLst>
          </p:cNvPr>
          <p:cNvSpPr txBox="1"/>
          <p:nvPr/>
        </p:nvSpPr>
        <p:spPr>
          <a:xfrm>
            <a:off x="685800" y="4876800"/>
            <a:ext cx="5486400" cy="523220"/>
          </a:xfrm>
          <a:prstGeom prst="rect">
            <a:avLst/>
          </a:prstGeom>
          <a:solidFill>
            <a:srgbClr val="C00000"/>
          </a:solidFill>
        </p:spPr>
        <p:txBody>
          <a:bodyPr wrap="square" rtlCol="0">
            <a:spAutoFit/>
          </a:bodyPr>
          <a:lstStyle/>
          <a:p>
            <a:r>
              <a:rPr lang="en-US" sz="2800" dirty="0">
                <a:solidFill>
                  <a:schemeClr val="bg1"/>
                </a:solidFill>
              </a:rPr>
              <a:t>So how can this point be argued?</a:t>
            </a:r>
          </a:p>
        </p:txBody>
      </p:sp>
    </p:spTree>
    <p:extLst>
      <p:ext uri="{BB962C8B-B14F-4D97-AF65-F5344CB8AC3E}">
        <p14:creationId xmlns:p14="http://schemas.microsoft.com/office/powerpoint/2010/main" val="195571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ACC7D-1FA5-7676-6CF6-D93CEE543422}"/>
              </a:ext>
            </a:extLst>
          </p:cNvPr>
          <p:cNvSpPr>
            <a:spLocks noGrp="1"/>
          </p:cNvSpPr>
          <p:nvPr>
            <p:ph type="title"/>
          </p:nvPr>
        </p:nvSpPr>
        <p:spPr/>
        <p:txBody>
          <a:bodyPr/>
          <a:lstStyle/>
          <a:p>
            <a:r>
              <a:rPr lang="en-US" b="1" dirty="0"/>
              <a:t>What is a cup?</a:t>
            </a:r>
          </a:p>
        </p:txBody>
      </p:sp>
      <p:sp>
        <p:nvSpPr>
          <p:cNvPr id="3" name="Content Placeholder 2">
            <a:extLst>
              <a:ext uri="{FF2B5EF4-FFF2-40B4-BE49-F238E27FC236}">
                <a16:creationId xmlns:a16="http://schemas.microsoft.com/office/drawing/2014/main" id="{2CF78F64-D5C2-35AD-6D10-786C3BC4E850}"/>
              </a:ext>
            </a:extLst>
          </p:cNvPr>
          <p:cNvSpPr>
            <a:spLocks noGrp="1"/>
          </p:cNvSpPr>
          <p:nvPr>
            <p:ph idx="1"/>
          </p:nvPr>
        </p:nvSpPr>
        <p:spPr/>
        <p:txBody>
          <a:bodyPr>
            <a:normAutofit lnSpcReduction="10000"/>
          </a:bodyPr>
          <a:lstStyle/>
          <a:p>
            <a:r>
              <a:rPr lang="en-US" sz="2600" dirty="0"/>
              <a:t>Since the evidence is so overwhelming of the Lord’s use of one cup at the Last Supper, opponents of the one cup belief had to find another argument.</a:t>
            </a:r>
          </a:p>
          <a:p>
            <a:endParaRPr lang="en-US" sz="2600" dirty="0"/>
          </a:p>
          <a:p>
            <a:r>
              <a:rPr lang="en-US" sz="2600" dirty="0"/>
              <a:t>Typically, it involves a convoluted discussion of what a “cup” is.</a:t>
            </a:r>
          </a:p>
          <a:p>
            <a:endParaRPr lang="en-US" sz="2600" dirty="0"/>
          </a:p>
          <a:p>
            <a:r>
              <a:rPr lang="en-US" sz="2600" dirty="0"/>
              <a:t>Some will attempt to suggest that the “cup” refers only to its contents.  </a:t>
            </a:r>
          </a:p>
          <a:p>
            <a:pPr marL="114300" indent="0" algn="ctr">
              <a:buNone/>
            </a:pPr>
            <a:r>
              <a:rPr lang="en-US" sz="2600" b="1" dirty="0"/>
              <a:t>Again, I refer you to our blank canvas.  </a:t>
            </a:r>
          </a:p>
          <a:p>
            <a:pPr marL="114300" indent="0" algn="ctr">
              <a:buNone/>
            </a:pPr>
            <a:r>
              <a:rPr lang="en-US" sz="2600" b="1" dirty="0">
                <a:solidFill>
                  <a:srgbClr val="C00000"/>
                </a:solidFill>
              </a:rPr>
              <a:t>IS THAT WHAT YOU SAW?</a:t>
            </a:r>
          </a:p>
        </p:txBody>
      </p:sp>
    </p:spTree>
    <p:extLst>
      <p:ext uri="{BB962C8B-B14F-4D97-AF65-F5344CB8AC3E}">
        <p14:creationId xmlns:p14="http://schemas.microsoft.com/office/powerpoint/2010/main" val="135794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A2A-B83B-BA83-F1B6-F579FD637E0D}"/>
              </a:ext>
            </a:extLst>
          </p:cNvPr>
          <p:cNvSpPr>
            <a:spLocks noGrp="1"/>
          </p:cNvSpPr>
          <p:nvPr>
            <p:ph type="title"/>
          </p:nvPr>
        </p:nvSpPr>
        <p:spPr/>
        <p:txBody>
          <a:bodyPr/>
          <a:lstStyle/>
          <a:p>
            <a:r>
              <a:rPr lang="en-US" b="1" dirty="0"/>
              <a:t>Individual Cups</a:t>
            </a:r>
          </a:p>
        </p:txBody>
      </p:sp>
      <p:sp>
        <p:nvSpPr>
          <p:cNvPr id="3" name="Content Placeholder 2">
            <a:extLst>
              <a:ext uri="{FF2B5EF4-FFF2-40B4-BE49-F238E27FC236}">
                <a16:creationId xmlns:a16="http://schemas.microsoft.com/office/drawing/2014/main" id="{D7923EEA-A4B7-CD00-62FE-1D42499A99B0}"/>
              </a:ext>
            </a:extLst>
          </p:cNvPr>
          <p:cNvSpPr>
            <a:spLocks noGrp="1"/>
          </p:cNvSpPr>
          <p:nvPr>
            <p:ph idx="1"/>
          </p:nvPr>
        </p:nvSpPr>
        <p:spPr>
          <a:xfrm>
            <a:off x="457200" y="1600200"/>
            <a:ext cx="7620000" cy="4800600"/>
          </a:xfrm>
        </p:spPr>
        <p:txBody>
          <a:bodyPr>
            <a:normAutofit/>
          </a:bodyPr>
          <a:lstStyle/>
          <a:p>
            <a:r>
              <a:rPr lang="en-US" sz="2600" dirty="0"/>
              <a:t>J.G. Thomas (1894)</a:t>
            </a:r>
          </a:p>
          <a:p>
            <a:r>
              <a:rPr lang="en-US" sz="2600" dirty="0"/>
              <a:t>C.E. Holt (1911)</a:t>
            </a:r>
          </a:p>
          <a:p>
            <a:r>
              <a:rPr lang="en-US" sz="2600" dirty="0"/>
              <a:t>G.C. Brewer (1915)</a:t>
            </a:r>
          </a:p>
          <a:p>
            <a:endParaRPr lang="en-US" sz="2600" dirty="0"/>
          </a:p>
          <a:p>
            <a:pPr marL="114300" indent="0">
              <a:buNone/>
            </a:pPr>
            <a:r>
              <a:rPr lang="en-US" sz="2600" dirty="0"/>
              <a:t>Ronny Wade – </a:t>
            </a:r>
            <a:r>
              <a:rPr lang="en-US" sz="2600" i="1" dirty="0"/>
              <a:t>The Pattern for Communion</a:t>
            </a:r>
            <a:r>
              <a:rPr lang="en-US" sz="2600" dirty="0"/>
              <a:t>, Let the Bible Speak</a:t>
            </a:r>
          </a:p>
        </p:txBody>
      </p:sp>
    </p:spTree>
    <p:extLst>
      <p:ext uri="{BB962C8B-B14F-4D97-AF65-F5344CB8AC3E}">
        <p14:creationId xmlns:p14="http://schemas.microsoft.com/office/powerpoint/2010/main" val="63217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514600"/>
            <a:ext cx="4343400" cy="1143000"/>
          </a:xfrm>
        </p:spPr>
        <p:txBody>
          <a:bodyPr/>
          <a:lstStyle/>
          <a:p>
            <a:pPr algn="ctr"/>
            <a:r>
              <a:rPr lang="en-US" b="1" dirty="0"/>
              <a:t>SYMBOLISM</a:t>
            </a:r>
          </a:p>
        </p:txBody>
      </p:sp>
    </p:spTree>
    <p:extLst>
      <p:ext uri="{BB962C8B-B14F-4D97-AF65-F5344CB8AC3E}">
        <p14:creationId xmlns:p14="http://schemas.microsoft.com/office/powerpoint/2010/main" val="3665109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512C7-CF2B-6571-E5DC-CCFFC8BB84BE}"/>
              </a:ext>
            </a:extLst>
          </p:cNvPr>
          <p:cNvSpPr>
            <a:spLocks noGrp="1"/>
          </p:cNvSpPr>
          <p:nvPr>
            <p:ph type="title"/>
          </p:nvPr>
        </p:nvSpPr>
        <p:spPr/>
        <p:txBody>
          <a:bodyPr/>
          <a:lstStyle/>
          <a:p>
            <a:r>
              <a:rPr lang="en-US" b="1" dirty="0"/>
              <a:t>1 Corinthians 10:16</a:t>
            </a:r>
          </a:p>
        </p:txBody>
      </p:sp>
      <p:sp>
        <p:nvSpPr>
          <p:cNvPr id="3" name="Content Placeholder 2">
            <a:extLst>
              <a:ext uri="{FF2B5EF4-FFF2-40B4-BE49-F238E27FC236}">
                <a16:creationId xmlns:a16="http://schemas.microsoft.com/office/drawing/2014/main" id="{FDA115E1-1F75-8433-801A-1EB7B34F6E4C}"/>
              </a:ext>
            </a:extLst>
          </p:cNvPr>
          <p:cNvSpPr>
            <a:spLocks noGrp="1"/>
          </p:cNvSpPr>
          <p:nvPr>
            <p:ph idx="1"/>
          </p:nvPr>
        </p:nvSpPr>
        <p:spPr>
          <a:xfrm>
            <a:off x="457200" y="1600200"/>
            <a:ext cx="7620000" cy="1828800"/>
          </a:xfrm>
        </p:spPr>
        <p:txBody>
          <a:bodyPr>
            <a:normAutofit/>
          </a:bodyPr>
          <a:lstStyle/>
          <a:p>
            <a:pPr marL="114300" indent="0">
              <a:buNone/>
            </a:pPr>
            <a:r>
              <a:rPr lang="en-US" sz="2600" b="0" i="0" dirty="0">
                <a:solidFill>
                  <a:srgbClr val="000000"/>
                </a:solidFill>
                <a:effectLst/>
                <a:latin typeface="Calibri" panose="020F0502020204030204" pitchFamily="34" charset="0"/>
                <a:cs typeface="Calibri" panose="020F0502020204030204" pitchFamily="34" charset="0"/>
              </a:rPr>
              <a:t>The </a:t>
            </a:r>
            <a:r>
              <a:rPr lang="en-US" sz="2600" b="1" i="0" u="sng" dirty="0">
                <a:solidFill>
                  <a:srgbClr val="000000"/>
                </a:solidFill>
                <a:effectLst/>
                <a:latin typeface="Calibri" panose="020F0502020204030204" pitchFamily="34" charset="0"/>
                <a:cs typeface="Calibri" panose="020F0502020204030204" pitchFamily="34" charset="0"/>
              </a:rPr>
              <a:t>cup of blessing </a:t>
            </a:r>
            <a:r>
              <a:rPr lang="en-US" sz="2600" b="0" i="0" dirty="0">
                <a:solidFill>
                  <a:srgbClr val="000000"/>
                </a:solidFill>
                <a:effectLst/>
                <a:latin typeface="Calibri" panose="020F0502020204030204" pitchFamily="34" charset="0"/>
                <a:cs typeface="Calibri" panose="020F0502020204030204" pitchFamily="34" charset="0"/>
              </a:rPr>
              <a:t>which we bless, is it not the communion of the blood of Christ? The bread which we break, is it not the communion of the body of Christ? </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7228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7743A-F194-AE8B-E972-A2FBA0AD10BF}"/>
              </a:ext>
            </a:extLst>
          </p:cNvPr>
          <p:cNvSpPr>
            <a:spLocks noGrp="1"/>
          </p:cNvSpPr>
          <p:nvPr>
            <p:ph type="title"/>
          </p:nvPr>
        </p:nvSpPr>
        <p:spPr/>
        <p:txBody>
          <a:bodyPr/>
          <a:lstStyle/>
          <a:p>
            <a:r>
              <a:rPr lang="en-US" b="1" dirty="0"/>
              <a:t>Gill’s Exposition</a:t>
            </a:r>
          </a:p>
        </p:txBody>
      </p:sp>
      <p:sp>
        <p:nvSpPr>
          <p:cNvPr id="3" name="Content Placeholder 2">
            <a:extLst>
              <a:ext uri="{FF2B5EF4-FFF2-40B4-BE49-F238E27FC236}">
                <a16:creationId xmlns:a16="http://schemas.microsoft.com/office/drawing/2014/main" id="{868E7A9D-96B4-7167-F308-A61A23D08FA0}"/>
              </a:ext>
            </a:extLst>
          </p:cNvPr>
          <p:cNvSpPr>
            <a:spLocks noGrp="1"/>
          </p:cNvSpPr>
          <p:nvPr>
            <p:ph idx="1"/>
          </p:nvPr>
        </p:nvSpPr>
        <p:spPr/>
        <p:txBody>
          <a:bodyPr>
            <a:normAutofit/>
          </a:bodyPr>
          <a:lstStyle/>
          <a:p>
            <a:pPr marL="114300" indent="0">
              <a:buNone/>
            </a:pPr>
            <a:r>
              <a:rPr lang="en-US" sz="2600" b="1" i="0" u="sng" dirty="0">
                <a:solidFill>
                  <a:srgbClr val="001320"/>
                </a:solidFill>
                <a:effectLst/>
                <a:latin typeface="Calibri" panose="020F0502020204030204" pitchFamily="34" charset="0"/>
                <a:cs typeface="Calibri" panose="020F0502020204030204" pitchFamily="34" charset="0"/>
              </a:rPr>
              <a:t>The Cup of Blessing</a:t>
            </a:r>
          </a:p>
          <a:p>
            <a:pPr marL="114300" indent="0">
              <a:buNone/>
            </a:pPr>
            <a:r>
              <a:rPr lang="en-US" sz="2600" b="0" i="0" dirty="0">
                <a:solidFill>
                  <a:srgbClr val="001320"/>
                </a:solidFill>
                <a:effectLst/>
                <a:latin typeface="Calibri" panose="020F0502020204030204" pitchFamily="34" charset="0"/>
                <a:cs typeface="Calibri" panose="020F0502020204030204" pitchFamily="34" charset="0"/>
              </a:rPr>
              <a:t>Meaning the cup of wine used in the Lord's supper…</a:t>
            </a:r>
          </a:p>
          <a:p>
            <a:pPr marL="114300" indent="0">
              <a:buNone/>
            </a:pPr>
            <a:endParaRPr lang="en-US" sz="2600" b="0" i="0" dirty="0">
              <a:solidFill>
                <a:srgbClr val="001320"/>
              </a:solidFill>
              <a:effectLst/>
              <a:latin typeface="Calibri" panose="020F0502020204030204" pitchFamily="34" charset="0"/>
              <a:cs typeface="Calibri" panose="020F0502020204030204" pitchFamily="34" charset="0"/>
            </a:endParaRPr>
          </a:p>
          <a:p>
            <a:pPr marL="114300" indent="0">
              <a:buNone/>
            </a:pPr>
            <a:endParaRPr lang="en-US" sz="2600" dirty="0">
              <a:solidFill>
                <a:srgbClr val="001320"/>
              </a:solidFill>
              <a:latin typeface="Calibri" panose="020F0502020204030204" pitchFamily="34" charset="0"/>
              <a:cs typeface="Calibri" panose="020F0502020204030204" pitchFamily="34" charset="0"/>
            </a:endParaRPr>
          </a:p>
          <a:p>
            <a:pPr marL="114300" indent="0">
              <a:buNone/>
            </a:pPr>
            <a:r>
              <a:rPr lang="en-US" sz="2600" b="0" i="0" dirty="0">
                <a:solidFill>
                  <a:srgbClr val="001320"/>
                </a:solidFill>
                <a:effectLst/>
                <a:latin typeface="Calibri" panose="020F0502020204030204" pitchFamily="34" charset="0"/>
                <a:cs typeface="Calibri" panose="020F0502020204030204" pitchFamily="34" charset="0"/>
              </a:rPr>
              <a:t>This cup is so called in allusion to the cup of wine used at common meals, or at the </a:t>
            </a:r>
            <a:r>
              <a:rPr lang="en-US" sz="2600" dirty="0">
                <a:solidFill>
                  <a:srgbClr val="001320"/>
                </a:solidFill>
                <a:latin typeface="Calibri" panose="020F0502020204030204" pitchFamily="34" charset="0"/>
                <a:cs typeface="Calibri" panose="020F0502020204030204" pitchFamily="34" charset="0"/>
              </a:rPr>
              <a:t>P</a:t>
            </a:r>
            <a:r>
              <a:rPr lang="en-US" sz="2600" b="0" i="0" dirty="0">
                <a:solidFill>
                  <a:srgbClr val="001320"/>
                </a:solidFill>
                <a:effectLst/>
                <a:latin typeface="Calibri" panose="020F0502020204030204" pitchFamily="34" charset="0"/>
                <a:cs typeface="Calibri" panose="020F0502020204030204" pitchFamily="34" charset="0"/>
              </a:rPr>
              <a:t>assover among the Jews, which they used to take and bless God with, and give him thanks for their mercies, and was commonly called , "the cup of blessing“.</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31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b="1" dirty="0"/>
              <a:t>6 QUESTIONS TO ANSWER</a:t>
            </a:r>
          </a:p>
        </p:txBody>
      </p:sp>
      <p:sp>
        <p:nvSpPr>
          <p:cNvPr id="3" name="Content Placeholder 2"/>
          <p:cNvSpPr>
            <a:spLocks noGrp="1"/>
          </p:cNvSpPr>
          <p:nvPr>
            <p:ph idx="1"/>
          </p:nvPr>
        </p:nvSpPr>
        <p:spPr>
          <a:xfrm>
            <a:off x="457200" y="1295400"/>
            <a:ext cx="7848600" cy="5410200"/>
          </a:xfrm>
        </p:spPr>
        <p:txBody>
          <a:bodyPr>
            <a:normAutofit/>
          </a:bodyPr>
          <a:lstStyle/>
          <a:p>
            <a:pPr marL="114300" indent="0">
              <a:buNone/>
            </a:pPr>
            <a:r>
              <a:rPr lang="en-US" sz="3200" dirty="0"/>
              <a:t>1) Is the word “cup” singular or plural?</a:t>
            </a:r>
          </a:p>
          <a:p>
            <a:pPr marL="114300" indent="0">
              <a:buNone/>
            </a:pPr>
            <a:r>
              <a:rPr lang="en-US" sz="3200" dirty="0"/>
              <a:t>2) Did the early church use one cup?</a:t>
            </a:r>
          </a:p>
          <a:p>
            <a:pPr marL="114300" indent="0">
              <a:buNone/>
            </a:pPr>
            <a:r>
              <a:rPr lang="en-US" sz="3200" dirty="0"/>
              <a:t>3) Who are the “Aquarians”? </a:t>
            </a:r>
          </a:p>
          <a:p>
            <a:pPr marL="114300" indent="0">
              <a:buNone/>
            </a:pPr>
            <a:r>
              <a:rPr lang="en-US" sz="3200" dirty="0"/>
              <a:t>4) What is the Holy Grail?</a:t>
            </a:r>
          </a:p>
          <a:p>
            <a:pPr marL="114300" indent="0">
              <a:buNone/>
            </a:pPr>
            <a:r>
              <a:rPr lang="en-US" sz="3200" dirty="0"/>
              <a:t>5) What is the “cup of blessing”? </a:t>
            </a:r>
          </a:p>
          <a:p>
            <a:pPr marL="114300" indent="0">
              <a:buNone/>
            </a:pPr>
            <a:r>
              <a:rPr lang="en-US" sz="3200" dirty="0"/>
              <a:t>6) Does it really make a difference?</a:t>
            </a:r>
          </a:p>
          <a:p>
            <a:pPr marL="114300" indent="0">
              <a:buNone/>
            </a:pPr>
            <a:endParaRPr lang="en-US" sz="3200" dirty="0"/>
          </a:p>
        </p:txBody>
      </p:sp>
    </p:spTree>
    <p:extLst>
      <p:ext uri="{BB962C8B-B14F-4D97-AF65-F5344CB8AC3E}">
        <p14:creationId xmlns:p14="http://schemas.microsoft.com/office/powerpoint/2010/main" val="4243110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337EB-E5F7-4C9B-48B7-FF7C9B70550A}"/>
              </a:ext>
            </a:extLst>
          </p:cNvPr>
          <p:cNvSpPr>
            <a:spLocks noGrp="1"/>
          </p:cNvSpPr>
          <p:nvPr>
            <p:ph type="title"/>
          </p:nvPr>
        </p:nvSpPr>
        <p:spPr/>
        <p:txBody>
          <a:bodyPr/>
          <a:lstStyle/>
          <a:p>
            <a:r>
              <a:rPr lang="en-US" b="1" dirty="0"/>
              <a:t>Ephesians 4:4-6</a:t>
            </a:r>
          </a:p>
        </p:txBody>
      </p:sp>
      <p:sp>
        <p:nvSpPr>
          <p:cNvPr id="3" name="Content Placeholder 2">
            <a:extLst>
              <a:ext uri="{FF2B5EF4-FFF2-40B4-BE49-F238E27FC236}">
                <a16:creationId xmlns:a16="http://schemas.microsoft.com/office/drawing/2014/main" id="{6A532ED4-301E-BAEA-83CD-2D2DE8B43232}"/>
              </a:ext>
            </a:extLst>
          </p:cNvPr>
          <p:cNvSpPr>
            <a:spLocks noGrp="1"/>
          </p:cNvSpPr>
          <p:nvPr>
            <p:ph idx="1"/>
          </p:nvPr>
        </p:nvSpPr>
        <p:spPr>
          <a:xfrm>
            <a:off x="457200" y="1600200"/>
            <a:ext cx="7620000" cy="1828800"/>
          </a:xfrm>
        </p:spPr>
        <p:txBody>
          <a:bodyPr>
            <a:normAutofit/>
          </a:bodyPr>
          <a:lstStyle/>
          <a:p>
            <a:pPr marL="114300" indent="0">
              <a:buNone/>
            </a:pPr>
            <a:r>
              <a:rPr lang="en-US" sz="2600" b="0" i="1" dirty="0">
                <a:solidFill>
                  <a:srgbClr val="000000"/>
                </a:solidFill>
                <a:effectLst/>
                <a:latin typeface="Calibri" panose="020F0502020204030204" pitchFamily="34" charset="0"/>
                <a:cs typeface="Calibri" panose="020F0502020204030204" pitchFamily="34" charset="0"/>
              </a:rPr>
              <a:t>There is</a:t>
            </a:r>
            <a:r>
              <a:rPr lang="en-US" sz="2600" b="0" i="0" dirty="0">
                <a:solidFill>
                  <a:srgbClr val="000000"/>
                </a:solidFill>
                <a:effectLst/>
                <a:latin typeface="Calibri" panose="020F0502020204030204" pitchFamily="34" charset="0"/>
                <a:cs typeface="Calibri" panose="020F0502020204030204" pitchFamily="34" charset="0"/>
              </a:rPr>
              <a:t> one body and one Spirit, just as you were called in one hope of your calling; </a:t>
            </a:r>
            <a:r>
              <a:rPr lang="en-US" sz="2600" b="1" i="0" baseline="30000" dirty="0">
                <a:solidFill>
                  <a:srgbClr val="000000"/>
                </a:solidFill>
                <a:effectLst/>
                <a:latin typeface="Calibri" panose="020F0502020204030204" pitchFamily="34" charset="0"/>
                <a:cs typeface="Calibri" panose="020F0502020204030204" pitchFamily="34" charset="0"/>
              </a:rPr>
              <a:t>5 </a:t>
            </a:r>
            <a:r>
              <a:rPr lang="en-US" sz="2600" b="0" i="0" dirty="0">
                <a:solidFill>
                  <a:srgbClr val="000000"/>
                </a:solidFill>
                <a:effectLst/>
                <a:latin typeface="Calibri" panose="020F0502020204030204" pitchFamily="34" charset="0"/>
                <a:cs typeface="Calibri" panose="020F0502020204030204" pitchFamily="34" charset="0"/>
              </a:rPr>
              <a:t>one Lord, one faith, one baptism; </a:t>
            </a:r>
            <a:r>
              <a:rPr lang="en-US" sz="2600" b="1" i="0" baseline="30000" dirty="0">
                <a:solidFill>
                  <a:srgbClr val="000000"/>
                </a:solidFill>
                <a:effectLst/>
                <a:latin typeface="Calibri" panose="020F0502020204030204" pitchFamily="34" charset="0"/>
                <a:cs typeface="Calibri" panose="020F0502020204030204" pitchFamily="34" charset="0"/>
              </a:rPr>
              <a:t>6 </a:t>
            </a:r>
            <a:r>
              <a:rPr lang="en-US" sz="2600" b="0" i="0" dirty="0">
                <a:solidFill>
                  <a:srgbClr val="000000"/>
                </a:solidFill>
                <a:effectLst/>
                <a:latin typeface="Calibri" panose="020F0502020204030204" pitchFamily="34" charset="0"/>
                <a:cs typeface="Calibri" panose="020F0502020204030204" pitchFamily="34" charset="0"/>
              </a:rPr>
              <a:t>one God and Father of all, who </a:t>
            </a:r>
            <a:r>
              <a:rPr lang="en-US" sz="2600" b="0" i="1" dirty="0">
                <a:solidFill>
                  <a:srgbClr val="000000"/>
                </a:solidFill>
                <a:effectLst/>
                <a:latin typeface="Calibri" panose="020F0502020204030204" pitchFamily="34" charset="0"/>
                <a:cs typeface="Calibri" panose="020F0502020204030204" pitchFamily="34" charset="0"/>
              </a:rPr>
              <a:t>is</a:t>
            </a:r>
            <a:r>
              <a:rPr lang="en-US" sz="2600" b="0" i="0" dirty="0">
                <a:solidFill>
                  <a:srgbClr val="000000"/>
                </a:solidFill>
                <a:effectLst/>
                <a:latin typeface="Calibri" panose="020F0502020204030204" pitchFamily="34" charset="0"/>
                <a:cs typeface="Calibri" panose="020F0502020204030204" pitchFamily="34" charset="0"/>
              </a:rPr>
              <a:t> above all, and through all, and in you all.</a:t>
            </a:r>
            <a:endParaRPr lang="en-US" sz="26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48BF718-321B-94A3-81C5-60E7621EA7C6}"/>
              </a:ext>
            </a:extLst>
          </p:cNvPr>
          <p:cNvSpPr txBox="1"/>
          <p:nvPr/>
        </p:nvSpPr>
        <p:spPr>
          <a:xfrm>
            <a:off x="689499" y="3934361"/>
            <a:ext cx="7086600" cy="1323439"/>
          </a:xfrm>
          <a:prstGeom prst="rect">
            <a:avLst/>
          </a:prstGeom>
          <a:solidFill>
            <a:srgbClr val="FF0000"/>
          </a:solidFill>
        </p:spPr>
        <p:txBody>
          <a:bodyPr wrap="square" rtlCol="0">
            <a:spAutoFit/>
          </a:bodyPr>
          <a:lstStyle/>
          <a:p>
            <a:pPr algn="ctr"/>
            <a:r>
              <a:rPr lang="en-US" sz="4000" b="1" dirty="0"/>
              <a:t>I personally believe strongly in the symbolism of the one cup!</a:t>
            </a:r>
          </a:p>
        </p:txBody>
      </p:sp>
    </p:spTree>
    <p:extLst>
      <p:ext uri="{BB962C8B-B14F-4D97-AF65-F5344CB8AC3E}">
        <p14:creationId xmlns:p14="http://schemas.microsoft.com/office/powerpoint/2010/main" val="395823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0"/>
            <a:ext cx="6781800" cy="3810000"/>
          </a:xfrm>
          <a:solidFill>
            <a:schemeClr val="accent2"/>
          </a:solidFill>
          <a:effectLst>
            <a:innerShdw blurRad="63500" dist="50800" dir="13500000">
              <a:prstClr val="black">
                <a:alpha val="50000"/>
              </a:prstClr>
            </a:innerShdw>
          </a:effectLst>
        </p:spPr>
        <p:txBody>
          <a:bodyPr>
            <a:normAutofit/>
          </a:bodyPr>
          <a:lstStyle/>
          <a:p>
            <a:pPr marL="114300" indent="0" algn="ctr">
              <a:buNone/>
            </a:pPr>
            <a:r>
              <a:rPr lang="en-US" sz="8000" b="1" dirty="0">
                <a:latin typeface="AR JULIAN" panose="02000000000000000000" pitchFamily="2" charset="0"/>
              </a:rPr>
              <a:t>Does it make any difference?</a:t>
            </a:r>
          </a:p>
        </p:txBody>
      </p:sp>
    </p:spTree>
    <p:extLst>
      <p:ext uri="{BB962C8B-B14F-4D97-AF65-F5344CB8AC3E}">
        <p14:creationId xmlns:p14="http://schemas.microsoft.com/office/powerpoint/2010/main" val="891314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b="1" dirty="0"/>
              <a:t>6 QUESTIONS TO ANSWER</a:t>
            </a:r>
          </a:p>
        </p:txBody>
      </p:sp>
      <p:sp>
        <p:nvSpPr>
          <p:cNvPr id="3" name="Content Placeholder 2"/>
          <p:cNvSpPr>
            <a:spLocks noGrp="1"/>
          </p:cNvSpPr>
          <p:nvPr>
            <p:ph idx="1"/>
          </p:nvPr>
        </p:nvSpPr>
        <p:spPr>
          <a:xfrm>
            <a:off x="457200" y="1295400"/>
            <a:ext cx="7848600" cy="5410200"/>
          </a:xfrm>
        </p:spPr>
        <p:txBody>
          <a:bodyPr>
            <a:normAutofit/>
          </a:bodyPr>
          <a:lstStyle/>
          <a:p>
            <a:pPr marL="114300" indent="0">
              <a:buNone/>
            </a:pPr>
            <a:r>
              <a:rPr lang="en-US" sz="3200" dirty="0"/>
              <a:t>1) Is the word “cup” singular or plural?</a:t>
            </a:r>
          </a:p>
          <a:p>
            <a:pPr marL="114300" indent="0">
              <a:buNone/>
            </a:pPr>
            <a:r>
              <a:rPr lang="en-US" sz="3200" dirty="0"/>
              <a:t>2) Did the early church use one cup?</a:t>
            </a:r>
          </a:p>
          <a:p>
            <a:pPr marL="114300" indent="0">
              <a:buNone/>
            </a:pPr>
            <a:r>
              <a:rPr lang="en-US" sz="3200" dirty="0"/>
              <a:t>3) Who are the “Aquarians”? </a:t>
            </a:r>
          </a:p>
          <a:p>
            <a:pPr marL="114300" indent="0">
              <a:buNone/>
            </a:pPr>
            <a:r>
              <a:rPr lang="en-US" sz="3200" dirty="0"/>
              <a:t>4) What is the Holy Grail?</a:t>
            </a:r>
          </a:p>
          <a:p>
            <a:pPr marL="114300" indent="0">
              <a:buNone/>
            </a:pPr>
            <a:r>
              <a:rPr lang="en-US" sz="3200" dirty="0"/>
              <a:t>5) What is the “cup of blessing”? </a:t>
            </a:r>
          </a:p>
          <a:p>
            <a:pPr marL="114300" indent="0">
              <a:buNone/>
            </a:pPr>
            <a:r>
              <a:rPr lang="en-US" sz="3200" dirty="0"/>
              <a:t>6) Does it really make a difference?</a:t>
            </a:r>
          </a:p>
          <a:p>
            <a:pPr marL="114300" indent="0">
              <a:buNone/>
            </a:pPr>
            <a:endParaRPr lang="en-US" sz="3200" dirty="0"/>
          </a:p>
        </p:txBody>
      </p:sp>
    </p:spTree>
    <p:extLst>
      <p:ext uri="{BB962C8B-B14F-4D97-AF65-F5344CB8AC3E}">
        <p14:creationId xmlns:p14="http://schemas.microsoft.com/office/powerpoint/2010/main" val="795209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p:txBody>
          <a:bodyPr>
            <a:normAutofit/>
          </a:bodyPr>
          <a:lstStyle/>
          <a:p>
            <a:r>
              <a:rPr lang="en-US" sz="3000" dirty="0"/>
              <a:t>It is common today to use “inference to the best explanation” to determine validity of an event.</a:t>
            </a:r>
          </a:p>
          <a:p>
            <a:r>
              <a:rPr lang="en-US" sz="3000" dirty="0"/>
              <a:t>In other words, what is the most logical explanation  of the series of events?</a:t>
            </a:r>
          </a:p>
          <a:p>
            <a:r>
              <a:rPr lang="en-US" sz="3000" dirty="0"/>
              <a:t>“If it walks like a duck, quacks like a duck…”</a:t>
            </a:r>
          </a:p>
          <a:p>
            <a:r>
              <a:rPr lang="en-US" sz="3000" dirty="0"/>
              <a:t>“If it doesn’t make sense, it’s probably not true.”</a:t>
            </a:r>
          </a:p>
        </p:txBody>
      </p:sp>
    </p:spTree>
    <p:extLst>
      <p:ext uri="{BB962C8B-B14F-4D97-AF65-F5344CB8AC3E}">
        <p14:creationId xmlns:p14="http://schemas.microsoft.com/office/powerpoint/2010/main" val="4035302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p>
        </p:txBody>
      </p:sp>
      <p:sp>
        <p:nvSpPr>
          <p:cNvPr id="3" name="Content Placeholder 2"/>
          <p:cNvSpPr>
            <a:spLocks noGrp="1"/>
          </p:cNvSpPr>
          <p:nvPr>
            <p:ph idx="1"/>
          </p:nvPr>
        </p:nvSpPr>
        <p:spPr>
          <a:xfrm>
            <a:off x="457200" y="1600200"/>
            <a:ext cx="7620000" cy="1219200"/>
          </a:xfrm>
        </p:spPr>
        <p:txBody>
          <a:bodyPr>
            <a:normAutofit/>
          </a:bodyPr>
          <a:lstStyle/>
          <a:p>
            <a:r>
              <a:rPr lang="en-US" sz="3200" dirty="0"/>
              <a:t>What is the most logical explanation of the use of one cup at the Lord’s Supper?</a:t>
            </a:r>
          </a:p>
          <a:p>
            <a:endParaRPr lang="en-US" sz="3200" dirty="0"/>
          </a:p>
        </p:txBody>
      </p:sp>
      <p:sp>
        <p:nvSpPr>
          <p:cNvPr id="4" name="TextBox 3"/>
          <p:cNvSpPr txBox="1"/>
          <p:nvPr/>
        </p:nvSpPr>
        <p:spPr>
          <a:xfrm>
            <a:off x="762000" y="2861608"/>
            <a:ext cx="7162800" cy="1938992"/>
          </a:xfrm>
          <a:prstGeom prst="rect">
            <a:avLst/>
          </a:prstGeom>
          <a:solidFill>
            <a:schemeClr val="bg2"/>
          </a:solidFill>
        </p:spPr>
        <p:txBody>
          <a:bodyPr wrap="square" rtlCol="0">
            <a:spAutoFit/>
          </a:bodyPr>
          <a:lstStyle/>
          <a:p>
            <a:pPr marL="114300" indent="0" algn="ctr">
              <a:buNone/>
            </a:pPr>
            <a:r>
              <a:rPr lang="en-US" sz="4000" b="1" dirty="0"/>
              <a:t>Jesus used one cup at the Lord’s Supper, and that was the intended design.</a:t>
            </a:r>
          </a:p>
        </p:txBody>
      </p:sp>
      <p:sp>
        <p:nvSpPr>
          <p:cNvPr id="5" name="TextBox 4">
            <a:extLst>
              <a:ext uri="{FF2B5EF4-FFF2-40B4-BE49-F238E27FC236}">
                <a16:creationId xmlns:a16="http://schemas.microsoft.com/office/drawing/2014/main" id="{6A33401F-4AFC-D763-5668-B2D6B606ED92}"/>
              </a:ext>
            </a:extLst>
          </p:cNvPr>
          <p:cNvSpPr txBox="1"/>
          <p:nvPr/>
        </p:nvSpPr>
        <p:spPr>
          <a:xfrm>
            <a:off x="381000" y="5105400"/>
            <a:ext cx="7772400" cy="492443"/>
          </a:xfrm>
          <a:prstGeom prst="rect">
            <a:avLst/>
          </a:prstGeom>
          <a:noFill/>
        </p:spPr>
        <p:txBody>
          <a:bodyPr wrap="square" rtlCol="0">
            <a:spAutoFit/>
          </a:bodyPr>
          <a:lstStyle/>
          <a:p>
            <a:r>
              <a:rPr lang="en-US" sz="2600" b="0" i="0" dirty="0">
                <a:solidFill>
                  <a:srgbClr val="000000"/>
                </a:solidFill>
                <a:effectLst/>
                <a:latin typeface="Calibri" panose="020F0502020204030204" pitchFamily="34" charset="0"/>
                <a:cs typeface="Calibri" panose="020F0502020204030204" pitchFamily="34" charset="0"/>
              </a:rPr>
              <a:t>This do, as often as you drink </a:t>
            </a:r>
            <a:r>
              <a:rPr lang="en-US" sz="2600" b="0" i="1" dirty="0">
                <a:solidFill>
                  <a:srgbClr val="000000"/>
                </a:solidFill>
                <a:effectLst/>
                <a:latin typeface="Calibri" panose="020F0502020204030204" pitchFamily="34" charset="0"/>
                <a:cs typeface="Calibri" panose="020F0502020204030204" pitchFamily="34" charset="0"/>
              </a:rPr>
              <a:t>it,</a:t>
            </a:r>
            <a:r>
              <a:rPr lang="en-US" sz="2600" b="0" i="0" dirty="0">
                <a:solidFill>
                  <a:srgbClr val="000000"/>
                </a:solidFill>
                <a:effectLst/>
                <a:latin typeface="Calibri" panose="020F0502020204030204" pitchFamily="34" charset="0"/>
                <a:cs typeface="Calibri" panose="020F0502020204030204" pitchFamily="34" charset="0"/>
              </a:rPr>
              <a:t> in remembrance of Me.”</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379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3806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514600"/>
            <a:ext cx="4724400" cy="1143000"/>
          </a:xfrm>
        </p:spPr>
        <p:txBody>
          <a:bodyPr/>
          <a:lstStyle/>
          <a:p>
            <a:pPr algn="ctr"/>
            <a:r>
              <a:rPr lang="en-US" b="1" dirty="0"/>
              <a:t>BLANK CANVAS</a:t>
            </a:r>
          </a:p>
        </p:txBody>
      </p:sp>
      <p:pic>
        <p:nvPicPr>
          <p:cNvPr id="3074" name="Picture 2" descr="Image result for blank canvas">
            <a:extLst>
              <a:ext uri="{FF2B5EF4-FFF2-40B4-BE49-F238E27FC236}">
                <a16:creationId xmlns:a16="http://schemas.microsoft.com/office/drawing/2014/main" id="{1332C2ED-69D7-57C4-4046-FC4F30F7855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062" r="-1595"/>
          <a:stretch/>
        </p:blipFill>
        <p:spPr bwMode="auto">
          <a:xfrm>
            <a:off x="5791200" y="4114800"/>
            <a:ext cx="2249482" cy="2124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286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224E8-8DDC-ED2B-6276-59651CCA564B}"/>
              </a:ext>
            </a:extLst>
          </p:cNvPr>
          <p:cNvSpPr>
            <a:spLocks noGrp="1"/>
          </p:cNvSpPr>
          <p:nvPr>
            <p:ph type="title"/>
          </p:nvPr>
        </p:nvSpPr>
        <p:spPr/>
        <p:txBody>
          <a:bodyPr/>
          <a:lstStyle/>
          <a:p>
            <a:r>
              <a:rPr lang="en-US" b="1" dirty="0"/>
              <a:t>Blank Canvas</a:t>
            </a:r>
          </a:p>
        </p:txBody>
      </p:sp>
      <p:sp>
        <p:nvSpPr>
          <p:cNvPr id="3" name="Content Placeholder 2">
            <a:extLst>
              <a:ext uri="{FF2B5EF4-FFF2-40B4-BE49-F238E27FC236}">
                <a16:creationId xmlns:a16="http://schemas.microsoft.com/office/drawing/2014/main" id="{CF2106D6-7754-2847-1372-B3685545C0BD}"/>
              </a:ext>
            </a:extLst>
          </p:cNvPr>
          <p:cNvSpPr>
            <a:spLocks noGrp="1"/>
          </p:cNvSpPr>
          <p:nvPr>
            <p:ph idx="1"/>
          </p:nvPr>
        </p:nvSpPr>
        <p:spPr>
          <a:xfrm>
            <a:off x="228600" y="1447800"/>
            <a:ext cx="8001000" cy="4953000"/>
          </a:xfrm>
        </p:spPr>
        <p:txBody>
          <a:bodyPr>
            <a:normAutofit lnSpcReduction="10000"/>
          </a:bodyPr>
          <a:lstStyle/>
          <a:p>
            <a:pPr marL="114300" indent="0">
              <a:buNone/>
            </a:pPr>
            <a:r>
              <a:rPr lang="en-US" sz="2600" dirty="0"/>
              <a:t>Imagine for just a moment that you are hearing these words for the first time, with no preconceived notions.</a:t>
            </a:r>
          </a:p>
          <a:p>
            <a:pPr marL="114300" indent="0">
              <a:buNone/>
            </a:pPr>
            <a:endParaRPr lang="en-US" sz="2600" dirty="0"/>
          </a:p>
          <a:p>
            <a:pPr marL="114300" indent="0" algn="ctr">
              <a:buNone/>
            </a:pPr>
            <a:r>
              <a:rPr lang="en-US" sz="2600" i="1" dirty="0"/>
              <a:t>No Luther.  No Calvin.  No da Vinci. No Lipscomb. </a:t>
            </a:r>
          </a:p>
          <a:p>
            <a:pPr marL="114300" indent="0" algn="ctr">
              <a:buNone/>
            </a:pPr>
            <a:r>
              <a:rPr lang="en-US" sz="2600" i="1" dirty="0"/>
              <a:t>No Wade.</a:t>
            </a:r>
          </a:p>
          <a:p>
            <a:pPr marL="114300" indent="0" algn="ctr">
              <a:buNone/>
            </a:pPr>
            <a:endParaRPr lang="en-US" sz="2600" i="1" dirty="0"/>
          </a:p>
          <a:p>
            <a:pPr marL="114300" indent="0">
              <a:buNone/>
            </a:pPr>
            <a:r>
              <a:rPr lang="en-US" sz="2600" dirty="0"/>
              <a:t>Listen to the words and re-create the scene in your mind! </a:t>
            </a:r>
          </a:p>
          <a:p>
            <a:pPr marL="114300" indent="0">
              <a:buNone/>
            </a:pPr>
            <a:endParaRPr lang="en-US" sz="2600" dirty="0"/>
          </a:p>
          <a:p>
            <a:pPr marL="114300" indent="0" algn="ctr">
              <a:buNone/>
            </a:pPr>
            <a:r>
              <a:rPr lang="en-US" sz="4000" b="1" dirty="0">
                <a:solidFill>
                  <a:srgbClr val="FF0000"/>
                </a:solidFill>
              </a:rPr>
              <a:t>What do you see?</a:t>
            </a:r>
          </a:p>
          <a:p>
            <a:pPr marL="114300" indent="0" algn="ctr">
              <a:buNone/>
            </a:pPr>
            <a:r>
              <a:rPr lang="en-US" sz="4000" b="1" dirty="0">
                <a:solidFill>
                  <a:srgbClr val="002060"/>
                </a:solidFill>
              </a:rPr>
              <a:t>A plurality of cups?</a:t>
            </a:r>
          </a:p>
        </p:txBody>
      </p:sp>
    </p:spTree>
    <p:extLst>
      <p:ext uri="{BB962C8B-B14F-4D97-AF65-F5344CB8AC3E}">
        <p14:creationId xmlns:p14="http://schemas.microsoft.com/office/powerpoint/2010/main" val="300241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07FB5-6B88-9CFC-B6C6-5731F5E417E7}"/>
              </a:ext>
            </a:extLst>
          </p:cNvPr>
          <p:cNvSpPr>
            <a:spLocks noGrp="1"/>
          </p:cNvSpPr>
          <p:nvPr>
            <p:ph type="title"/>
          </p:nvPr>
        </p:nvSpPr>
        <p:spPr/>
        <p:txBody>
          <a:bodyPr/>
          <a:lstStyle/>
          <a:p>
            <a:r>
              <a:rPr lang="en-US" b="1" dirty="0"/>
              <a:t>Matthew 26:26-29</a:t>
            </a:r>
          </a:p>
        </p:txBody>
      </p:sp>
      <p:sp>
        <p:nvSpPr>
          <p:cNvPr id="3" name="Content Placeholder 2">
            <a:extLst>
              <a:ext uri="{FF2B5EF4-FFF2-40B4-BE49-F238E27FC236}">
                <a16:creationId xmlns:a16="http://schemas.microsoft.com/office/drawing/2014/main" id="{01AB0D54-7C24-1096-1371-846AA45C2D26}"/>
              </a:ext>
            </a:extLst>
          </p:cNvPr>
          <p:cNvSpPr>
            <a:spLocks noGrp="1"/>
          </p:cNvSpPr>
          <p:nvPr>
            <p:ph idx="1"/>
          </p:nvPr>
        </p:nvSpPr>
        <p:spPr>
          <a:xfrm>
            <a:off x="457200" y="1524000"/>
            <a:ext cx="7620000" cy="4800600"/>
          </a:xfrm>
        </p:spPr>
        <p:txBody>
          <a:bodyPr>
            <a:normAutofit lnSpcReduction="10000"/>
          </a:bodyPr>
          <a:lstStyle/>
          <a:p>
            <a:pPr marL="114300" indent="0" algn="l">
              <a:buNone/>
            </a:pPr>
            <a:r>
              <a:rPr lang="en-US" sz="2600" b="0" i="0" dirty="0">
                <a:solidFill>
                  <a:srgbClr val="000000"/>
                </a:solidFill>
                <a:effectLst/>
                <a:latin typeface="Calibri" panose="020F0502020204030204" pitchFamily="34" charset="0"/>
                <a:cs typeface="Calibri" panose="020F0502020204030204" pitchFamily="34" charset="0"/>
              </a:rPr>
              <a:t>And as they were eating, Jesus took bread, blessed and broke </a:t>
            </a:r>
            <a:r>
              <a:rPr lang="en-US" sz="2600" b="0" i="1" dirty="0">
                <a:solidFill>
                  <a:srgbClr val="000000"/>
                </a:solidFill>
                <a:effectLst/>
                <a:latin typeface="Calibri" panose="020F0502020204030204" pitchFamily="34" charset="0"/>
                <a:cs typeface="Calibri" panose="020F0502020204030204" pitchFamily="34" charset="0"/>
              </a:rPr>
              <a:t>it,</a:t>
            </a:r>
            <a:r>
              <a:rPr lang="en-US" sz="2600" b="0" i="0" dirty="0">
                <a:solidFill>
                  <a:srgbClr val="000000"/>
                </a:solidFill>
                <a:effectLst/>
                <a:latin typeface="Calibri" panose="020F0502020204030204" pitchFamily="34" charset="0"/>
                <a:cs typeface="Calibri" panose="020F0502020204030204" pitchFamily="34" charset="0"/>
              </a:rPr>
              <a:t> and gave </a:t>
            </a:r>
            <a:r>
              <a:rPr lang="en-US" sz="2600" b="0" i="1" dirty="0">
                <a:solidFill>
                  <a:srgbClr val="000000"/>
                </a:solidFill>
                <a:effectLst/>
                <a:latin typeface="Calibri" panose="020F0502020204030204" pitchFamily="34" charset="0"/>
                <a:cs typeface="Calibri" panose="020F0502020204030204" pitchFamily="34" charset="0"/>
              </a:rPr>
              <a:t>it</a:t>
            </a:r>
            <a:r>
              <a:rPr lang="en-US" sz="2600" b="0" i="0" dirty="0">
                <a:solidFill>
                  <a:srgbClr val="000000"/>
                </a:solidFill>
                <a:effectLst/>
                <a:latin typeface="Calibri" panose="020F0502020204030204" pitchFamily="34" charset="0"/>
                <a:cs typeface="Calibri" panose="020F0502020204030204" pitchFamily="34" charset="0"/>
              </a:rPr>
              <a:t> to the disciples and said, “Take, eat; this is My body.”</a:t>
            </a:r>
          </a:p>
          <a:p>
            <a:pPr marL="114300" indent="0" algn="l">
              <a:buNone/>
            </a:pPr>
            <a:endParaRPr lang="en-US" sz="2600" b="0" i="0" dirty="0">
              <a:solidFill>
                <a:srgbClr val="000000"/>
              </a:solidFill>
              <a:effectLst/>
              <a:latin typeface="Calibri" panose="020F0502020204030204" pitchFamily="34" charset="0"/>
              <a:cs typeface="Calibri" panose="020F0502020204030204" pitchFamily="34" charset="0"/>
            </a:endParaRPr>
          </a:p>
          <a:p>
            <a:pPr marL="114300" indent="0" algn="l">
              <a:buNone/>
            </a:pPr>
            <a:r>
              <a:rPr lang="en-US" sz="2600" b="1" i="0" baseline="30000" dirty="0">
                <a:solidFill>
                  <a:srgbClr val="000000"/>
                </a:solidFill>
                <a:effectLst/>
                <a:latin typeface="Calibri" panose="020F0502020204030204" pitchFamily="34" charset="0"/>
                <a:cs typeface="Calibri" panose="020F0502020204030204" pitchFamily="34" charset="0"/>
              </a:rPr>
              <a:t>27 </a:t>
            </a:r>
            <a:r>
              <a:rPr lang="en-US" sz="2600" b="0" i="0" dirty="0">
                <a:solidFill>
                  <a:srgbClr val="000000"/>
                </a:solidFill>
                <a:effectLst/>
                <a:latin typeface="Calibri" panose="020F0502020204030204" pitchFamily="34" charset="0"/>
                <a:cs typeface="Calibri" panose="020F0502020204030204" pitchFamily="34" charset="0"/>
              </a:rPr>
              <a:t>Then He took the cup, and gave thanks, and gave </a:t>
            </a:r>
            <a:r>
              <a:rPr lang="en-US" sz="2600" b="0" i="1" dirty="0">
                <a:solidFill>
                  <a:srgbClr val="000000"/>
                </a:solidFill>
                <a:effectLst/>
                <a:latin typeface="Calibri" panose="020F0502020204030204" pitchFamily="34" charset="0"/>
                <a:cs typeface="Calibri" panose="020F0502020204030204" pitchFamily="34" charset="0"/>
              </a:rPr>
              <a:t>it</a:t>
            </a:r>
            <a:r>
              <a:rPr lang="en-US" sz="2600" b="0" i="0" dirty="0">
                <a:solidFill>
                  <a:srgbClr val="000000"/>
                </a:solidFill>
                <a:effectLst/>
                <a:latin typeface="Calibri" panose="020F0502020204030204" pitchFamily="34" charset="0"/>
                <a:cs typeface="Calibri" panose="020F0502020204030204" pitchFamily="34" charset="0"/>
              </a:rPr>
              <a:t> to them, saying, “Drink from it, all of you. </a:t>
            </a:r>
            <a:r>
              <a:rPr lang="en-US" sz="2600" b="1" i="0" baseline="30000" dirty="0">
                <a:solidFill>
                  <a:srgbClr val="000000"/>
                </a:solidFill>
                <a:effectLst/>
                <a:latin typeface="Calibri" panose="020F0502020204030204" pitchFamily="34" charset="0"/>
                <a:cs typeface="Calibri" panose="020F0502020204030204" pitchFamily="34" charset="0"/>
              </a:rPr>
              <a:t>28 </a:t>
            </a:r>
            <a:r>
              <a:rPr lang="en-US" sz="2600" b="0" i="0" dirty="0">
                <a:solidFill>
                  <a:srgbClr val="000000"/>
                </a:solidFill>
                <a:effectLst/>
                <a:latin typeface="Calibri" panose="020F0502020204030204" pitchFamily="34" charset="0"/>
                <a:cs typeface="Calibri" panose="020F0502020204030204" pitchFamily="34" charset="0"/>
              </a:rPr>
              <a:t>For this is My blood of the new covenant, which is shed for many for the remission of sins. </a:t>
            </a:r>
          </a:p>
          <a:p>
            <a:pPr marL="114300" indent="0" algn="l">
              <a:buNone/>
            </a:pPr>
            <a:endParaRPr lang="en-US" sz="2600" baseline="30000" dirty="0">
              <a:solidFill>
                <a:srgbClr val="000000"/>
              </a:solidFill>
              <a:latin typeface="Calibri" panose="020F0502020204030204" pitchFamily="34" charset="0"/>
              <a:cs typeface="Calibri" panose="020F0502020204030204" pitchFamily="34" charset="0"/>
            </a:endParaRPr>
          </a:p>
          <a:p>
            <a:pPr marL="114300" indent="0" algn="l">
              <a:buNone/>
            </a:pPr>
            <a:r>
              <a:rPr lang="en-US" sz="2600" b="1" i="0" baseline="30000" dirty="0">
                <a:solidFill>
                  <a:srgbClr val="000000"/>
                </a:solidFill>
                <a:effectLst/>
                <a:latin typeface="Calibri" panose="020F0502020204030204" pitchFamily="34" charset="0"/>
                <a:cs typeface="Calibri" panose="020F0502020204030204" pitchFamily="34" charset="0"/>
              </a:rPr>
              <a:t>29 </a:t>
            </a:r>
            <a:r>
              <a:rPr lang="en-US" sz="2600" b="0" i="0" dirty="0">
                <a:solidFill>
                  <a:srgbClr val="000000"/>
                </a:solidFill>
                <a:effectLst/>
                <a:latin typeface="Calibri" panose="020F0502020204030204" pitchFamily="34" charset="0"/>
                <a:cs typeface="Calibri" panose="020F0502020204030204" pitchFamily="34" charset="0"/>
              </a:rPr>
              <a:t>But I say to you, I will not drink of this fruit of the vine from now on until that day when I drink it new with you in My Father’s kingdom.”</a:t>
            </a:r>
          </a:p>
          <a:p>
            <a:pPr marL="114300" indent="0">
              <a:buNone/>
            </a:pPr>
            <a:endParaRPr lang="en-US" dirty="0"/>
          </a:p>
        </p:txBody>
      </p:sp>
    </p:spTree>
    <p:extLst>
      <p:ext uri="{BB962C8B-B14F-4D97-AF65-F5344CB8AC3E}">
        <p14:creationId xmlns:p14="http://schemas.microsoft.com/office/powerpoint/2010/main" val="1472698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59DE7-7471-299A-0F31-AAAB4D4BC8EC}"/>
              </a:ext>
            </a:extLst>
          </p:cNvPr>
          <p:cNvSpPr>
            <a:spLocks noGrp="1"/>
          </p:cNvSpPr>
          <p:nvPr>
            <p:ph type="title"/>
          </p:nvPr>
        </p:nvSpPr>
        <p:spPr/>
        <p:txBody>
          <a:bodyPr/>
          <a:lstStyle/>
          <a:p>
            <a:r>
              <a:rPr lang="en-US" b="1" dirty="0"/>
              <a:t>Luke 22:20</a:t>
            </a:r>
          </a:p>
        </p:txBody>
      </p:sp>
      <p:sp>
        <p:nvSpPr>
          <p:cNvPr id="3" name="Content Placeholder 2">
            <a:extLst>
              <a:ext uri="{FF2B5EF4-FFF2-40B4-BE49-F238E27FC236}">
                <a16:creationId xmlns:a16="http://schemas.microsoft.com/office/drawing/2014/main" id="{70DB5AC7-F86E-CE59-FBB0-C0C6C6278B0F}"/>
              </a:ext>
            </a:extLst>
          </p:cNvPr>
          <p:cNvSpPr>
            <a:spLocks noGrp="1"/>
          </p:cNvSpPr>
          <p:nvPr>
            <p:ph idx="1"/>
          </p:nvPr>
        </p:nvSpPr>
        <p:spPr>
          <a:xfrm>
            <a:off x="304800" y="1600200"/>
            <a:ext cx="7620000" cy="1371600"/>
          </a:xfrm>
        </p:spPr>
        <p:txBody>
          <a:bodyPr>
            <a:normAutofit/>
          </a:bodyPr>
          <a:lstStyle/>
          <a:p>
            <a:pPr marL="114300" indent="0">
              <a:buNone/>
            </a:pPr>
            <a:r>
              <a:rPr lang="en-US" sz="2600" b="0" i="0" dirty="0">
                <a:solidFill>
                  <a:srgbClr val="000000"/>
                </a:solidFill>
                <a:effectLst/>
                <a:latin typeface="Calibri" panose="020F0502020204030204" pitchFamily="34" charset="0"/>
                <a:cs typeface="Calibri" panose="020F0502020204030204" pitchFamily="34" charset="0"/>
              </a:rPr>
              <a:t>Likewise He also </a:t>
            </a:r>
            <a:r>
              <a:rPr lang="en-US" sz="2600" b="0" i="1" dirty="0">
                <a:solidFill>
                  <a:srgbClr val="000000"/>
                </a:solidFill>
                <a:effectLst/>
                <a:latin typeface="Calibri" panose="020F0502020204030204" pitchFamily="34" charset="0"/>
                <a:cs typeface="Calibri" panose="020F0502020204030204" pitchFamily="34" charset="0"/>
              </a:rPr>
              <a:t>took</a:t>
            </a:r>
            <a:r>
              <a:rPr lang="en-US" sz="2600" b="0" i="0" dirty="0">
                <a:solidFill>
                  <a:srgbClr val="000000"/>
                </a:solidFill>
                <a:effectLst/>
                <a:latin typeface="Calibri" panose="020F0502020204030204" pitchFamily="34" charset="0"/>
                <a:cs typeface="Calibri" panose="020F0502020204030204" pitchFamily="34" charset="0"/>
              </a:rPr>
              <a:t> the cup after supper, saying, “This cup </a:t>
            </a:r>
            <a:r>
              <a:rPr lang="en-US" sz="2600" b="0" i="1" dirty="0">
                <a:solidFill>
                  <a:srgbClr val="000000"/>
                </a:solidFill>
                <a:effectLst/>
                <a:latin typeface="Calibri" panose="020F0502020204030204" pitchFamily="34" charset="0"/>
                <a:cs typeface="Calibri" panose="020F0502020204030204" pitchFamily="34" charset="0"/>
              </a:rPr>
              <a:t>is</a:t>
            </a:r>
            <a:r>
              <a:rPr lang="en-US" sz="2600" b="0" i="0" dirty="0">
                <a:solidFill>
                  <a:srgbClr val="000000"/>
                </a:solidFill>
                <a:effectLst/>
                <a:latin typeface="Calibri" panose="020F0502020204030204" pitchFamily="34" charset="0"/>
                <a:cs typeface="Calibri" panose="020F0502020204030204" pitchFamily="34" charset="0"/>
              </a:rPr>
              <a:t> the new covenant in My blood, which is shed for you.</a:t>
            </a:r>
            <a:endParaRPr lang="en-US" sz="2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211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89535-D8BA-6800-7DEB-76E8F0DA8377}"/>
              </a:ext>
            </a:extLst>
          </p:cNvPr>
          <p:cNvSpPr>
            <a:spLocks noGrp="1"/>
          </p:cNvSpPr>
          <p:nvPr>
            <p:ph type="title"/>
          </p:nvPr>
        </p:nvSpPr>
        <p:spPr/>
        <p:txBody>
          <a:bodyPr/>
          <a:lstStyle/>
          <a:p>
            <a:r>
              <a:rPr lang="en-US" b="1" dirty="0"/>
              <a:t>Mark 14:23</a:t>
            </a:r>
          </a:p>
        </p:txBody>
      </p:sp>
      <p:sp>
        <p:nvSpPr>
          <p:cNvPr id="3" name="Content Placeholder 2">
            <a:extLst>
              <a:ext uri="{FF2B5EF4-FFF2-40B4-BE49-F238E27FC236}">
                <a16:creationId xmlns:a16="http://schemas.microsoft.com/office/drawing/2014/main" id="{2B50118A-A11E-63B3-4935-329647230DB5}"/>
              </a:ext>
            </a:extLst>
          </p:cNvPr>
          <p:cNvSpPr>
            <a:spLocks noGrp="1"/>
          </p:cNvSpPr>
          <p:nvPr>
            <p:ph idx="1"/>
          </p:nvPr>
        </p:nvSpPr>
        <p:spPr>
          <a:xfrm>
            <a:off x="457200" y="1600200"/>
            <a:ext cx="7620000" cy="1143000"/>
          </a:xfrm>
        </p:spPr>
        <p:txBody>
          <a:bodyPr>
            <a:normAutofit/>
          </a:bodyPr>
          <a:lstStyle/>
          <a:p>
            <a:pPr marL="114300" indent="0">
              <a:buNone/>
            </a:pPr>
            <a:r>
              <a:rPr lang="en-US" sz="2600" b="0" i="0" dirty="0">
                <a:solidFill>
                  <a:srgbClr val="000000"/>
                </a:solidFill>
                <a:effectLst/>
                <a:latin typeface="Calibri" panose="020F0502020204030204" pitchFamily="34" charset="0"/>
                <a:cs typeface="Calibri" panose="020F0502020204030204" pitchFamily="34" charset="0"/>
              </a:rPr>
              <a:t>Then He took the cup, and when He had given thanks He gave </a:t>
            </a:r>
            <a:r>
              <a:rPr lang="en-US" sz="2600" b="0" i="1" dirty="0">
                <a:solidFill>
                  <a:srgbClr val="000000"/>
                </a:solidFill>
                <a:effectLst/>
                <a:latin typeface="Calibri" panose="020F0502020204030204" pitchFamily="34" charset="0"/>
                <a:cs typeface="Calibri" panose="020F0502020204030204" pitchFamily="34" charset="0"/>
              </a:rPr>
              <a:t>it</a:t>
            </a:r>
            <a:r>
              <a:rPr lang="en-US" sz="2600" b="0" i="0" dirty="0">
                <a:solidFill>
                  <a:srgbClr val="000000"/>
                </a:solidFill>
                <a:effectLst/>
                <a:latin typeface="Calibri" panose="020F0502020204030204" pitchFamily="34" charset="0"/>
                <a:cs typeface="Calibri" panose="020F0502020204030204" pitchFamily="34" charset="0"/>
              </a:rPr>
              <a:t> to them, and they all drank from it.</a:t>
            </a:r>
            <a:endParaRPr lang="en-US" sz="2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1D86F342-C3AC-6308-6323-B14D45C1575E}"/>
              </a:ext>
            </a:extLst>
          </p:cNvPr>
          <p:cNvSpPr txBox="1"/>
          <p:nvPr/>
        </p:nvSpPr>
        <p:spPr>
          <a:xfrm>
            <a:off x="457200" y="2743200"/>
            <a:ext cx="7620000" cy="892552"/>
          </a:xfrm>
          <a:prstGeom prst="rect">
            <a:avLst/>
          </a:prstGeom>
          <a:solidFill>
            <a:schemeClr val="accent4">
              <a:lumMod val="20000"/>
              <a:lumOff val="80000"/>
            </a:schemeClr>
          </a:solidFill>
        </p:spPr>
        <p:txBody>
          <a:bodyPr wrap="square" rtlCol="0">
            <a:spAutoFit/>
          </a:bodyPr>
          <a:lstStyle/>
          <a:p>
            <a:r>
              <a:rPr lang="en-US" sz="2600" b="0" i="0" dirty="0">
                <a:solidFill>
                  <a:srgbClr val="000000"/>
                </a:solidFill>
                <a:effectLst/>
                <a:latin typeface="Calibri" panose="020F0502020204030204" pitchFamily="34" charset="0"/>
                <a:cs typeface="Calibri" panose="020F0502020204030204" pitchFamily="34" charset="0"/>
              </a:rPr>
              <a:t>And after taking the cup and giving thanks, he gave it to them, and they all drank from it. </a:t>
            </a:r>
            <a:r>
              <a:rPr lang="en-US" sz="2000" b="0" i="0" dirty="0">
                <a:solidFill>
                  <a:srgbClr val="000000"/>
                </a:solidFill>
                <a:effectLst/>
                <a:latin typeface="Calibri" panose="020F0502020204030204" pitchFamily="34" charset="0"/>
                <a:cs typeface="Calibri" panose="020F0502020204030204" pitchFamily="34" charset="0"/>
              </a:rPr>
              <a:t>(New English Translation)</a:t>
            </a:r>
            <a:endParaRPr lang="en-US" sz="20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3F5CA3F-2C12-2BB8-C894-AB1CA479BB87}"/>
              </a:ext>
            </a:extLst>
          </p:cNvPr>
          <p:cNvSpPr txBox="1"/>
          <p:nvPr/>
        </p:nvSpPr>
        <p:spPr>
          <a:xfrm>
            <a:off x="457200" y="3810000"/>
            <a:ext cx="7620000" cy="1200329"/>
          </a:xfrm>
          <a:prstGeom prst="rect">
            <a:avLst/>
          </a:prstGeom>
          <a:solidFill>
            <a:schemeClr val="accent1">
              <a:lumMod val="20000"/>
              <a:lumOff val="80000"/>
            </a:schemeClr>
          </a:solidFill>
        </p:spPr>
        <p:txBody>
          <a:bodyPr wrap="square" rtlCol="0">
            <a:spAutoFit/>
          </a:bodyPr>
          <a:lstStyle/>
          <a:p>
            <a:r>
              <a:rPr lang="en-US" sz="2600" b="0" i="0" dirty="0">
                <a:solidFill>
                  <a:srgbClr val="000000"/>
                </a:solidFill>
                <a:effectLst/>
                <a:latin typeface="Calibri" panose="020F0502020204030204" pitchFamily="34" charset="0"/>
                <a:cs typeface="Calibri" panose="020F0502020204030204" pitchFamily="34" charset="0"/>
              </a:rPr>
              <a:t>And when He had taken a cup </a:t>
            </a:r>
            <a:r>
              <a:rPr lang="en-US" sz="2600" b="0" i="1" dirty="0">
                <a:solidFill>
                  <a:srgbClr val="000000"/>
                </a:solidFill>
                <a:effectLst/>
                <a:latin typeface="Calibri" panose="020F0502020204030204" pitchFamily="34" charset="0"/>
                <a:cs typeface="Calibri" panose="020F0502020204030204" pitchFamily="34" charset="0"/>
              </a:rPr>
              <a:t>and</a:t>
            </a:r>
            <a:r>
              <a:rPr lang="en-US" sz="2600" b="0" i="0" dirty="0">
                <a:solidFill>
                  <a:srgbClr val="000000"/>
                </a:solidFill>
                <a:effectLst/>
                <a:latin typeface="Calibri" panose="020F0502020204030204" pitchFamily="34" charset="0"/>
                <a:cs typeface="Calibri" panose="020F0502020204030204" pitchFamily="34" charset="0"/>
              </a:rPr>
              <a:t> given thanks, He gave </a:t>
            </a:r>
            <a:r>
              <a:rPr lang="en-US" sz="2600" b="0" i="1" dirty="0">
                <a:solidFill>
                  <a:srgbClr val="000000"/>
                </a:solidFill>
                <a:effectLst/>
                <a:latin typeface="Calibri" panose="020F0502020204030204" pitchFamily="34" charset="0"/>
                <a:cs typeface="Calibri" panose="020F0502020204030204" pitchFamily="34" charset="0"/>
              </a:rPr>
              <a:t>it</a:t>
            </a:r>
            <a:r>
              <a:rPr lang="en-US" sz="2600" b="0" i="0" dirty="0">
                <a:solidFill>
                  <a:srgbClr val="000000"/>
                </a:solidFill>
                <a:effectLst/>
                <a:latin typeface="Calibri" panose="020F0502020204030204" pitchFamily="34" charset="0"/>
                <a:cs typeface="Calibri" panose="020F0502020204030204" pitchFamily="34" charset="0"/>
              </a:rPr>
              <a:t> to them, and they all drank from it. </a:t>
            </a:r>
            <a:r>
              <a:rPr lang="en-US" sz="2000" b="0" i="0" dirty="0">
                <a:solidFill>
                  <a:srgbClr val="000000"/>
                </a:solidFill>
                <a:effectLst/>
                <a:latin typeface="Calibri" panose="020F0502020204030204" pitchFamily="34" charset="0"/>
                <a:cs typeface="Calibri" panose="020F0502020204030204" pitchFamily="34" charset="0"/>
              </a:rPr>
              <a:t>(New American Standard)</a:t>
            </a:r>
            <a:endParaRPr lang="en-US" sz="2000" dirty="0">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BA9D19F0-1B32-69CE-456D-F86B3A52AFBD}"/>
              </a:ext>
            </a:extLst>
          </p:cNvPr>
          <p:cNvSpPr txBox="1"/>
          <p:nvPr/>
        </p:nvSpPr>
        <p:spPr>
          <a:xfrm>
            <a:off x="457200" y="5181600"/>
            <a:ext cx="7620000" cy="892552"/>
          </a:xfrm>
          <a:prstGeom prst="rect">
            <a:avLst/>
          </a:prstGeom>
          <a:solidFill>
            <a:schemeClr val="accent5">
              <a:lumMod val="40000"/>
              <a:lumOff val="60000"/>
            </a:schemeClr>
          </a:solidFill>
        </p:spPr>
        <p:txBody>
          <a:bodyPr wrap="square" rtlCol="0">
            <a:spAutoFit/>
          </a:bodyPr>
          <a:lstStyle/>
          <a:p>
            <a:r>
              <a:rPr lang="en-US" sz="2600" b="0" i="0" dirty="0">
                <a:solidFill>
                  <a:srgbClr val="000000"/>
                </a:solidFill>
                <a:effectLst/>
                <a:latin typeface="Calibri" panose="020F0502020204030204" pitchFamily="34" charset="0"/>
                <a:cs typeface="Calibri" panose="020F0502020204030204" pitchFamily="34" charset="0"/>
              </a:rPr>
              <a:t>Also he took a cup of wine, made the </a:t>
            </a:r>
            <a:r>
              <a:rPr lang="en-US" sz="2600" b="0" i="1" dirty="0" err="1">
                <a:solidFill>
                  <a:srgbClr val="000000"/>
                </a:solidFill>
                <a:effectLst/>
                <a:latin typeface="Calibri" panose="020F0502020204030204" pitchFamily="34" charset="0"/>
                <a:cs typeface="Calibri" panose="020F0502020204030204" pitchFamily="34" charset="0"/>
              </a:rPr>
              <a:t>b’rakhah</a:t>
            </a:r>
            <a:r>
              <a:rPr lang="en-US" sz="2600" b="0" i="0" dirty="0">
                <a:solidFill>
                  <a:srgbClr val="000000"/>
                </a:solidFill>
                <a:effectLst/>
                <a:latin typeface="Calibri" panose="020F0502020204030204" pitchFamily="34" charset="0"/>
                <a:cs typeface="Calibri" panose="020F0502020204030204" pitchFamily="34" charset="0"/>
              </a:rPr>
              <a:t>, and gave it to them; and they all drank. </a:t>
            </a:r>
            <a:r>
              <a:rPr lang="en-US" sz="2000" b="0" i="0" dirty="0">
                <a:solidFill>
                  <a:srgbClr val="000000"/>
                </a:solidFill>
                <a:effectLst/>
                <a:latin typeface="Calibri" panose="020F0502020204030204" pitchFamily="34" charset="0"/>
                <a:cs typeface="Calibri" panose="020F0502020204030204" pitchFamily="34" charset="0"/>
              </a:rPr>
              <a:t>(Complete Jewish Bible)</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327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A5CF58-537C-BD6A-7ACA-71F2DBE90689}"/>
              </a:ext>
            </a:extLst>
          </p:cNvPr>
          <p:cNvSpPr>
            <a:spLocks noGrp="1"/>
          </p:cNvSpPr>
          <p:nvPr>
            <p:ph idx="1"/>
          </p:nvPr>
        </p:nvSpPr>
        <p:spPr/>
        <p:txBody>
          <a:bodyPr/>
          <a:lstStyle/>
          <a:p>
            <a:pPr marL="114300" indent="0">
              <a:buNone/>
            </a:pPr>
            <a:r>
              <a:rPr lang="en-US" sz="2600" dirty="0"/>
              <a:t>Even Wikipedia, the least valid of resources, declares:</a:t>
            </a:r>
          </a:p>
          <a:p>
            <a:endParaRPr lang="en-US" sz="2600" dirty="0"/>
          </a:p>
          <a:p>
            <a:r>
              <a:rPr lang="en-US" sz="2600" b="0" i="1" dirty="0">
                <a:solidFill>
                  <a:srgbClr val="202122"/>
                </a:solidFill>
                <a:effectLst/>
              </a:rPr>
              <a:t>The </a:t>
            </a:r>
            <a:r>
              <a:rPr lang="en-US" sz="2600" b="0" i="1" u="none" strike="noStrike" dirty="0">
                <a:solidFill>
                  <a:srgbClr val="0645AD"/>
                </a:solidFill>
                <a:effectLst/>
              </a:rPr>
              <a:t>Synoptic Gospels</a:t>
            </a:r>
            <a:r>
              <a:rPr lang="en-US" sz="2600" b="0" i="1" dirty="0">
                <a:solidFill>
                  <a:srgbClr val="202122"/>
                </a:solidFill>
                <a:effectLst/>
              </a:rPr>
              <a:t> refer to Jesus sharing a cup of wine with the </a:t>
            </a:r>
            <a:r>
              <a:rPr lang="en-US" sz="2600" b="0" i="1" u="none" strike="noStrike" dirty="0">
                <a:solidFill>
                  <a:srgbClr val="0645AD"/>
                </a:solidFill>
                <a:effectLst/>
              </a:rPr>
              <a:t>Apostles</a:t>
            </a:r>
            <a:r>
              <a:rPr lang="en-US" sz="2600" b="0" i="1" dirty="0">
                <a:solidFill>
                  <a:srgbClr val="202122"/>
                </a:solidFill>
                <a:effectLst/>
              </a:rPr>
              <a:t>, saying it was the </a:t>
            </a:r>
            <a:r>
              <a:rPr lang="en-US" sz="2600" b="0" i="1" u="none" strike="noStrike" dirty="0">
                <a:solidFill>
                  <a:srgbClr val="0645AD"/>
                </a:solidFill>
                <a:effectLst/>
              </a:rPr>
              <a:t>covenant</a:t>
            </a:r>
            <a:r>
              <a:rPr lang="en-US" sz="2600" b="0" i="1" dirty="0">
                <a:solidFill>
                  <a:srgbClr val="202122"/>
                </a:solidFill>
                <a:effectLst/>
              </a:rPr>
              <a:t> in his blood. </a:t>
            </a:r>
            <a:endParaRPr lang="en-US" sz="2600" i="1" dirty="0"/>
          </a:p>
        </p:txBody>
      </p:sp>
    </p:spTree>
    <p:extLst>
      <p:ext uri="{BB962C8B-B14F-4D97-AF65-F5344CB8AC3E}">
        <p14:creationId xmlns:p14="http://schemas.microsoft.com/office/powerpoint/2010/main" val="276048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3105</TotalTime>
  <Words>1106</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 JULIAN</vt:lpstr>
      <vt:lpstr>Arial</vt:lpstr>
      <vt:lpstr>Calibri</vt:lpstr>
      <vt:lpstr>Cambria</vt:lpstr>
      <vt:lpstr>verdana</vt:lpstr>
      <vt:lpstr>Adjacency</vt:lpstr>
      <vt:lpstr>The Case for the  One Cup Communion </vt:lpstr>
      <vt:lpstr>6 QUESTIONS TO ANSWER</vt:lpstr>
      <vt:lpstr>PowerPoint Presentation</vt:lpstr>
      <vt:lpstr>BLANK CANVAS</vt:lpstr>
      <vt:lpstr>Blank Canvas</vt:lpstr>
      <vt:lpstr>Matthew 26:26-29</vt:lpstr>
      <vt:lpstr>Luke 22:20</vt:lpstr>
      <vt:lpstr>Mark 14:23</vt:lpstr>
      <vt:lpstr>PowerPoint Presentation</vt:lpstr>
      <vt:lpstr>HISTORICAL</vt:lpstr>
      <vt:lpstr>1 Corinthians 11:26-28</vt:lpstr>
      <vt:lpstr>Imitation is a Form of Flattery</vt:lpstr>
      <vt:lpstr>From the Catacombs of Rome</vt:lpstr>
      <vt:lpstr>Holy Grail</vt:lpstr>
      <vt:lpstr>What is a cup?</vt:lpstr>
      <vt:lpstr>Individual Cups</vt:lpstr>
      <vt:lpstr>SYMBOLISM</vt:lpstr>
      <vt:lpstr>1 Corinthians 10:16</vt:lpstr>
      <vt:lpstr>Gill’s Exposition</vt:lpstr>
      <vt:lpstr>Ephesians 4:4-6</vt:lpstr>
      <vt:lpstr>PowerPoint Presentation</vt:lpstr>
      <vt:lpstr>6 QUESTIONS TO ANSWER</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315</cp:revision>
  <cp:lastPrinted>2016-08-14T13:26:36Z</cp:lastPrinted>
  <dcterms:created xsi:type="dcterms:W3CDTF">2006-08-16T00:00:00Z</dcterms:created>
  <dcterms:modified xsi:type="dcterms:W3CDTF">2022-09-25T01:51:39Z</dcterms:modified>
</cp:coreProperties>
</file>