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4" r:id="rId3"/>
    <p:sldId id="318" r:id="rId4"/>
    <p:sldId id="285" r:id="rId5"/>
    <p:sldId id="317" r:id="rId6"/>
    <p:sldId id="312" r:id="rId7"/>
    <p:sldId id="319" r:id="rId8"/>
    <p:sldId id="292" r:id="rId9"/>
    <p:sldId id="320" r:id="rId10"/>
    <p:sldId id="294" r:id="rId11"/>
    <p:sldId id="293" r:id="rId12"/>
    <p:sldId id="290" r:id="rId13"/>
    <p:sldId id="321" r:id="rId14"/>
    <p:sldId id="322" r:id="rId15"/>
    <p:sldId id="323" r:id="rId16"/>
    <p:sldId id="324" r:id="rId17"/>
    <p:sldId id="325" r:id="rId18"/>
    <p:sldId id="327" r:id="rId19"/>
    <p:sldId id="328" r:id="rId20"/>
    <p:sldId id="296" r:id="rId21"/>
    <p:sldId id="291" r:id="rId22"/>
    <p:sldId id="297" r:id="rId23"/>
    <p:sldId id="302" r:id="rId24"/>
    <p:sldId id="276" r:id="rId25"/>
    <p:sldId id="298" r:id="rId26"/>
    <p:sldId id="299" r:id="rId27"/>
    <p:sldId id="305" r:id="rId28"/>
    <p:sldId id="300" r:id="rId29"/>
    <p:sldId id="311" r:id="rId30"/>
    <p:sldId id="306" r:id="rId31"/>
    <p:sldId id="301" r:id="rId32"/>
    <p:sldId id="309" r:id="rId33"/>
    <p:sldId id="310" r:id="rId34"/>
    <p:sldId id="283" r:id="rId35"/>
    <p:sldId id="326" r:id="rId3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00A3-F593-4FFA-9C14-3D0F3BB4172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12F0-9412-40A8-B450-CC05218B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07B3-B9EA-4D47-9C41-38A25BD73E2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4C6E-FBEC-440D-95E0-F6EA56AA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A3768-E5FA-4588-BCB7-2289BDA6C314}" type="datetimeFigureOut">
              <a:rPr lang="en-US" smtClean="0"/>
              <a:t>7/29/2018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1527175"/>
          </a:xfrm>
        </p:spPr>
        <p:txBody>
          <a:bodyPr/>
          <a:lstStyle/>
          <a:p>
            <a:pPr algn="ctr"/>
            <a:r>
              <a:rPr lang="en-US" sz="5500" b="1" dirty="0">
                <a:solidFill>
                  <a:schemeClr val="tx1"/>
                </a:solidFill>
              </a:rPr>
              <a:t>The Ed Principle</a:t>
            </a:r>
            <a:br>
              <a:rPr lang="en-US" sz="5500" b="1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chemeClr val="tx1"/>
                </a:solidFill>
              </a:rPr>
              <a:t>Is this worth fighting over?</a:t>
            </a:r>
            <a:endParaRPr lang="en-US" sz="5500" b="1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EA42E-0D33-41F4-81B9-D23373D69157}"/>
              </a:ext>
            </a:extLst>
          </p:cNvPr>
          <p:cNvSpPr txBox="1"/>
          <p:nvPr/>
        </p:nvSpPr>
        <p:spPr>
          <a:xfrm>
            <a:off x="2514600" y="4114800"/>
            <a:ext cx="40386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Principles to Live By</a:t>
            </a:r>
          </a:p>
          <a:p>
            <a:pPr algn="ctr"/>
            <a:r>
              <a:rPr lang="en-US" sz="2000" b="1" dirty="0">
                <a:latin typeface="+mj-lt"/>
              </a:rPr>
              <a:t>San Angelo, Tx</a:t>
            </a:r>
          </a:p>
          <a:p>
            <a:pPr algn="ctr"/>
            <a:r>
              <a:rPr lang="en-US" sz="2000" b="1" dirty="0">
                <a:latin typeface="+mj-lt"/>
              </a:rPr>
              <a:t>July 29,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C7C7-55F5-4CDC-AC3E-B2880D14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Tabernacle Plan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F85A42-84D5-4224-814E-87E7BEA0B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584"/>
          <a:stretch/>
        </p:blipFill>
        <p:spPr>
          <a:xfrm>
            <a:off x="2057400" y="2190959"/>
            <a:ext cx="4724400" cy="247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8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0178-45F7-441C-9072-A6FCD72E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Artist Rendition of the Altar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8D8C3B2-DC91-40CC-9F3C-FD617837F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2019" y="1981201"/>
            <a:ext cx="639944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3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AF91-ACB4-4545-AF66-84A3543F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Leviticus 17:8-9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EA1A-8829-4452-BBF7-1630F77C7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“Also you shall say to them: ‘Whatever man of the house of Israel, or of the strangers who dwell among you, who offers a burnt offering or sacrifice, </a:t>
            </a:r>
            <a:r>
              <a:rPr lang="en-US" sz="3000" b="1" baseline="30000" dirty="0"/>
              <a:t>9 </a:t>
            </a:r>
            <a:r>
              <a:rPr lang="en-US" sz="3000" dirty="0"/>
              <a:t>and does not bring it to the door of the tabernacle of meeting, to offer it to the </a:t>
            </a:r>
            <a:r>
              <a:rPr lang="en-US" sz="3000" cap="small" dirty="0"/>
              <a:t>Lord</a:t>
            </a:r>
            <a:r>
              <a:rPr lang="en-US" sz="3000" dirty="0"/>
              <a:t>, that man shall be cut off from among his people.</a:t>
            </a:r>
          </a:p>
        </p:txBody>
      </p:sp>
    </p:spTree>
    <p:extLst>
      <p:ext uri="{BB962C8B-B14F-4D97-AF65-F5344CB8AC3E}">
        <p14:creationId xmlns:p14="http://schemas.microsoft.com/office/powerpoint/2010/main" val="358290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D730-0EB1-4AF0-A398-1FA50598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9ED7C-CF81-4715-AB00-6D9588FB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when the children of Israel heard </a:t>
            </a:r>
            <a:r>
              <a:rPr lang="en-US" sz="3200" i="1" dirty="0"/>
              <a:t>of</a:t>
            </a:r>
            <a:r>
              <a:rPr lang="en-US" sz="3200" b="1" i="1" u="sng" dirty="0"/>
              <a:t> it</a:t>
            </a:r>
            <a:r>
              <a:rPr lang="en-US" sz="3200" i="1" dirty="0"/>
              <a:t>,</a:t>
            </a:r>
            <a:r>
              <a:rPr lang="en-US" sz="3200" dirty="0"/>
              <a:t> the whole congregation of the children of Israel gathered together at Shiloh to go to war against </a:t>
            </a:r>
            <a:r>
              <a:rPr lang="en-US" sz="3200" b="1" u="sng" dirty="0"/>
              <a:t>them</a:t>
            </a:r>
            <a:r>
              <a:rPr lang="en-US" sz="32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9B842E-4063-49D6-91E6-70968FEDB0A2}"/>
              </a:ext>
            </a:extLst>
          </p:cNvPr>
          <p:cNvSpPr txBox="1"/>
          <p:nvPr/>
        </p:nvSpPr>
        <p:spPr>
          <a:xfrm>
            <a:off x="685800" y="4114800"/>
            <a:ext cx="70104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“it”  - Altar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82A363-8734-4C86-854C-A1F293D7EFC0}"/>
              </a:ext>
            </a:extLst>
          </p:cNvPr>
          <p:cNvSpPr txBox="1"/>
          <p:nvPr/>
        </p:nvSpPr>
        <p:spPr>
          <a:xfrm>
            <a:off x="685800" y="4901625"/>
            <a:ext cx="70104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“them”  - East Siders</a:t>
            </a:r>
          </a:p>
        </p:txBody>
      </p:sp>
    </p:spTree>
    <p:extLst>
      <p:ext uri="{BB962C8B-B14F-4D97-AF65-F5344CB8AC3E}">
        <p14:creationId xmlns:p14="http://schemas.microsoft.com/office/powerpoint/2010/main" val="8604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2765-619A-4D16-ACF3-9956FBDB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Phinehas and his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07C1A-3BE4-4405-89D6-1376F178F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r>
              <a:rPr lang="en-US" sz="3000" dirty="0"/>
              <a:t>Phinehas the Priest</a:t>
            </a:r>
          </a:p>
          <a:p>
            <a:r>
              <a:rPr lang="en-US" sz="3000" dirty="0"/>
              <a:t>10 Rulers – one from each West Side tribe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DA2BE2-6549-4F16-AA1A-734EAA14BDDB}"/>
              </a:ext>
            </a:extLst>
          </p:cNvPr>
          <p:cNvSpPr txBox="1"/>
          <p:nvPr/>
        </p:nvSpPr>
        <p:spPr>
          <a:xfrm>
            <a:off x="990600" y="3048000"/>
            <a:ext cx="65532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‘What treachery </a:t>
            </a:r>
            <a:r>
              <a:rPr lang="en-US" sz="3000" i="1" dirty="0"/>
              <a:t>is</a:t>
            </a:r>
            <a:r>
              <a:rPr lang="en-US" sz="3000" dirty="0"/>
              <a:t> this that you have committed against the God of Israel, to turn away this day from following the </a:t>
            </a:r>
            <a:r>
              <a:rPr lang="en-US" sz="3000" cap="small" dirty="0"/>
              <a:t>Lord</a:t>
            </a:r>
            <a:r>
              <a:rPr lang="en-US" sz="3000" dirty="0"/>
              <a:t>, in that you have built for yourselves an altar, that you might rebel this day against the </a:t>
            </a:r>
            <a:r>
              <a:rPr lang="en-US" sz="3000" cap="small" dirty="0"/>
              <a:t>Lord</a:t>
            </a:r>
            <a:r>
              <a:rPr lang="en-US" sz="3000" dirty="0"/>
              <a:t>? (22:16)</a:t>
            </a:r>
          </a:p>
        </p:txBody>
      </p:sp>
    </p:spTree>
    <p:extLst>
      <p:ext uri="{BB962C8B-B14F-4D97-AF65-F5344CB8AC3E}">
        <p14:creationId xmlns:p14="http://schemas.microsoft.com/office/powerpoint/2010/main" val="6218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BE4B-26C4-401F-BB2D-EF036233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73B3C-8305-416B-82A6-18607892A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148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3000" dirty="0" err="1"/>
              <a:t>Peor</a:t>
            </a:r>
            <a:r>
              <a:rPr lang="en-US" sz="3000" dirty="0"/>
              <a:t> (22:17)</a:t>
            </a:r>
          </a:p>
          <a:p>
            <a:pPr marL="571500" indent="-457200">
              <a:buAutoNum type="arabicPeriod"/>
            </a:pPr>
            <a:r>
              <a:rPr lang="en-US" sz="3000" dirty="0"/>
              <a:t> </a:t>
            </a:r>
            <a:r>
              <a:rPr lang="en-US" sz="3000" dirty="0" err="1"/>
              <a:t>Achan</a:t>
            </a:r>
            <a:r>
              <a:rPr lang="en-US" sz="3000" dirty="0"/>
              <a:t> (22:20)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6CB25-4BF4-4872-891F-03536CE83554}"/>
              </a:ext>
            </a:extLst>
          </p:cNvPr>
          <p:cNvSpPr txBox="1"/>
          <p:nvPr/>
        </p:nvSpPr>
        <p:spPr>
          <a:xfrm>
            <a:off x="838200" y="2928878"/>
            <a:ext cx="62484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b="1" dirty="0" err="1"/>
              <a:t>Peor</a:t>
            </a:r>
            <a:r>
              <a:rPr lang="en-US" sz="3000" dirty="0"/>
              <a:t> – Numbers 25</a:t>
            </a:r>
          </a:p>
          <a:p>
            <a:r>
              <a:rPr lang="en-US" sz="3000" i="1" dirty="0"/>
              <a:t>The men committed harlotry with the Moabite women, on Balaam’s advice.</a:t>
            </a:r>
            <a:endParaRPr lang="en-US" sz="3000" dirty="0"/>
          </a:p>
          <a:p>
            <a:endParaRPr lang="en-US" sz="3000" dirty="0"/>
          </a:p>
          <a:p>
            <a:r>
              <a:rPr lang="en-US" sz="3000" b="1" dirty="0" err="1"/>
              <a:t>Achan</a:t>
            </a:r>
            <a:r>
              <a:rPr lang="en-US" sz="3000" dirty="0"/>
              <a:t> – Joshua 7</a:t>
            </a:r>
          </a:p>
          <a:p>
            <a:r>
              <a:rPr lang="en-US" sz="3000" i="1" dirty="0"/>
              <a:t>Stole from the Battle of Ai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13B78E-18D6-4571-93FF-3BB4BB2E8A38}"/>
              </a:ext>
            </a:extLst>
          </p:cNvPr>
          <p:cNvCxnSpPr/>
          <p:nvPr/>
        </p:nvCxnSpPr>
        <p:spPr>
          <a:xfrm>
            <a:off x="838200" y="4572000"/>
            <a:ext cx="6248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11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3BDD-86D0-4526-B183-926861C4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East Side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059A3-B0B4-4E21-988A-D6A14906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baseline="30000" dirty="0"/>
              <a:t> </a:t>
            </a:r>
            <a:r>
              <a:rPr lang="en-US" sz="3000" dirty="0"/>
              <a:t>But in fact we have done it for fear, for a reason, saying, ‘In time to come your descendants may speak to our descendants, saying, “What have you to do with the </a:t>
            </a:r>
            <a:r>
              <a:rPr lang="en-US" sz="3000" cap="small" dirty="0"/>
              <a:t>Lord</a:t>
            </a:r>
            <a:r>
              <a:rPr lang="en-US" sz="3000" dirty="0"/>
              <a:t> God of Israel? </a:t>
            </a:r>
            <a:r>
              <a:rPr lang="en-US" sz="3000" b="1" baseline="30000" dirty="0"/>
              <a:t>25 </a:t>
            </a:r>
            <a:r>
              <a:rPr lang="en-US" sz="3000" dirty="0"/>
              <a:t>For the </a:t>
            </a:r>
            <a:r>
              <a:rPr lang="en-US" sz="3000" cap="small" dirty="0"/>
              <a:t>Lord</a:t>
            </a:r>
            <a:r>
              <a:rPr lang="en-US" sz="3000" dirty="0"/>
              <a:t> has made the Jordan a border between you and us, </a:t>
            </a:r>
            <a:r>
              <a:rPr lang="en-US" sz="3000" i="1" dirty="0"/>
              <a:t>you</a:t>
            </a:r>
            <a:r>
              <a:rPr lang="en-US" sz="3000" dirty="0"/>
              <a:t> children of Reuben and children of Gad. You have no part in the </a:t>
            </a:r>
            <a:r>
              <a:rPr lang="en-US" sz="3000" cap="small" dirty="0"/>
              <a:t>Lord</a:t>
            </a:r>
            <a:r>
              <a:rPr lang="en-US" sz="3000" dirty="0"/>
              <a:t>.” So your descendants would make our descendants cease fearing the </a:t>
            </a:r>
            <a:r>
              <a:rPr lang="en-US" sz="3000" cap="small" dirty="0"/>
              <a:t>Lord</a:t>
            </a:r>
            <a:r>
              <a:rPr lang="en-US" sz="3000" dirty="0"/>
              <a:t>.’ </a:t>
            </a:r>
          </a:p>
        </p:txBody>
      </p:sp>
    </p:spTree>
    <p:extLst>
      <p:ext uri="{BB962C8B-B14F-4D97-AF65-F5344CB8AC3E}">
        <p14:creationId xmlns:p14="http://schemas.microsoft.com/office/powerpoint/2010/main" val="3816248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C6DA-C241-4FF4-BCA3-FFFB9C5C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22:28-29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CDEE2-9481-4794-AC33-F884F616D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2971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Therefore we said that it will be, when they say </a:t>
            </a:r>
            <a:r>
              <a:rPr lang="en-US" sz="3000" i="1" dirty="0"/>
              <a:t>this</a:t>
            </a:r>
            <a:r>
              <a:rPr lang="en-US" sz="3000" dirty="0"/>
              <a:t> to us or to our generations in time to come, that we may say, ‘Here is the replica of the altar of the </a:t>
            </a:r>
            <a:r>
              <a:rPr lang="en-US" sz="3000" cap="small" dirty="0"/>
              <a:t>Lord</a:t>
            </a:r>
            <a:r>
              <a:rPr lang="en-US" sz="3000" dirty="0"/>
              <a:t> which our fathers made, though not for burnt offerings nor for sacrifices; but it </a:t>
            </a:r>
            <a:r>
              <a:rPr lang="en-US" sz="3000" i="1" dirty="0"/>
              <a:t>is</a:t>
            </a:r>
            <a:r>
              <a:rPr lang="en-US" sz="3000" dirty="0"/>
              <a:t> a witness between you and us.’ </a:t>
            </a:r>
          </a:p>
        </p:txBody>
      </p:sp>
    </p:spTree>
    <p:extLst>
      <p:ext uri="{BB962C8B-B14F-4D97-AF65-F5344CB8AC3E}">
        <p14:creationId xmlns:p14="http://schemas.microsoft.com/office/powerpoint/2010/main" val="1396373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7170-E239-4ECB-8B36-3B4D30E37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Liberty or Command?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283BE-859F-426E-A9C8-A2116364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838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/>
              <a:t>The West Siders accepted the explanation of the East Siders, and civil war was avoided.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50158A-F38F-4B60-9E53-938BA9388539}"/>
              </a:ext>
            </a:extLst>
          </p:cNvPr>
          <p:cNvSpPr txBox="1"/>
          <p:nvPr/>
        </p:nvSpPr>
        <p:spPr>
          <a:xfrm>
            <a:off x="457200" y="2440742"/>
            <a:ext cx="7620000" cy="396005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/>
              <a:t>(Joshua 22: 31,33)</a:t>
            </a:r>
          </a:p>
          <a:p>
            <a:r>
              <a:rPr lang="en-US" sz="2600" b="1" dirty="0"/>
              <a:t>“</a:t>
            </a:r>
            <a:r>
              <a:rPr lang="en-US" sz="2600" dirty="0"/>
              <a:t>This day we perceive that the </a:t>
            </a:r>
            <a:r>
              <a:rPr lang="en-US" sz="2600" cap="small" dirty="0"/>
              <a:t>Lord</a:t>
            </a:r>
            <a:r>
              <a:rPr lang="en-US" sz="2600" dirty="0"/>
              <a:t> </a:t>
            </a:r>
            <a:r>
              <a:rPr lang="en-US" sz="2600" i="1" dirty="0"/>
              <a:t>is</a:t>
            </a:r>
            <a:r>
              <a:rPr lang="en-US" sz="2600" dirty="0"/>
              <a:t> among us, because you have not committed this treachery against the </a:t>
            </a:r>
            <a:r>
              <a:rPr lang="en-US" sz="2600" cap="small" dirty="0"/>
              <a:t>Lord</a:t>
            </a:r>
            <a:r>
              <a:rPr lang="en-US" sz="2600" dirty="0"/>
              <a:t>. Now you have delivered the children of Israel out of the hand of the </a:t>
            </a:r>
            <a:r>
              <a:rPr lang="en-US" sz="2600" cap="small" dirty="0"/>
              <a:t>Lord</a:t>
            </a:r>
            <a:r>
              <a:rPr lang="en-US" sz="2600" dirty="0"/>
              <a:t>.”</a:t>
            </a:r>
          </a:p>
          <a:p>
            <a:endParaRPr lang="en-US" sz="2600" b="1" baseline="30000" dirty="0"/>
          </a:p>
          <a:p>
            <a:r>
              <a:rPr lang="en-US" sz="2600" b="1" baseline="30000" dirty="0"/>
              <a:t>33 </a:t>
            </a:r>
            <a:r>
              <a:rPr lang="en-US" sz="2600" dirty="0"/>
              <a:t>So the thing pleased the children of Israel, and the children of Israel blessed God; they spoke no more of going against them in battle, to destroy the land where the children of Reuben and Gad dwelt.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8713-75E3-4CEE-A738-EEAE5BF6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264F6-6336-4852-9ED9-24BEE93DE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 children of Reuben and the children of Gad called the altar, </a:t>
            </a:r>
            <a:r>
              <a:rPr lang="en-US" sz="3000" i="1" dirty="0"/>
              <a:t>Witness,</a:t>
            </a:r>
            <a:r>
              <a:rPr lang="en-US" sz="3000" dirty="0"/>
              <a:t> “For </a:t>
            </a:r>
            <a:r>
              <a:rPr lang="en-US" sz="3000" i="1" dirty="0"/>
              <a:t>it is</a:t>
            </a:r>
            <a:r>
              <a:rPr lang="en-US" sz="3000" dirty="0"/>
              <a:t> a witness between us that the </a:t>
            </a:r>
            <a:r>
              <a:rPr lang="en-US" sz="3000" cap="small" dirty="0"/>
              <a:t>Lord</a:t>
            </a:r>
            <a:r>
              <a:rPr lang="en-US" sz="3000" dirty="0"/>
              <a:t> </a:t>
            </a:r>
            <a:r>
              <a:rPr lang="en-US" sz="3000" i="1" dirty="0"/>
              <a:t>is</a:t>
            </a:r>
            <a:r>
              <a:rPr lang="en-US" sz="3000" dirty="0"/>
              <a:t> God.”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F0F0C-CE90-444A-851C-DD9B7DD8AD2D}"/>
              </a:ext>
            </a:extLst>
          </p:cNvPr>
          <p:cNvSpPr txBox="1"/>
          <p:nvPr/>
        </p:nvSpPr>
        <p:spPr>
          <a:xfrm>
            <a:off x="685800" y="3429000"/>
            <a:ext cx="7239000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King James Version:</a:t>
            </a:r>
          </a:p>
          <a:p>
            <a:r>
              <a:rPr lang="en-US" sz="2800" dirty="0"/>
              <a:t>And the children of Reuben and the children of Gad called the altar </a:t>
            </a:r>
            <a:r>
              <a:rPr lang="en-US" sz="2800" b="1" u="sng" dirty="0"/>
              <a:t>Ed</a:t>
            </a:r>
            <a:r>
              <a:rPr lang="en-US" sz="2800" dirty="0"/>
              <a:t>: for it shall be a witness between us that the </a:t>
            </a:r>
            <a:r>
              <a:rPr lang="en-US" sz="2800" cap="small" dirty="0"/>
              <a:t>Lord</a:t>
            </a:r>
            <a:r>
              <a:rPr lang="en-US" sz="2800" dirty="0"/>
              <a:t> is God.</a:t>
            </a:r>
          </a:p>
        </p:txBody>
      </p:sp>
    </p:spTree>
    <p:extLst>
      <p:ext uri="{BB962C8B-B14F-4D97-AF65-F5344CB8AC3E}">
        <p14:creationId xmlns:p14="http://schemas.microsoft.com/office/powerpoint/2010/main" val="42234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ED730-0EB1-4AF0-A398-1FA50598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9ED7C-CF81-4715-AB00-6D9588FB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when the children of Israel heard </a:t>
            </a:r>
            <a:r>
              <a:rPr lang="en-US" sz="3200" i="1" dirty="0"/>
              <a:t>of</a:t>
            </a:r>
            <a:r>
              <a:rPr lang="en-US" sz="3200" b="1" i="1" u="sng" dirty="0"/>
              <a:t> it</a:t>
            </a:r>
            <a:r>
              <a:rPr lang="en-US" sz="3200" i="1" dirty="0"/>
              <a:t>,</a:t>
            </a:r>
            <a:r>
              <a:rPr lang="en-US" sz="3200" dirty="0"/>
              <a:t> the whole congregation of the children of Israel gathered together at Shiloh to go to war against </a:t>
            </a:r>
            <a:r>
              <a:rPr lang="en-US" sz="3200" b="1" u="sng" dirty="0"/>
              <a:t>them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1911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30270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B8CF-418A-4604-9EB9-39202533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Revelation 3:15-16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809C-D206-4E89-AB8D-04C7428B7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3000" dirty="0"/>
              <a:t>Laodicea:  </a:t>
            </a:r>
          </a:p>
          <a:p>
            <a:pPr marL="114300" indent="0">
              <a:buNone/>
            </a:pPr>
            <a:r>
              <a:rPr lang="en-US" sz="3000" dirty="0"/>
              <a:t>I know your works, that you are neither cold nor hot. I could wish you were cold or hot. </a:t>
            </a:r>
            <a:r>
              <a:rPr lang="en-US" sz="3000" b="1" baseline="30000" dirty="0"/>
              <a:t>16 </a:t>
            </a:r>
            <a:r>
              <a:rPr lang="en-US" sz="3000" dirty="0"/>
              <a:t>So then, because you are lukewarm, and neither cold nor hot, I will vomit you out of My mouth.</a:t>
            </a:r>
            <a:r>
              <a:rPr lang="en-US" dirty="0"/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BD726-0F64-4220-995A-E148F779093E}"/>
              </a:ext>
            </a:extLst>
          </p:cNvPr>
          <p:cNvSpPr txBox="1"/>
          <p:nvPr/>
        </p:nvSpPr>
        <p:spPr>
          <a:xfrm>
            <a:off x="457200" y="4466272"/>
            <a:ext cx="76200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If we need to take a stand, then do it!  It is too easy to remain on the sidelines and allow injustice to occur.  </a:t>
            </a:r>
            <a:r>
              <a:rPr lang="en-US" sz="3000" b="1" dirty="0"/>
              <a:t>Think Edwin Burke!</a:t>
            </a:r>
          </a:p>
        </p:txBody>
      </p:sp>
    </p:spTree>
    <p:extLst>
      <p:ext uri="{BB962C8B-B14F-4D97-AF65-F5344CB8AC3E}">
        <p14:creationId xmlns:p14="http://schemas.microsoft.com/office/powerpoint/2010/main" val="32309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</p:txBody>
      </p:sp>
    </p:spTree>
    <p:extLst>
      <p:ext uri="{BB962C8B-B14F-4D97-AF65-F5344CB8AC3E}">
        <p14:creationId xmlns:p14="http://schemas.microsoft.com/office/powerpoint/2010/main" val="164053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75D4-1FB8-48B9-BC66-E1B772AFB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Notable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525C-C75C-4CE6-B2D7-09EE9B48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“Everybody has the right to speak.  However, you must earn the right to be heard.” – John Maxwell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A15165-B58D-4325-83DD-1850C9CCBFF2}"/>
              </a:ext>
            </a:extLst>
          </p:cNvPr>
          <p:cNvSpPr txBox="1">
            <a:spLocks/>
          </p:cNvSpPr>
          <p:nvPr/>
        </p:nvSpPr>
        <p:spPr>
          <a:xfrm>
            <a:off x="457200" y="3810000"/>
            <a:ext cx="7620000" cy="16764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dirty="0"/>
              <a:t>“Usually the people who understand the least speak the loudest.” – Mayor Dwain Morrison</a:t>
            </a:r>
          </a:p>
        </p:txBody>
      </p:sp>
    </p:spTree>
    <p:extLst>
      <p:ext uri="{BB962C8B-B14F-4D97-AF65-F5344CB8AC3E}">
        <p14:creationId xmlns:p14="http://schemas.microsoft.com/office/powerpoint/2010/main" val="11964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b="1" dirty="0"/>
              <a:t>Biblical Conflict Plan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828800"/>
            <a:ext cx="7620000" cy="11430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000" b="1" dirty="0"/>
              <a:t>Any disagreement should be handled by the fewest number of people possible.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48000"/>
            <a:ext cx="7620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000" b="1" dirty="0"/>
              <a:t>Therefore, if the disagreement cannot be handled by 2, then add a few .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267200"/>
            <a:ext cx="7620000" cy="1143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000" b="1" dirty="0"/>
              <a:t>Therefore, if the disagreement cannot be handled by a few, let the Church hear it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002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  <a:p>
            <a:pPr marL="571500" indent="-457200">
              <a:buAutoNum type="arabicPeriod"/>
            </a:pPr>
            <a:r>
              <a:rPr lang="en-US" sz="2800" dirty="0"/>
              <a:t>Speak based on fact, not opinion.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AEF81-C82D-4AB5-8F2C-596C677AF7CB}"/>
              </a:ext>
            </a:extLst>
          </p:cNvPr>
          <p:cNvSpPr txBox="1"/>
          <p:nvPr/>
        </p:nvSpPr>
        <p:spPr>
          <a:xfrm>
            <a:off x="609600" y="3551238"/>
            <a:ext cx="70104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err="1"/>
              <a:t>Peor</a:t>
            </a: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err="1"/>
              <a:t>Achan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A72081-B6B5-4DC2-837C-CA3A5BF6655B}"/>
              </a:ext>
            </a:extLst>
          </p:cNvPr>
          <p:cNvSpPr txBox="1"/>
          <p:nvPr/>
        </p:nvSpPr>
        <p:spPr>
          <a:xfrm>
            <a:off x="607381" y="4749968"/>
            <a:ext cx="7010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Some years later, both Jeroboam Ahaz would be guilty of the same sin!</a:t>
            </a:r>
          </a:p>
        </p:txBody>
      </p:sp>
    </p:spTree>
    <p:extLst>
      <p:ext uri="{BB962C8B-B14F-4D97-AF65-F5344CB8AC3E}">
        <p14:creationId xmlns:p14="http://schemas.microsoft.com/office/powerpoint/2010/main" val="254364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  <a:p>
            <a:pPr marL="571500" indent="-457200">
              <a:buAutoNum type="arabicPeriod"/>
            </a:pPr>
            <a:r>
              <a:rPr lang="en-US" sz="2800" dirty="0"/>
              <a:t>Speak based on fact, not opinion.</a:t>
            </a:r>
          </a:p>
          <a:p>
            <a:pPr marL="571500" indent="-457200">
              <a:buAutoNum type="arabicPeriod"/>
            </a:pPr>
            <a:r>
              <a:rPr lang="en-US" sz="2800" dirty="0"/>
              <a:t>Always allow an escape route.</a:t>
            </a:r>
          </a:p>
        </p:txBody>
      </p:sp>
    </p:spTree>
    <p:extLst>
      <p:ext uri="{BB962C8B-B14F-4D97-AF65-F5344CB8AC3E}">
        <p14:creationId xmlns:p14="http://schemas.microsoft.com/office/powerpoint/2010/main" val="3795235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EC1C-422C-492B-B024-BCDC0CE3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Escape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2EA5-90B8-4AD6-86A8-4189D252B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(</a:t>
            </a:r>
            <a:r>
              <a:rPr lang="en-US" sz="3000" b="1" dirty="0"/>
              <a:t>Joshua 22:19</a:t>
            </a:r>
            <a:r>
              <a:rPr lang="en-US" sz="3000" dirty="0"/>
              <a:t>)</a:t>
            </a:r>
          </a:p>
          <a:p>
            <a:pPr marL="114300" indent="0">
              <a:buNone/>
            </a:pPr>
            <a:r>
              <a:rPr lang="en-US" sz="3000" dirty="0"/>
              <a:t>Nevertheless, if the land of your possession </a:t>
            </a:r>
            <a:r>
              <a:rPr lang="en-US" sz="3000" i="1" dirty="0"/>
              <a:t>is</a:t>
            </a:r>
            <a:r>
              <a:rPr lang="en-US" sz="3000" dirty="0"/>
              <a:t> unclean, </a:t>
            </a:r>
            <a:r>
              <a:rPr lang="en-US" sz="3000" i="1" dirty="0"/>
              <a:t>then</a:t>
            </a:r>
            <a:r>
              <a:rPr lang="en-US" sz="3000" dirty="0"/>
              <a:t> cross over to the land of the possession of the </a:t>
            </a:r>
            <a:r>
              <a:rPr lang="en-US" sz="3000" cap="small" dirty="0"/>
              <a:t>Lord</a:t>
            </a:r>
            <a:r>
              <a:rPr lang="en-US" sz="3000" dirty="0"/>
              <a:t>, where the </a:t>
            </a:r>
            <a:r>
              <a:rPr lang="en-US" sz="3000" cap="small" dirty="0"/>
              <a:t>Lord</a:t>
            </a:r>
            <a:r>
              <a:rPr lang="en-US" sz="3000" dirty="0"/>
              <a:t>’s tabernacle stands, and </a:t>
            </a:r>
            <a:r>
              <a:rPr lang="en-US" sz="3000" b="1" u="sng" dirty="0"/>
              <a:t>take possession among us</a:t>
            </a:r>
            <a:r>
              <a:rPr lang="en-US" sz="3000" dirty="0"/>
              <a:t>; but do not rebel against the </a:t>
            </a:r>
            <a:r>
              <a:rPr lang="en-US" sz="3000" cap="small" dirty="0"/>
              <a:t>Lord</a:t>
            </a:r>
            <a:r>
              <a:rPr lang="en-US" sz="3000" dirty="0"/>
              <a:t>, nor rebel against us, by building yourselves an altar besides the altar of the </a:t>
            </a:r>
            <a:r>
              <a:rPr lang="en-US" sz="3000" cap="small" dirty="0"/>
              <a:t>Lord </a:t>
            </a:r>
            <a:r>
              <a:rPr lang="en-US" sz="3000" dirty="0"/>
              <a:t>our God.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4825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  <a:p>
            <a:pPr marL="571500" indent="-457200">
              <a:buAutoNum type="arabicPeriod"/>
            </a:pPr>
            <a:r>
              <a:rPr lang="en-US" sz="2800" dirty="0"/>
              <a:t>Speak based on fact, not opinion.</a:t>
            </a:r>
          </a:p>
          <a:p>
            <a:pPr marL="571500" indent="-457200">
              <a:buAutoNum type="arabicPeriod"/>
            </a:pPr>
            <a:r>
              <a:rPr lang="en-US" sz="2800" dirty="0"/>
              <a:t>Always allow an escape route.</a:t>
            </a:r>
          </a:p>
          <a:p>
            <a:pPr marL="571500" indent="-457200">
              <a:buAutoNum type="arabicPeriod"/>
            </a:pPr>
            <a:r>
              <a:rPr lang="en-US" sz="2800" dirty="0"/>
              <a:t>Exercise discernment.</a:t>
            </a:r>
          </a:p>
        </p:txBody>
      </p:sp>
    </p:spTree>
    <p:extLst>
      <p:ext uri="{BB962C8B-B14F-4D97-AF65-F5344CB8AC3E}">
        <p14:creationId xmlns:p14="http://schemas.microsoft.com/office/powerpoint/2010/main" val="2931944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319E-B7E1-409D-A897-FA82E252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Definition:  Discernment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CF068-FC4E-47FA-8BAE-9E65F1714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76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u="sng" dirty="0"/>
              <a:t>Discernment</a:t>
            </a:r>
            <a:r>
              <a:rPr lang="en-US" sz="3200" dirty="0"/>
              <a:t> is the ability to decide between truth and error, right and wrong.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b="1" u="sng" dirty="0"/>
              <a:t>Discernment</a:t>
            </a:r>
            <a:r>
              <a:rPr lang="en-US" sz="3200" dirty="0"/>
              <a:t> is the process of making careful distinctions in our thinking about truth.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8FF4D-18A4-42BA-8B88-55C7A91F4B65}"/>
              </a:ext>
            </a:extLst>
          </p:cNvPr>
          <p:cNvSpPr txBox="1"/>
          <p:nvPr/>
        </p:nvSpPr>
        <p:spPr>
          <a:xfrm>
            <a:off x="609600" y="5257800"/>
            <a:ext cx="74676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In short, THINK BIBLICALLY!</a:t>
            </a:r>
          </a:p>
        </p:txBody>
      </p:sp>
    </p:spTree>
    <p:extLst>
      <p:ext uri="{BB962C8B-B14F-4D97-AF65-F5344CB8AC3E}">
        <p14:creationId xmlns:p14="http://schemas.microsoft.com/office/powerpoint/2010/main" val="305147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029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FC06-B132-4524-B385-10DB3760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Discernment in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8495A-2462-4503-97CF-9E5671FC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/>
              <a:t>(</a:t>
            </a:r>
            <a:r>
              <a:rPr lang="en-US" sz="2800" b="1" dirty="0"/>
              <a:t>1 Thessalonians 5:21-22</a:t>
            </a:r>
            <a:r>
              <a:rPr lang="en-US" sz="2800" dirty="0"/>
              <a:t>)</a:t>
            </a:r>
          </a:p>
          <a:p>
            <a:pPr marL="114300" indent="0">
              <a:buNone/>
            </a:pPr>
            <a:r>
              <a:rPr lang="en-US" sz="2800" dirty="0"/>
              <a:t>Test all things; hold fast what is good. </a:t>
            </a:r>
            <a:r>
              <a:rPr lang="en-US" sz="2800" b="1" baseline="30000" dirty="0"/>
              <a:t>22 </a:t>
            </a:r>
            <a:r>
              <a:rPr lang="en-US" sz="2800" dirty="0"/>
              <a:t>Abstain from every form of evil.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ABDCA-07D8-4D8C-A358-D4FB62AED8AE}"/>
              </a:ext>
            </a:extLst>
          </p:cNvPr>
          <p:cNvSpPr/>
          <p:nvPr/>
        </p:nvSpPr>
        <p:spPr>
          <a:xfrm>
            <a:off x="533400" y="3441918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4:1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Beloved, do not believe every spirit, but test the spirits, whether they are of God; because many false prophets have gone out into the world.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57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  <a:p>
            <a:pPr marL="571500" indent="-457200">
              <a:buAutoNum type="arabicPeriod"/>
            </a:pPr>
            <a:r>
              <a:rPr lang="en-US" sz="2800" dirty="0"/>
              <a:t>Speak based on fact, not opinion.</a:t>
            </a:r>
          </a:p>
          <a:p>
            <a:pPr marL="571500" indent="-457200">
              <a:buAutoNum type="arabicPeriod"/>
            </a:pPr>
            <a:r>
              <a:rPr lang="en-US" sz="2800" dirty="0"/>
              <a:t>Always allow an escape route.</a:t>
            </a:r>
          </a:p>
          <a:p>
            <a:pPr marL="571500" indent="-457200">
              <a:buAutoNum type="arabicPeriod"/>
            </a:pPr>
            <a:r>
              <a:rPr lang="en-US" sz="2800" dirty="0"/>
              <a:t>Exercise discernment.</a:t>
            </a:r>
          </a:p>
          <a:p>
            <a:pPr marL="571500" indent="-457200">
              <a:buAutoNum type="arabicPeriod"/>
            </a:pPr>
            <a:r>
              <a:rPr lang="en-US" sz="2800" dirty="0"/>
              <a:t>Accept the resolution.</a:t>
            </a:r>
          </a:p>
        </p:txBody>
      </p:sp>
    </p:spTree>
    <p:extLst>
      <p:ext uri="{BB962C8B-B14F-4D97-AF65-F5344CB8AC3E}">
        <p14:creationId xmlns:p14="http://schemas.microsoft.com/office/powerpoint/2010/main" val="4113626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A0E7-070D-47B4-A75D-DA09E9E7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Isaiah 43:18-19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6162-EAAE-4602-A1B4-5B1FD3AE6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“Do not remember the former things,</a:t>
            </a:r>
            <a:br>
              <a:rPr lang="en-US" sz="2800" dirty="0"/>
            </a:br>
            <a:r>
              <a:rPr lang="en-US" sz="2800" dirty="0"/>
              <a:t>Nor consider the things of old.</a:t>
            </a:r>
            <a:br>
              <a:rPr lang="en-US" sz="2800" dirty="0"/>
            </a:br>
            <a:r>
              <a:rPr lang="en-US" sz="2800" b="1" baseline="30000" dirty="0"/>
              <a:t>19 </a:t>
            </a:r>
            <a:r>
              <a:rPr lang="en-US" sz="2800" dirty="0"/>
              <a:t>Behold, I will do a new thing,</a:t>
            </a:r>
            <a:br>
              <a:rPr lang="en-US" sz="2800" dirty="0"/>
            </a:br>
            <a:r>
              <a:rPr lang="en-US" sz="2800" dirty="0"/>
              <a:t>Now it shall spring forth;</a:t>
            </a:r>
            <a:br>
              <a:rPr lang="en-US" sz="2800" dirty="0"/>
            </a:br>
            <a:r>
              <a:rPr lang="en-US" sz="2800" dirty="0"/>
              <a:t>Shall you not know it?</a:t>
            </a:r>
          </a:p>
        </p:txBody>
      </p:sp>
    </p:spTree>
    <p:extLst>
      <p:ext uri="{BB962C8B-B14F-4D97-AF65-F5344CB8AC3E}">
        <p14:creationId xmlns:p14="http://schemas.microsoft.com/office/powerpoint/2010/main" val="3122479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772A-42DB-4542-939A-5D13D640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Philippians 3:13-14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6FB9-BEE3-401B-8914-E8865B41C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71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Brethren, I do not count myself to have apprehended; but one thing </a:t>
            </a:r>
            <a:r>
              <a:rPr lang="en-US" sz="3000" i="1" dirty="0"/>
              <a:t>I do,</a:t>
            </a:r>
            <a:r>
              <a:rPr lang="en-US" sz="3000" dirty="0"/>
              <a:t> forgetting those things which are behind and reaching forward to those things which are ahead, </a:t>
            </a:r>
            <a:r>
              <a:rPr lang="en-US" sz="3000" b="1" baseline="30000" dirty="0"/>
              <a:t>14 </a:t>
            </a:r>
            <a:r>
              <a:rPr lang="en-US" sz="3000" dirty="0"/>
              <a:t>I press toward the goal for the prize of the upward call of God in Christ Jesus.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36DBC3-5475-49C8-B48E-55D9BD3ED3C6}"/>
              </a:ext>
            </a:extLst>
          </p:cNvPr>
          <p:cNvSpPr txBox="1"/>
          <p:nvPr/>
        </p:nvSpPr>
        <p:spPr>
          <a:xfrm>
            <a:off x="457200" y="5029200"/>
            <a:ext cx="76200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Either accept the resolution or let it go!</a:t>
            </a:r>
          </a:p>
        </p:txBody>
      </p:sp>
    </p:spTree>
    <p:extLst>
      <p:ext uri="{BB962C8B-B14F-4D97-AF65-F5344CB8AC3E}">
        <p14:creationId xmlns:p14="http://schemas.microsoft.com/office/powerpoint/2010/main" val="9553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55F6-B0D9-4F6A-BF4A-E2AE60D8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3A03F-E450-4B36-9A10-93BB2977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167640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en-US" sz="3200" dirty="0"/>
              <a:t>Conflict is expected in life, but there are steps we can follow to ensure it is handled  correctly and with a Christian spirit.   </a:t>
            </a:r>
          </a:p>
        </p:txBody>
      </p:sp>
    </p:spTree>
    <p:extLst>
      <p:ext uri="{BB962C8B-B14F-4D97-AF65-F5344CB8AC3E}">
        <p14:creationId xmlns:p14="http://schemas.microsoft.com/office/powerpoint/2010/main" val="2224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AD2-418B-4347-947A-A9077994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Conclusion - The 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ABDAF-BB02-47FD-94E8-74E396E6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800" dirty="0"/>
              <a:t>Be prepared to fight if necessary.</a:t>
            </a:r>
          </a:p>
          <a:p>
            <a:pPr marL="571500" indent="-457200">
              <a:buAutoNum type="arabicPeriod"/>
            </a:pPr>
            <a:r>
              <a:rPr lang="en-US" sz="2800" dirty="0"/>
              <a:t>Not everyone needs to go.</a:t>
            </a:r>
          </a:p>
          <a:p>
            <a:pPr marL="571500" indent="-457200">
              <a:buAutoNum type="arabicPeriod"/>
            </a:pPr>
            <a:r>
              <a:rPr lang="en-US" sz="2800" dirty="0"/>
              <a:t>Speak based on fact, not opinion.</a:t>
            </a:r>
          </a:p>
          <a:p>
            <a:pPr marL="571500" indent="-457200">
              <a:buAutoNum type="arabicPeriod"/>
            </a:pPr>
            <a:r>
              <a:rPr lang="en-US" sz="2800" dirty="0"/>
              <a:t>Always allow an escape route.</a:t>
            </a:r>
          </a:p>
          <a:p>
            <a:pPr marL="571500" indent="-457200">
              <a:buAutoNum type="arabicPeriod"/>
            </a:pPr>
            <a:r>
              <a:rPr lang="en-US" sz="2800" dirty="0"/>
              <a:t>Exercise discernment.</a:t>
            </a:r>
          </a:p>
          <a:p>
            <a:pPr marL="571500" indent="-457200">
              <a:buAutoNum type="arabicPeriod"/>
            </a:pPr>
            <a:r>
              <a:rPr lang="en-US" sz="2800" dirty="0"/>
              <a:t>Accept </a:t>
            </a:r>
            <a:r>
              <a:rPr lang="en-US" sz="2800"/>
              <a:t>the resolution.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92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ordan river hand drawn map">
            <a:extLst>
              <a:ext uri="{FF2B5EF4-FFF2-40B4-BE49-F238E27FC236}">
                <a16:creationId xmlns:a16="http://schemas.microsoft.com/office/drawing/2014/main" id="{5C11F727-377F-48CC-B8DE-4C7195A397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055242" cy="62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61C40D-FA15-4F0B-8934-76F6F033C454}"/>
              </a:ext>
            </a:extLst>
          </p:cNvPr>
          <p:cNvSpPr/>
          <p:nvPr/>
        </p:nvSpPr>
        <p:spPr>
          <a:xfrm>
            <a:off x="5029200" y="4237038"/>
            <a:ext cx="1219200" cy="2316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EC891B-4BE0-4BC9-B2B8-201AC942C836}"/>
              </a:ext>
            </a:extLst>
          </p:cNvPr>
          <p:cNvSpPr/>
          <p:nvPr/>
        </p:nvSpPr>
        <p:spPr>
          <a:xfrm>
            <a:off x="4876800" y="3733800"/>
            <a:ext cx="1371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7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63D6-2592-444A-ADFF-599B2A8B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Numbers 32:5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9E35-EA51-40A2-9ABE-1A4EA4AC5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 they said, “If we have found favor in your sight, let this land be given to your servants as a possession. Do not take us over the Jordan.”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5F87F6-2288-4A04-9F44-11E3113B408A}"/>
              </a:ext>
            </a:extLst>
          </p:cNvPr>
          <p:cNvSpPr txBox="1"/>
          <p:nvPr/>
        </p:nvSpPr>
        <p:spPr>
          <a:xfrm>
            <a:off x="685800" y="4114800"/>
            <a:ext cx="70104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“they”  - Tribes of Reuben and Gad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6E355-AA59-4CFC-89B8-9EA08406E948}"/>
              </a:ext>
            </a:extLst>
          </p:cNvPr>
          <p:cNvSpPr txBox="1"/>
          <p:nvPr/>
        </p:nvSpPr>
        <p:spPr>
          <a:xfrm>
            <a:off x="685800" y="4901625"/>
            <a:ext cx="70104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“your”  - Moses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2BE7-ADE0-4DFB-B87F-B33D03248C74}"/>
              </a:ext>
            </a:extLst>
          </p:cNvPr>
          <p:cNvSpPr txBox="1"/>
          <p:nvPr/>
        </p:nvSpPr>
        <p:spPr>
          <a:xfrm>
            <a:off x="685800" y="5739825"/>
            <a:ext cx="70104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“this land”  - Gilead, east of the Jordan</a:t>
            </a:r>
          </a:p>
        </p:txBody>
      </p:sp>
    </p:spTree>
    <p:extLst>
      <p:ext uri="{BB962C8B-B14F-4D97-AF65-F5344CB8AC3E}">
        <p14:creationId xmlns:p14="http://schemas.microsoft.com/office/powerpoint/2010/main" val="93855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FEA1-1340-47BF-AE08-47BC42C5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22:1,4-5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371D3-11D5-4724-84B2-17A6F5E1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Then Joshua called the </a:t>
            </a:r>
            <a:r>
              <a:rPr lang="en-US" sz="3000" dirty="0" err="1"/>
              <a:t>Reubenites</a:t>
            </a:r>
            <a:r>
              <a:rPr lang="en-US" sz="3000" dirty="0"/>
              <a:t>, the </a:t>
            </a:r>
            <a:r>
              <a:rPr lang="en-US" sz="3000" dirty="0" err="1"/>
              <a:t>Gadites</a:t>
            </a:r>
            <a:r>
              <a:rPr lang="en-US" sz="3000" dirty="0"/>
              <a:t>, </a:t>
            </a:r>
            <a:r>
              <a:rPr lang="en-US" sz="3000" b="1" u="sng" dirty="0"/>
              <a:t>and half the tribe of Manasseh</a:t>
            </a:r>
            <a:r>
              <a:rPr lang="en-US" sz="3000" dirty="0"/>
              <a:t>, </a:t>
            </a:r>
          </a:p>
          <a:p>
            <a:pPr marL="114300" indent="0">
              <a:buNone/>
            </a:pPr>
            <a:r>
              <a:rPr lang="en-US" sz="3000" b="1" baseline="30000" dirty="0"/>
              <a:t>4 </a:t>
            </a:r>
            <a:r>
              <a:rPr lang="en-US" sz="3000" dirty="0"/>
              <a:t>And now the </a:t>
            </a:r>
            <a:r>
              <a:rPr lang="en-US" sz="3000" cap="small" dirty="0"/>
              <a:t>Lord</a:t>
            </a:r>
            <a:r>
              <a:rPr lang="en-US" sz="3000" dirty="0"/>
              <a:t> your God has given rest to your brethren, as He promised them; now therefore, return and go to your tents </a:t>
            </a:r>
            <a:r>
              <a:rPr lang="en-US" sz="3000" i="1" dirty="0"/>
              <a:t>and</a:t>
            </a:r>
            <a:r>
              <a:rPr lang="en-US" sz="3000" dirty="0"/>
              <a:t> to the land of your possession, which Moses the servant of the </a:t>
            </a:r>
            <a:r>
              <a:rPr lang="en-US" sz="3000" cap="small" dirty="0"/>
              <a:t>Lord</a:t>
            </a:r>
            <a:r>
              <a:rPr lang="en-US" sz="3000" dirty="0"/>
              <a:t> gave you on the other side of the Jordan. </a:t>
            </a:r>
          </a:p>
        </p:txBody>
      </p:sp>
    </p:spTree>
    <p:extLst>
      <p:ext uri="{BB962C8B-B14F-4D97-AF65-F5344CB8AC3E}">
        <p14:creationId xmlns:p14="http://schemas.microsoft.com/office/powerpoint/2010/main" val="365363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FEA1-1340-47BF-AE08-47BC42C5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22:1,4-5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371D3-11D5-4724-84B2-17A6F5E1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baseline="30000" dirty="0"/>
              <a:t>5 </a:t>
            </a:r>
            <a:r>
              <a:rPr lang="en-US" sz="3000" dirty="0"/>
              <a:t>But take careful heed to do the commandment and the law which Moses the servant of the </a:t>
            </a:r>
            <a:r>
              <a:rPr lang="en-US" sz="3000" cap="small" dirty="0"/>
              <a:t>Lord</a:t>
            </a:r>
            <a:r>
              <a:rPr lang="en-US" sz="3000" dirty="0"/>
              <a:t> commanded you, to love the </a:t>
            </a:r>
            <a:r>
              <a:rPr lang="en-US" sz="3000" cap="small" dirty="0"/>
              <a:t>Lord</a:t>
            </a:r>
            <a:r>
              <a:rPr lang="en-US" sz="3000" dirty="0"/>
              <a:t> your God, to walk in all His ways, to keep His commandments, to hold fast to Him, and to serve Him with all your heart and with all your soul.” </a:t>
            </a:r>
          </a:p>
        </p:txBody>
      </p:sp>
    </p:spTree>
    <p:extLst>
      <p:ext uri="{BB962C8B-B14F-4D97-AF65-F5344CB8AC3E}">
        <p14:creationId xmlns:p14="http://schemas.microsoft.com/office/powerpoint/2010/main" val="8117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jordan river hand drawn map">
            <a:extLst>
              <a:ext uri="{FF2B5EF4-FFF2-40B4-BE49-F238E27FC236}">
                <a16:creationId xmlns:a16="http://schemas.microsoft.com/office/drawing/2014/main" id="{5C11F727-377F-48CC-B8DE-4C7195A397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055242" cy="62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61C40D-FA15-4F0B-8934-76F6F033C454}"/>
              </a:ext>
            </a:extLst>
          </p:cNvPr>
          <p:cNvSpPr/>
          <p:nvPr/>
        </p:nvSpPr>
        <p:spPr>
          <a:xfrm>
            <a:off x="5029200" y="4237038"/>
            <a:ext cx="1219200" cy="2316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904C94-D4F4-42E5-9847-2B9E14D5AB2B}"/>
              </a:ext>
            </a:extLst>
          </p:cNvPr>
          <p:cNvSpPr txBox="1"/>
          <p:nvPr/>
        </p:nvSpPr>
        <p:spPr>
          <a:xfrm>
            <a:off x="3363897" y="1981200"/>
            <a:ext cx="1219200" cy="11387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WEST 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F5221-60CD-4D5B-8993-0B7CD9FC8120}"/>
              </a:ext>
            </a:extLst>
          </p:cNvPr>
          <p:cNvSpPr txBox="1"/>
          <p:nvPr/>
        </p:nvSpPr>
        <p:spPr>
          <a:xfrm>
            <a:off x="5410200" y="1981200"/>
            <a:ext cx="1219200" cy="11387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EAST SIDE</a:t>
            </a:r>
          </a:p>
        </p:txBody>
      </p:sp>
    </p:spTree>
    <p:extLst>
      <p:ext uri="{BB962C8B-B14F-4D97-AF65-F5344CB8AC3E}">
        <p14:creationId xmlns:p14="http://schemas.microsoft.com/office/powerpoint/2010/main" val="285097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88D3-47A2-4B86-8EC5-600421C2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Joshua 22:11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399BD-6478-4E72-B8B4-CD27D613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19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000" dirty="0"/>
              <a:t>Now the children of Israel heard </a:t>
            </a:r>
            <a:r>
              <a:rPr lang="en-US" sz="3000" i="1" dirty="0"/>
              <a:t>someone</a:t>
            </a:r>
            <a:r>
              <a:rPr lang="en-US" sz="3000" dirty="0"/>
              <a:t> say, “Behold, the children of Reuben, the children of Gad, and half the tribe of Manasseh have built an </a:t>
            </a:r>
            <a:r>
              <a:rPr lang="en-US" sz="3000" b="1" u="sng" dirty="0"/>
              <a:t>altar</a:t>
            </a:r>
            <a:r>
              <a:rPr lang="en-US" sz="3000" dirty="0"/>
              <a:t> on the frontier of the land of Canaan, in the region of the Jordan—on the children of Israel’s side.” </a:t>
            </a:r>
          </a:p>
        </p:txBody>
      </p:sp>
    </p:spTree>
    <p:extLst>
      <p:ext uri="{BB962C8B-B14F-4D97-AF65-F5344CB8AC3E}">
        <p14:creationId xmlns:p14="http://schemas.microsoft.com/office/powerpoint/2010/main" val="3023404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728</TotalTime>
  <Words>803</Words>
  <Application>Microsoft Office PowerPoint</Application>
  <PresentationFormat>On-screen Show (4:3)</PresentationFormat>
  <Paragraphs>122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Cambria</vt:lpstr>
      <vt:lpstr>Adjacency</vt:lpstr>
      <vt:lpstr>The Ed Principle Is this worth fighting over?</vt:lpstr>
      <vt:lpstr>Joshua 22:12</vt:lpstr>
      <vt:lpstr>PowerPoint Presentation</vt:lpstr>
      <vt:lpstr>PowerPoint Presentation</vt:lpstr>
      <vt:lpstr>Numbers 32:5</vt:lpstr>
      <vt:lpstr>Joshua 22:1,4-5</vt:lpstr>
      <vt:lpstr>Joshua 22:1,4-5</vt:lpstr>
      <vt:lpstr>PowerPoint Presentation</vt:lpstr>
      <vt:lpstr>Joshua 22:11</vt:lpstr>
      <vt:lpstr>Tabernacle Plan</vt:lpstr>
      <vt:lpstr>Artist Rendition of the Altar</vt:lpstr>
      <vt:lpstr>Leviticus 17:8-9</vt:lpstr>
      <vt:lpstr>Joshua 22:12</vt:lpstr>
      <vt:lpstr>Phinehas and his Delegation</vt:lpstr>
      <vt:lpstr>Historical References</vt:lpstr>
      <vt:lpstr>East Side Response</vt:lpstr>
      <vt:lpstr>Joshua 22:28-29</vt:lpstr>
      <vt:lpstr>Liberty or Command?</vt:lpstr>
      <vt:lpstr>Joshua 22</vt:lpstr>
      <vt:lpstr>The Ed Principle</vt:lpstr>
      <vt:lpstr>Revelation 3:15-16</vt:lpstr>
      <vt:lpstr>The Ed Principle</vt:lpstr>
      <vt:lpstr>Notable Quotes</vt:lpstr>
      <vt:lpstr>Biblical Conflict Plan</vt:lpstr>
      <vt:lpstr>The Ed Principle</vt:lpstr>
      <vt:lpstr>The Ed Principle</vt:lpstr>
      <vt:lpstr>The Escape Route</vt:lpstr>
      <vt:lpstr>The Ed Principle</vt:lpstr>
      <vt:lpstr>Definition:  Discernment</vt:lpstr>
      <vt:lpstr>Discernment in the Scriptures</vt:lpstr>
      <vt:lpstr>The Ed Principle</vt:lpstr>
      <vt:lpstr>Isaiah 43:18-19</vt:lpstr>
      <vt:lpstr>Philippians 3:13-14</vt:lpstr>
      <vt:lpstr>THE ED PRINCIPLE</vt:lpstr>
      <vt:lpstr>Conclusion - The Ed Principle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Walked in the ways of Jeroboam</dc:title>
  <dc:creator>owner</dc:creator>
  <cp:lastModifiedBy>Megan Morrison</cp:lastModifiedBy>
  <cp:revision>104</cp:revision>
  <cp:lastPrinted>2016-03-31T19:44:50Z</cp:lastPrinted>
  <dcterms:created xsi:type="dcterms:W3CDTF">2014-06-01T12:33:29Z</dcterms:created>
  <dcterms:modified xsi:type="dcterms:W3CDTF">2018-07-29T13:36:23Z</dcterms:modified>
</cp:coreProperties>
</file>