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59" r:id="rId6"/>
    <p:sldId id="267" r:id="rId7"/>
    <p:sldId id="260" r:id="rId8"/>
    <p:sldId id="265" r:id="rId9"/>
    <p:sldId id="266" r:id="rId10"/>
    <p:sldId id="303" r:id="rId11"/>
    <p:sldId id="276" r:id="rId12"/>
    <p:sldId id="304" r:id="rId13"/>
    <p:sldId id="274" r:id="rId14"/>
    <p:sldId id="277" r:id="rId15"/>
    <p:sldId id="305" r:id="rId16"/>
    <p:sldId id="275" r:id="rId17"/>
    <p:sldId id="278" r:id="rId18"/>
    <p:sldId id="306" r:id="rId19"/>
    <p:sldId id="281" r:id="rId20"/>
    <p:sldId id="302" r:id="rId21"/>
    <p:sldId id="273" r:id="rId22"/>
    <p:sldId id="307" r:id="rId23"/>
    <p:sldId id="280" r:id="rId24"/>
    <p:sldId id="308" r:id="rId25"/>
    <p:sldId id="309" r:id="rId26"/>
    <p:sldId id="282" r:id="rId27"/>
    <p:sldId id="283" r:id="rId28"/>
    <p:sldId id="287" r:id="rId29"/>
    <p:sldId id="284" r:id="rId30"/>
    <p:sldId id="288" r:id="rId31"/>
    <p:sldId id="289" r:id="rId32"/>
    <p:sldId id="310" r:id="rId33"/>
    <p:sldId id="291" r:id="rId34"/>
    <p:sldId id="290" r:id="rId35"/>
    <p:sldId id="292" r:id="rId36"/>
    <p:sldId id="293" r:id="rId37"/>
    <p:sldId id="294" r:id="rId38"/>
    <p:sldId id="295" r:id="rId39"/>
    <p:sldId id="296" r:id="rId40"/>
    <p:sldId id="297" r:id="rId41"/>
    <p:sldId id="298" r:id="rId42"/>
    <p:sldId id="311"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90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5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DA3587-8ED9-4331-BE7D-E5F4EA29DB6D}" type="datetimeFigureOut">
              <a:rPr lang="en-US" smtClean="0"/>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D83D7-A616-4E99-AC27-0A8C198ACB81}" type="slidenum">
              <a:rPr lang="en-US" smtClean="0"/>
              <a:t>‹#›</a:t>
            </a:fld>
            <a:endParaRPr lang="en-US"/>
          </a:p>
        </p:txBody>
      </p:sp>
    </p:spTree>
    <p:extLst>
      <p:ext uri="{BB962C8B-B14F-4D97-AF65-F5344CB8AC3E}">
        <p14:creationId xmlns:p14="http://schemas.microsoft.com/office/powerpoint/2010/main" val="321219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DA3587-8ED9-4331-BE7D-E5F4EA29DB6D}" type="datetimeFigureOut">
              <a:rPr lang="en-US" smtClean="0"/>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D83D7-A616-4E99-AC27-0A8C198ACB81}" type="slidenum">
              <a:rPr lang="en-US" smtClean="0"/>
              <a:t>‹#›</a:t>
            </a:fld>
            <a:endParaRPr lang="en-US"/>
          </a:p>
        </p:txBody>
      </p:sp>
    </p:spTree>
    <p:extLst>
      <p:ext uri="{BB962C8B-B14F-4D97-AF65-F5344CB8AC3E}">
        <p14:creationId xmlns:p14="http://schemas.microsoft.com/office/powerpoint/2010/main" val="3964569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DA3587-8ED9-4331-BE7D-E5F4EA29DB6D}" type="datetimeFigureOut">
              <a:rPr lang="en-US" smtClean="0"/>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D83D7-A616-4E99-AC27-0A8C198ACB81}" type="slidenum">
              <a:rPr lang="en-US" smtClean="0"/>
              <a:t>‹#›</a:t>
            </a:fld>
            <a:endParaRPr lang="en-US"/>
          </a:p>
        </p:txBody>
      </p:sp>
    </p:spTree>
    <p:extLst>
      <p:ext uri="{BB962C8B-B14F-4D97-AF65-F5344CB8AC3E}">
        <p14:creationId xmlns:p14="http://schemas.microsoft.com/office/powerpoint/2010/main" val="2056354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DA3587-8ED9-4331-BE7D-E5F4EA29DB6D}" type="datetimeFigureOut">
              <a:rPr lang="en-US" smtClean="0"/>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D83D7-A616-4E99-AC27-0A8C198ACB81}" type="slidenum">
              <a:rPr lang="en-US" smtClean="0"/>
              <a:t>‹#›</a:t>
            </a:fld>
            <a:endParaRPr lang="en-US"/>
          </a:p>
        </p:txBody>
      </p:sp>
    </p:spTree>
    <p:extLst>
      <p:ext uri="{BB962C8B-B14F-4D97-AF65-F5344CB8AC3E}">
        <p14:creationId xmlns:p14="http://schemas.microsoft.com/office/powerpoint/2010/main" val="3055590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DA3587-8ED9-4331-BE7D-E5F4EA29DB6D}" type="datetimeFigureOut">
              <a:rPr lang="en-US" smtClean="0"/>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D83D7-A616-4E99-AC27-0A8C198ACB81}" type="slidenum">
              <a:rPr lang="en-US" smtClean="0"/>
              <a:t>‹#›</a:t>
            </a:fld>
            <a:endParaRPr lang="en-US"/>
          </a:p>
        </p:txBody>
      </p:sp>
    </p:spTree>
    <p:extLst>
      <p:ext uri="{BB962C8B-B14F-4D97-AF65-F5344CB8AC3E}">
        <p14:creationId xmlns:p14="http://schemas.microsoft.com/office/powerpoint/2010/main" val="1973825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DA3587-8ED9-4331-BE7D-E5F4EA29DB6D}" type="datetimeFigureOut">
              <a:rPr lang="en-US" smtClean="0"/>
              <a:t>5/31/2015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7D83D7-A616-4E99-AC27-0A8C198ACB81}" type="slidenum">
              <a:rPr lang="en-US" smtClean="0"/>
              <a:t>‹#›</a:t>
            </a:fld>
            <a:endParaRPr lang="en-US"/>
          </a:p>
        </p:txBody>
      </p:sp>
    </p:spTree>
    <p:extLst>
      <p:ext uri="{BB962C8B-B14F-4D97-AF65-F5344CB8AC3E}">
        <p14:creationId xmlns:p14="http://schemas.microsoft.com/office/powerpoint/2010/main" val="2033432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DA3587-8ED9-4331-BE7D-E5F4EA29DB6D}" type="datetimeFigureOut">
              <a:rPr lang="en-US" smtClean="0"/>
              <a:t>5/31/2015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7D83D7-A616-4E99-AC27-0A8C198ACB81}" type="slidenum">
              <a:rPr lang="en-US" smtClean="0"/>
              <a:t>‹#›</a:t>
            </a:fld>
            <a:endParaRPr lang="en-US"/>
          </a:p>
        </p:txBody>
      </p:sp>
    </p:spTree>
    <p:extLst>
      <p:ext uri="{BB962C8B-B14F-4D97-AF65-F5344CB8AC3E}">
        <p14:creationId xmlns:p14="http://schemas.microsoft.com/office/powerpoint/2010/main" val="434694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DA3587-8ED9-4331-BE7D-E5F4EA29DB6D}" type="datetimeFigureOut">
              <a:rPr lang="en-US" smtClean="0"/>
              <a:t>5/31/2015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7D83D7-A616-4E99-AC27-0A8C198ACB81}" type="slidenum">
              <a:rPr lang="en-US" smtClean="0"/>
              <a:t>‹#›</a:t>
            </a:fld>
            <a:endParaRPr lang="en-US"/>
          </a:p>
        </p:txBody>
      </p:sp>
    </p:spTree>
    <p:extLst>
      <p:ext uri="{BB962C8B-B14F-4D97-AF65-F5344CB8AC3E}">
        <p14:creationId xmlns:p14="http://schemas.microsoft.com/office/powerpoint/2010/main" val="1775094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DA3587-8ED9-4331-BE7D-E5F4EA29DB6D}" type="datetimeFigureOut">
              <a:rPr lang="en-US" smtClean="0"/>
              <a:t>5/31/2015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7D83D7-A616-4E99-AC27-0A8C198ACB81}" type="slidenum">
              <a:rPr lang="en-US" smtClean="0"/>
              <a:t>‹#›</a:t>
            </a:fld>
            <a:endParaRPr lang="en-US"/>
          </a:p>
        </p:txBody>
      </p:sp>
    </p:spTree>
    <p:extLst>
      <p:ext uri="{BB962C8B-B14F-4D97-AF65-F5344CB8AC3E}">
        <p14:creationId xmlns:p14="http://schemas.microsoft.com/office/powerpoint/2010/main" val="3080093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DA3587-8ED9-4331-BE7D-E5F4EA29DB6D}" type="datetimeFigureOut">
              <a:rPr lang="en-US" smtClean="0"/>
              <a:t>5/31/2015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7D83D7-A616-4E99-AC27-0A8C198ACB81}" type="slidenum">
              <a:rPr lang="en-US" smtClean="0"/>
              <a:t>‹#›</a:t>
            </a:fld>
            <a:endParaRPr lang="en-US"/>
          </a:p>
        </p:txBody>
      </p:sp>
    </p:spTree>
    <p:extLst>
      <p:ext uri="{BB962C8B-B14F-4D97-AF65-F5344CB8AC3E}">
        <p14:creationId xmlns:p14="http://schemas.microsoft.com/office/powerpoint/2010/main" val="2923976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DA3587-8ED9-4331-BE7D-E5F4EA29DB6D}" type="datetimeFigureOut">
              <a:rPr lang="en-US" smtClean="0"/>
              <a:t>5/31/2015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7D83D7-A616-4E99-AC27-0A8C198ACB81}" type="slidenum">
              <a:rPr lang="en-US" smtClean="0"/>
              <a:t>‹#›</a:t>
            </a:fld>
            <a:endParaRPr lang="en-US"/>
          </a:p>
        </p:txBody>
      </p:sp>
    </p:spTree>
    <p:extLst>
      <p:ext uri="{BB962C8B-B14F-4D97-AF65-F5344CB8AC3E}">
        <p14:creationId xmlns:p14="http://schemas.microsoft.com/office/powerpoint/2010/main" val="2836259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DA3587-8ED9-4331-BE7D-E5F4EA29DB6D}" type="datetimeFigureOut">
              <a:rPr lang="en-US" smtClean="0"/>
              <a:t>5/31/2015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7D83D7-A616-4E99-AC27-0A8C198ACB81}" type="slidenum">
              <a:rPr lang="en-US" smtClean="0"/>
              <a:t>‹#›</a:t>
            </a:fld>
            <a:endParaRPr lang="en-US"/>
          </a:p>
        </p:txBody>
      </p:sp>
    </p:spTree>
    <p:extLst>
      <p:ext uri="{BB962C8B-B14F-4D97-AF65-F5344CB8AC3E}">
        <p14:creationId xmlns:p14="http://schemas.microsoft.com/office/powerpoint/2010/main" val="67990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9375"/>
            <a:ext cx="7772400" cy="2613025"/>
          </a:xfrm>
        </p:spPr>
        <p:txBody>
          <a:bodyPr>
            <a:noAutofit/>
          </a:bodyPr>
          <a:lstStyle/>
          <a:p>
            <a:r>
              <a:rPr lang="en-US" sz="8000" dirty="0" smtClean="0"/>
              <a:t>The Fifth Kingdom of Daniel</a:t>
            </a:r>
            <a:endParaRPr lang="en-US" sz="8000" dirty="0"/>
          </a:p>
        </p:txBody>
      </p:sp>
      <p:sp>
        <p:nvSpPr>
          <p:cNvPr id="3" name="Subtitle 2"/>
          <p:cNvSpPr>
            <a:spLocks noGrp="1"/>
          </p:cNvSpPr>
          <p:nvPr>
            <p:ph type="subTitle" idx="1"/>
          </p:nvPr>
        </p:nvSpPr>
        <p:spPr>
          <a:xfrm>
            <a:off x="1371600" y="4876800"/>
            <a:ext cx="6400800" cy="990600"/>
          </a:xfrm>
        </p:spPr>
        <p:txBody>
          <a:bodyPr>
            <a:normAutofit/>
          </a:bodyPr>
          <a:lstStyle/>
          <a:p>
            <a:r>
              <a:rPr lang="en-US" sz="4800" dirty="0" smtClean="0">
                <a:solidFill>
                  <a:schemeClr val="tx1"/>
                </a:solidFill>
              </a:rPr>
              <a:t>Daniel 2:31-49</a:t>
            </a:r>
            <a:endParaRPr lang="en-US" sz="4800" dirty="0">
              <a:solidFill>
                <a:schemeClr val="tx1"/>
              </a:solidFill>
            </a:endParaRPr>
          </a:p>
        </p:txBody>
      </p:sp>
    </p:spTree>
    <p:extLst>
      <p:ext uri="{BB962C8B-B14F-4D97-AF65-F5344CB8AC3E}">
        <p14:creationId xmlns:p14="http://schemas.microsoft.com/office/powerpoint/2010/main" val="191544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Nebuchadnezzar’s Vision</a:t>
            </a:r>
            <a:endParaRPr lang="en-US" dirty="0"/>
          </a:p>
        </p:txBody>
      </p:sp>
      <p:sp>
        <p:nvSpPr>
          <p:cNvPr id="3" name="Content Placeholder 2"/>
          <p:cNvSpPr>
            <a:spLocks noGrp="1"/>
          </p:cNvSpPr>
          <p:nvPr>
            <p:ph idx="1"/>
          </p:nvPr>
        </p:nvSpPr>
        <p:spPr/>
        <p:txBody>
          <a:bodyPr/>
          <a:lstStyle/>
          <a:p>
            <a:r>
              <a:rPr lang="en-US" dirty="0" smtClean="0"/>
              <a:t>Head of fine gold (2:32)</a:t>
            </a:r>
          </a:p>
          <a:p>
            <a:r>
              <a:rPr lang="en-US" dirty="0" smtClean="0"/>
              <a:t>Chest and arms of silver (2:32)</a:t>
            </a:r>
          </a:p>
          <a:p>
            <a:r>
              <a:rPr lang="en-US" dirty="0" smtClean="0"/>
              <a:t>Belly and thighs of bronze (2:32)</a:t>
            </a:r>
          </a:p>
          <a:p>
            <a:r>
              <a:rPr lang="en-US" dirty="0" smtClean="0"/>
              <a:t>Legs of iron (2:33)</a:t>
            </a:r>
          </a:p>
          <a:p>
            <a:r>
              <a:rPr lang="en-US" dirty="0" smtClean="0"/>
              <a:t>Feet of iron and clay (2:33)</a:t>
            </a:r>
          </a:p>
          <a:p>
            <a:r>
              <a:rPr lang="en-US" dirty="0" smtClean="0"/>
              <a:t>Stone cut without hands (2:34)</a:t>
            </a:r>
            <a:endParaRPr lang="en-US" dirty="0"/>
          </a:p>
        </p:txBody>
      </p:sp>
    </p:spTree>
    <p:extLst>
      <p:ext uri="{BB962C8B-B14F-4D97-AF65-F5344CB8AC3E}">
        <p14:creationId xmlns:p14="http://schemas.microsoft.com/office/powerpoint/2010/main" val="3999138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Dream Explained</a:t>
            </a:r>
            <a:endParaRPr lang="en-US" dirty="0"/>
          </a:p>
        </p:txBody>
      </p:sp>
      <p:sp>
        <p:nvSpPr>
          <p:cNvPr id="4" name="TextBox 3"/>
          <p:cNvSpPr txBox="1"/>
          <p:nvPr/>
        </p:nvSpPr>
        <p:spPr>
          <a:xfrm>
            <a:off x="457200" y="1752600"/>
            <a:ext cx="8229600" cy="584775"/>
          </a:xfrm>
          <a:prstGeom prst="rect">
            <a:avLst/>
          </a:prstGeom>
          <a:solidFill>
            <a:srgbClr val="FFFF00"/>
          </a:solidFill>
        </p:spPr>
        <p:txBody>
          <a:bodyPr wrap="square" rtlCol="0">
            <a:spAutoFit/>
          </a:bodyPr>
          <a:lstStyle/>
          <a:p>
            <a:pPr algn="ctr"/>
            <a:r>
              <a:rPr lang="en-US" sz="3200" dirty="0" smtClean="0"/>
              <a:t>BABYLON</a:t>
            </a:r>
            <a:endParaRPr lang="en-US" sz="3200" dirty="0"/>
          </a:p>
        </p:txBody>
      </p:sp>
    </p:spTree>
    <p:extLst>
      <p:ext uri="{BB962C8B-B14F-4D97-AF65-F5344CB8AC3E}">
        <p14:creationId xmlns:p14="http://schemas.microsoft.com/office/powerpoint/2010/main" val="33918639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2:37-38</a:t>
            </a:r>
            <a:endParaRPr lang="en-US" dirty="0"/>
          </a:p>
        </p:txBody>
      </p:sp>
      <p:sp>
        <p:nvSpPr>
          <p:cNvPr id="3" name="Content Placeholder 2"/>
          <p:cNvSpPr>
            <a:spLocks noGrp="1"/>
          </p:cNvSpPr>
          <p:nvPr>
            <p:ph idx="1"/>
          </p:nvPr>
        </p:nvSpPr>
        <p:spPr/>
        <p:txBody>
          <a:bodyPr/>
          <a:lstStyle/>
          <a:p>
            <a:pPr marL="0" indent="0">
              <a:buNone/>
            </a:pPr>
            <a:r>
              <a:rPr lang="en-US" dirty="0"/>
              <a:t>You, O king, </a:t>
            </a:r>
            <a:r>
              <a:rPr lang="en-US" i="1" dirty="0"/>
              <a:t>are</a:t>
            </a:r>
            <a:r>
              <a:rPr lang="en-US" dirty="0"/>
              <a:t> a king of kings. For the God of heaven has given you a kingdom, power, strength, and glory; </a:t>
            </a:r>
            <a:r>
              <a:rPr lang="en-US" baseline="30000" dirty="0"/>
              <a:t>38 </a:t>
            </a:r>
            <a:r>
              <a:rPr lang="en-US" dirty="0"/>
              <a:t>and wherever the children of men dwell, or the beasts of the field and the birds of the heaven, He has given </a:t>
            </a:r>
            <a:r>
              <a:rPr lang="en-US" i="1" dirty="0"/>
              <a:t>them</a:t>
            </a:r>
            <a:r>
              <a:rPr lang="en-US" dirty="0"/>
              <a:t> into your hand, and has made you ruler over them all—you </a:t>
            </a:r>
            <a:r>
              <a:rPr lang="en-US" i="1" dirty="0"/>
              <a:t>are</a:t>
            </a:r>
            <a:r>
              <a:rPr lang="en-US" dirty="0"/>
              <a:t> this head of gold.</a:t>
            </a:r>
          </a:p>
        </p:txBody>
      </p:sp>
    </p:spTree>
    <p:extLst>
      <p:ext uri="{BB962C8B-B14F-4D97-AF65-F5344CB8AC3E}">
        <p14:creationId xmlns:p14="http://schemas.microsoft.com/office/powerpoint/2010/main" val="3417562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BABYLON</a:t>
            </a:r>
            <a:endParaRPr lang="en-US" dirty="0"/>
          </a:p>
        </p:txBody>
      </p:sp>
      <p:sp>
        <p:nvSpPr>
          <p:cNvPr id="3" name="Content Placeholder 2"/>
          <p:cNvSpPr>
            <a:spLocks noGrp="1"/>
          </p:cNvSpPr>
          <p:nvPr>
            <p:ph idx="1"/>
          </p:nvPr>
        </p:nvSpPr>
        <p:spPr>
          <a:xfrm>
            <a:off x="457200" y="1295400"/>
            <a:ext cx="8229600" cy="4525963"/>
          </a:xfrm>
        </p:spPr>
        <p:txBody>
          <a:bodyPr/>
          <a:lstStyle/>
          <a:p>
            <a:r>
              <a:rPr lang="en-US" dirty="0" smtClean="0"/>
              <a:t>The Jews fell captive to the Babylonian Empire about 605 B.C.</a:t>
            </a:r>
          </a:p>
          <a:p>
            <a:pPr marL="0" indent="0">
              <a:buNone/>
            </a:pPr>
            <a:endParaRPr lang="en-US" dirty="0" smtClean="0"/>
          </a:p>
          <a:p>
            <a:endParaRPr lang="en-US" dirty="0"/>
          </a:p>
          <a:p>
            <a:pPr marL="0" indent="0">
              <a:buNone/>
            </a:pPr>
            <a:endParaRPr lang="en-US" dirty="0" smtClean="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2362200"/>
            <a:ext cx="5791200" cy="40957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451377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Dream Explained</a:t>
            </a:r>
            <a:endParaRPr lang="en-US" dirty="0"/>
          </a:p>
        </p:txBody>
      </p:sp>
      <p:sp>
        <p:nvSpPr>
          <p:cNvPr id="4" name="TextBox 3"/>
          <p:cNvSpPr txBox="1"/>
          <p:nvPr/>
        </p:nvSpPr>
        <p:spPr>
          <a:xfrm>
            <a:off x="457200" y="1752600"/>
            <a:ext cx="8229600" cy="584775"/>
          </a:xfrm>
          <a:prstGeom prst="rect">
            <a:avLst/>
          </a:prstGeom>
          <a:solidFill>
            <a:srgbClr val="FFFF00"/>
          </a:solidFill>
        </p:spPr>
        <p:txBody>
          <a:bodyPr wrap="square" rtlCol="0">
            <a:spAutoFit/>
          </a:bodyPr>
          <a:lstStyle/>
          <a:p>
            <a:pPr algn="ctr"/>
            <a:r>
              <a:rPr lang="en-US" sz="3200" dirty="0" smtClean="0"/>
              <a:t>BABYLON</a:t>
            </a:r>
            <a:endParaRPr lang="en-US" sz="3200" dirty="0"/>
          </a:p>
        </p:txBody>
      </p:sp>
      <p:sp>
        <p:nvSpPr>
          <p:cNvPr id="5" name="TextBox 4"/>
          <p:cNvSpPr txBox="1"/>
          <p:nvPr/>
        </p:nvSpPr>
        <p:spPr>
          <a:xfrm>
            <a:off x="457200" y="2438400"/>
            <a:ext cx="8229600" cy="584775"/>
          </a:xfrm>
          <a:prstGeom prst="rect">
            <a:avLst/>
          </a:prstGeom>
          <a:solidFill>
            <a:schemeClr val="bg1">
              <a:lumMod val="75000"/>
            </a:schemeClr>
          </a:solidFill>
        </p:spPr>
        <p:txBody>
          <a:bodyPr wrap="square" rtlCol="0">
            <a:spAutoFit/>
          </a:bodyPr>
          <a:lstStyle/>
          <a:p>
            <a:pPr algn="ctr"/>
            <a:r>
              <a:rPr lang="en-US" sz="3200" dirty="0" smtClean="0"/>
              <a:t>MEDO-PERSIANS</a:t>
            </a:r>
            <a:endParaRPr lang="en-US" sz="3200" dirty="0"/>
          </a:p>
        </p:txBody>
      </p:sp>
    </p:spTree>
    <p:extLst>
      <p:ext uri="{BB962C8B-B14F-4D97-AF65-F5344CB8AC3E}">
        <p14:creationId xmlns:p14="http://schemas.microsoft.com/office/powerpoint/2010/main" val="33918639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2:39</a:t>
            </a:r>
            <a:endParaRPr lang="en-US" dirty="0"/>
          </a:p>
        </p:txBody>
      </p:sp>
      <p:sp>
        <p:nvSpPr>
          <p:cNvPr id="3" name="Content Placeholder 2"/>
          <p:cNvSpPr>
            <a:spLocks noGrp="1"/>
          </p:cNvSpPr>
          <p:nvPr>
            <p:ph idx="1"/>
          </p:nvPr>
        </p:nvSpPr>
        <p:spPr/>
        <p:txBody>
          <a:bodyPr/>
          <a:lstStyle/>
          <a:p>
            <a:pPr marL="0" indent="0">
              <a:buNone/>
            </a:pPr>
            <a:r>
              <a:rPr lang="en-US" dirty="0"/>
              <a:t>But </a:t>
            </a:r>
            <a:r>
              <a:rPr lang="en-US" u="sng" dirty="0"/>
              <a:t>after</a:t>
            </a:r>
            <a:r>
              <a:rPr lang="en-US" dirty="0"/>
              <a:t> you shall arise another kingdom inferior to yours; </a:t>
            </a:r>
          </a:p>
        </p:txBody>
      </p:sp>
    </p:spTree>
    <p:extLst>
      <p:ext uri="{BB962C8B-B14F-4D97-AF65-F5344CB8AC3E}">
        <p14:creationId xmlns:p14="http://schemas.microsoft.com/office/powerpoint/2010/main" val="34329634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MEDO-PERSIANS</a:t>
            </a:r>
            <a:endParaRPr lang="en-US" dirty="0"/>
          </a:p>
        </p:txBody>
      </p:sp>
      <p:sp>
        <p:nvSpPr>
          <p:cNvPr id="3" name="Content Placeholder 2"/>
          <p:cNvSpPr>
            <a:spLocks noGrp="1"/>
          </p:cNvSpPr>
          <p:nvPr>
            <p:ph idx="1"/>
          </p:nvPr>
        </p:nvSpPr>
        <p:spPr/>
        <p:txBody>
          <a:bodyPr/>
          <a:lstStyle/>
          <a:p>
            <a:r>
              <a:rPr lang="en-US" dirty="0" smtClean="0"/>
              <a:t>Formed under Cyrus the Great in 536 B.C.</a:t>
            </a:r>
          </a:p>
          <a:p>
            <a:pPr marL="0" indent="0">
              <a:buNone/>
            </a:pPr>
            <a:endParaRPr lang="en-US" dirty="0"/>
          </a:p>
          <a:p>
            <a:pPr marL="0" indent="0">
              <a:buNone/>
            </a:pPr>
            <a:endParaRPr lang="en-US" dirty="0" smtClean="0"/>
          </a:p>
          <a:p>
            <a:pPr marL="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362200"/>
            <a:ext cx="6847257" cy="4019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39991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Dream Explained</a:t>
            </a:r>
            <a:endParaRPr lang="en-US" dirty="0"/>
          </a:p>
        </p:txBody>
      </p:sp>
      <p:sp>
        <p:nvSpPr>
          <p:cNvPr id="4" name="TextBox 3"/>
          <p:cNvSpPr txBox="1"/>
          <p:nvPr/>
        </p:nvSpPr>
        <p:spPr>
          <a:xfrm>
            <a:off x="457200" y="1752600"/>
            <a:ext cx="8229600" cy="584775"/>
          </a:xfrm>
          <a:prstGeom prst="rect">
            <a:avLst/>
          </a:prstGeom>
          <a:solidFill>
            <a:srgbClr val="FFFF00"/>
          </a:solidFill>
        </p:spPr>
        <p:txBody>
          <a:bodyPr wrap="square" rtlCol="0">
            <a:spAutoFit/>
          </a:bodyPr>
          <a:lstStyle/>
          <a:p>
            <a:pPr algn="ctr"/>
            <a:r>
              <a:rPr lang="en-US" sz="3200" dirty="0" smtClean="0"/>
              <a:t>BABYLON</a:t>
            </a:r>
            <a:endParaRPr lang="en-US" sz="3200" dirty="0"/>
          </a:p>
        </p:txBody>
      </p:sp>
      <p:sp>
        <p:nvSpPr>
          <p:cNvPr id="5" name="TextBox 4"/>
          <p:cNvSpPr txBox="1"/>
          <p:nvPr/>
        </p:nvSpPr>
        <p:spPr>
          <a:xfrm>
            <a:off x="457200" y="2438400"/>
            <a:ext cx="8229600" cy="584775"/>
          </a:xfrm>
          <a:prstGeom prst="rect">
            <a:avLst/>
          </a:prstGeom>
          <a:solidFill>
            <a:schemeClr val="bg1">
              <a:lumMod val="75000"/>
            </a:schemeClr>
          </a:solidFill>
        </p:spPr>
        <p:txBody>
          <a:bodyPr wrap="square" rtlCol="0">
            <a:spAutoFit/>
          </a:bodyPr>
          <a:lstStyle/>
          <a:p>
            <a:pPr algn="ctr"/>
            <a:r>
              <a:rPr lang="en-US" sz="3200" dirty="0" smtClean="0"/>
              <a:t>MEDO-PERSIANS</a:t>
            </a:r>
            <a:endParaRPr lang="en-US" sz="3200" dirty="0"/>
          </a:p>
        </p:txBody>
      </p:sp>
      <p:sp>
        <p:nvSpPr>
          <p:cNvPr id="6" name="TextBox 5"/>
          <p:cNvSpPr txBox="1"/>
          <p:nvPr/>
        </p:nvSpPr>
        <p:spPr>
          <a:xfrm>
            <a:off x="457200" y="3124200"/>
            <a:ext cx="8229600" cy="584775"/>
          </a:xfrm>
          <a:prstGeom prst="rect">
            <a:avLst/>
          </a:prstGeom>
          <a:solidFill>
            <a:srgbClr val="F4900A"/>
          </a:solidFill>
        </p:spPr>
        <p:txBody>
          <a:bodyPr wrap="square" rtlCol="0">
            <a:spAutoFit/>
          </a:bodyPr>
          <a:lstStyle/>
          <a:p>
            <a:pPr algn="ctr"/>
            <a:r>
              <a:rPr lang="en-US" sz="3200" dirty="0" smtClean="0"/>
              <a:t>GREECE</a:t>
            </a:r>
            <a:endParaRPr lang="en-US" sz="3200" dirty="0"/>
          </a:p>
        </p:txBody>
      </p:sp>
    </p:spTree>
    <p:extLst>
      <p:ext uri="{BB962C8B-B14F-4D97-AF65-F5344CB8AC3E}">
        <p14:creationId xmlns:p14="http://schemas.microsoft.com/office/powerpoint/2010/main" val="33918639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2:39</a:t>
            </a:r>
            <a:endParaRPr lang="en-US" dirty="0"/>
          </a:p>
        </p:txBody>
      </p:sp>
      <p:sp>
        <p:nvSpPr>
          <p:cNvPr id="3" name="Content Placeholder 2"/>
          <p:cNvSpPr>
            <a:spLocks noGrp="1"/>
          </p:cNvSpPr>
          <p:nvPr>
            <p:ph idx="1"/>
          </p:nvPr>
        </p:nvSpPr>
        <p:spPr/>
        <p:txBody>
          <a:bodyPr/>
          <a:lstStyle/>
          <a:p>
            <a:pPr marL="0" indent="0">
              <a:buNone/>
            </a:pPr>
            <a:r>
              <a:rPr lang="en-US" dirty="0" smtClean="0"/>
              <a:t>…then </a:t>
            </a:r>
            <a:r>
              <a:rPr lang="en-US" dirty="0"/>
              <a:t>another, a third kingdom of bronze, which shall rule over all the earth.</a:t>
            </a:r>
          </a:p>
        </p:txBody>
      </p:sp>
    </p:spTree>
    <p:extLst>
      <p:ext uri="{BB962C8B-B14F-4D97-AF65-F5344CB8AC3E}">
        <p14:creationId xmlns:p14="http://schemas.microsoft.com/office/powerpoint/2010/main" val="12768106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GREECE</a:t>
            </a:r>
            <a:endParaRPr lang="en-US" dirty="0"/>
          </a:p>
        </p:txBody>
      </p:sp>
      <p:sp>
        <p:nvSpPr>
          <p:cNvPr id="3" name="Content Placeholder 2"/>
          <p:cNvSpPr>
            <a:spLocks noGrp="1"/>
          </p:cNvSpPr>
          <p:nvPr>
            <p:ph idx="1"/>
          </p:nvPr>
        </p:nvSpPr>
        <p:spPr/>
        <p:txBody>
          <a:bodyPr/>
          <a:lstStyle/>
          <a:p>
            <a:r>
              <a:rPr lang="en-US" dirty="0" smtClean="0"/>
              <a:t>Formed under Alexander the Great in 336 B.C.</a:t>
            </a:r>
          </a:p>
          <a:p>
            <a:endParaRPr lang="en-US" dirty="0"/>
          </a:p>
          <a:p>
            <a:pPr marL="0" indent="0">
              <a:buNone/>
            </a:pPr>
            <a:endParaRPr lang="en-US" dirty="0" smtClean="0"/>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995" y="2514600"/>
            <a:ext cx="7779005" cy="3709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842374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Four Things Necessary to a Kingdom</a:t>
            </a:r>
            <a:endParaRPr lang="en-US" dirty="0"/>
          </a:p>
        </p:txBody>
      </p:sp>
      <p:sp>
        <p:nvSpPr>
          <p:cNvPr id="3" name="Content Placeholder 2"/>
          <p:cNvSpPr>
            <a:spLocks noGrp="1"/>
          </p:cNvSpPr>
          <p:nvPr>
            <p:ph idx="1"/>
          </p:nvPr>
        </p:nvSpPr>
        <p:spPr>
          <a:xfrm>
            <a:off x="457200" y="1828800"/>
            <a:ext cx="8229600" cy="2819400"/>
          </a:xfrm>
        </p:spPr>
        <p:txBody>
          <a:bodyPr/>
          <a:lstStyle/>
          <a:p>
            <a:pPr marL="514350" indent="-514350">
              <a:buAutoNum type="arabicPeriod"/>
            </a:pPr>
            <a:r>
              <a:rPr lang="en-US" dirty="0" smtClean="0"/>
              <a:t>KING</a:t>
            </a:r>
          </a:p>
          <a:p>
            <a:pPr marL="514350" indent="-514350">
              <a:buAutoNum type="arabicPeriod"/>
            </a:pPr>
            <a:r>
              <a:rPr lang="en-US" dirty="0" smtClean="0"/>
              <a:t>SUBJECTS</a:t>
            </a:r>
          </a:p>
          <a:p>
            <a:pPr marL="514350" indent="-514350">
              <a:buAutoNum type="arabicPeriod"/>
            </a:pPr>
            <a:r>
              <a:rPr lang="en-US" dirty="0" smtClean="0"/>
              <a:t>TERRITORY</a:t>
            </a:r>
          </a:p>
          <a:p>
            <a:pPr marL="514350" indent="-514350">
              <a:buAutoNum type="arabicPeriod"/>
            </a:pPr>
            <a:r>
              <a:rPr lang="en-US" dirty="0" smtClean="0"/>
              <a:t>LAW</a:t>
            </a:r>
            <a:endParaRPr lang="en-US" dirty="0"/>
          </a:p>
        </p:txBody>
      </p:sp>
    </p:spTree>
    <p:extLst>
      <p:ext uri="{BB962C8B-B14F-4D97-AF65-F5344CB8AC3E}">
        <p14:creationId xmlns:p14="http://schemas.microsoft.com/office/powerpoint/2010/main" val="40114249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Later Vision</a:t>
            </a:r>
            <a:endParaRPr lang="en-US" dirty="0"/>
          </a:p>
        </p:txBody>
      </p:sp>
      <p:sp>
        <p:nvSpPr>
          <p:cNvPr id="3" name="Content Placeholder 2"/>
          <p:cNvSpPr>
            <a:spLocks noGrp="1"/>
          </p:cNvSpPr>
          <p:nvPr>
            <p:ph idx="1"/>
          </p:nvPr>
        </p:nvSpPr>
        <p:spPr>
          <a:xfrm>
            <a:off x="457200" y="1600201"/>
            <a:ext cx="8229600" cy="2286000"/>
          </a:xfrm>
        </p:spPr>
        <p:txBody>
          <a:bodyPr/>
          <a:lstStyle/>
          <a:p>
            <a:pPr marL="0" indent="0">
              <a:buNone/>
            </a:pPr>
            <a:r>
              <a:rPr lang="en-US" dirty="0" smtClean="0"/>
              <a:t>Daniel 8:20-21</a:t>
            </a:r>
          </a:p>
          <a:p>
            <a:pPr marL="0" indent="0">
              <a:buNone/>
            </a:pPr>
            <a:r>
              <a:rPr lang="en-US" dirty="0"/>
              <a:t>The </a:t>
            </a:r>
            <a:r>
              <a:rPr lang="en-US" b="1" dirty="0"/>
              <a:t>ram</a:t>
            </a:r>
            <a:r>
              <a:rPr lang="en-US" dirty="0"/>
              <a:t> which you saw, having the two horns—</a:t>
            </a:r>
            <a:r>
              <a:rPr lang="en-US" i="1" dirty="0"/>
              <a:t>they are</a:t>
            </a:r>
            <a:r>
              <a:rPr lang="en-US" dirty="0"/>
              <a:t> the kings of Media and Persia. </a:t>
            </a:r>
            <a:r>
              <a:rPr lang="en-US" baseline="30000" dirty="0"/>
              <a:t>21 </a:t>
            </a:r>
            <a:r>
              <a:rPr lang="en-US" dirty="0"/>
              <a:t>And the male </a:t>
            </a:r>
            <a:r>
              <a:rPr lang="en-US" b="1" dirty="0"/>
              <a:t>goat</a:t>
            </a:r>
            <a:r>
              <a:rPr lang="en-US" dirty="0"/>
              <a:t> </a:t>
            </a:r>
            <a:r>
              <a:rPr lang="en-US" i="1" dirty="0"/>
              <a:t>is</a:t>
            </a:r>
            <a:r>
              <a:rPr lang="en-US" dirty="0"/>
              <a:t> the </a:t>
            </a:r>
            <a:r>
              <a:rPr lang="en-US" dirty="0" smtClean="0"/>
              <a:t>kingdom </a:t>
            </a:r>
            <a:r>
              <a:rPr lang="en-US" dirty="0"/>
              <a:t>of Greece.</a:t>
            </a:r>
          </a:p>
        </p:txBody>
      </p:sp>
      <p:sp>
        <p:nvSpPr>
          <p:cNvPr id="4" name="TextBox 3"/>
          <p:cNvSpPr txBox="1"/>
          <p:nvPr/>
        </p:nvSpPr>
        <p:spPr>
          <a:xfrm>
            <a:off x="533400" y="3957697"/>
            <a:ext cx="8153400" cy="2062103"/>
          </a:xfrm>
          <a:prstGeom prst="rect">
            <a:avLst/>
          </a:prstGeom>
          <a:solidFill>
            <a:schemeClr val="bg1">
              <a:lumMod val="85000"/>
            </a:schemeClr>
          </a:solidFill>
        </p:spPr>
        <p:txBody>
          <a:bodyPr wrap="square" rtlCol="0">
            <a:spAutoFit/>
          </a:bodyPr>
          <a:lstStyle/>
          <a:p>
            <a:r>
              <a:rPr lang="en-US" sz="3200" dirty="0" smtClean="0"/>
              <a:t>These visions were specifically designed to explain the current and future world kingdoms in the time of Daniel.</a:t>
            </a:r>
            <a:r>
              <a:rPr lang="en-US" sz="3200" dirty="0"/>
              <a:t> </a:t>
            </a:r>
            <a:r>
              <a:rPr lang="en-US" sz="3200" dirty="0" smtClean="0"/>
              <a:t>We must also follow this interpretation!</a:t>
            </a:r>
            <a:endParaRPr lang="en-US" sz="3200" dirty="0"/>
          </a:p>
        </p:txBody>
      </p:sp>
    </p:spTree>
    <p:extLst>
      <p:ext uri="{BB962C8B-B14F-4D97-AF65-F5344CB8AC3E}">
        <p14:creationId xmlns:p14="http://schemas.microsoft.com/office/powerpoint/2010/main" val="392684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Dream Explained</a:t>
            </a:r>
            <a:endParaRPr lang="en-US" dirty="0"/>
          </a:p>
        </p:txBody>
      </p:sp>
      <p:sp>
        <p:nvSpPr>
          <p:cNvPr id="4" name="TextBox 3"/>
          <p:cNvSpPr txBox="1"/>
          <p:nvPr/>
        </p:nvSpPr>
        <p:spPr>
          <a:xfrm>
            <a:off x="457200" y="1752600"/>
            <a:ext cx="8229600" cy="584775"/>
          </a:xfrm>
          <a:prstGeom prst="rect">
            <a:avLst/>
          </a:prstGeom>
          <a:solidFill>
            <a:srgbClr val="FFFF00"/>
          </a:solidFill>
        </p:spPr>
        <p:txBody>
          <a:bodyPr wrap="square" rtlCol="0">
            <a:spAutoFit/>
          </a:bodyPr>
          <a:lstStyle/>
          <a:p>
            <a:pPr algn="ctr"/>
            <a:r>
              <a:rPr lang="en-US" sz="3200" dirty="0" smtClean="0"/>
              <a:t>BABYLON</a:t>
            </a:r>
            <a:endParaRPr lang="en-US" sz="3200" dirty="0"/>
          </a:p>
        </p:txBody>
      </p:sp>
      <p:sp>
        <p:nvSpPr>
          <p:cNvPr id="5" name="TextBox 4"/>
          <p:cNvSpPr txBox="1"/>
          <p:nvPr/>
        </p:nvSpPr>
        <p:spPr>
          <a:xfrm>
            <a:off x="457200" y="2438400"/>
            <a:ext cx="8229600" cy="584775"/>
          </a:xfrm>
          <a:prstGeom prst="rect">
            <a:avLst/>
          </a:prstGeom>
          <a:solidFill>
            <a:schemeClr val="bg1">
              <a:lumMod val="75000"/>
            </a:schemeClr>
          </a:solidFill>
        </p:spPr>
        <p:txBody>
          <a:bodyPr wrap="square" rtlCol="0">
            <a:spAutoFit/>
          </a:bodyPr>
          <a:lstStyle/>
          <a:p>
            <a:pPr algn="ctr"/>
            <a:r>
              <a:rPr lang="en-US" sz="3200" dirty="0" smtClean="0"/>
              <a:t>MEDO-PERSIANS</a:t>
            </a:r>
            <a:endParaRPr lang="en-US" sz="3200" dirty="0"/>
          </a:p>
        </p:txBody>
      </p:sp>
      <p:sp>
        <p:nvSpPr>
          <p:cNvPr id="6" name="TextBox 5"/>
          <p:cNvSpPr txBox="1"/>
          <p:nvPr/>
        </p:nvSpPr>
        <p:spPr>
          <a:xfrm>
            <a:off x="457200" y="3124200"/>
            <a:ext cx="8229600" cy="584775"/>
          </a:xfrm>
          <a:prstGeom prst="rect">
            <a:avLst/>
          </a:prstGeom>
          <a:solidFill>
            <a:srgbClr val="F4900A"/>
          </a:solidFill>
        </p:spPr>
        <p:txBody>
          <a:bodyPr wrap="square" rtlCol="0">
            <a:spAutoFit/>
          </a:bodyPr>
          <a:lstStyle/>
          <a:p>
            <a:pPr algn="ctr"/>
            <a:r>
              <a:rPr lang="en-US" sz="3200" dirty="0" smtClean="0"/>
              <a:t>GREECE</a:t>
            </a:r>
            <a:endParaRPr lang="en-US" sz="3200" dirty="0"/>
          </a:p>
        </p:txBody>
      </p:sp>
      <p:sp>
        <p:nvSpPr>
          <p:cNvPr id="7" name="TextBox 6"/>
          <p:cNvSpPr txBox="1"/>
          <p:nvPr/>
        </p:nvSpPr>
        <p:spPr>
          <a:xfrm>
            <a:off x="457200" y="3834825"/>
            <a:ext cx="8229600" cy="584775"/>
          </a:xfrm>
          <a:prstGeom prst="rect">
            <a:avLst/>
          </a:prstGeom>
          <a:solidFill>
            <a:schemeClr val="bg2">
              <a:lumMod val="50000"/>
            </a:schemeClr>
          </a:solidFill>
        </p:spPr>
        <p:txBody>
          <a:bodyPr wrap="square" rtlCol="0">
            <a:spAutoFit/>
          </a:bodyPr>
          <a:lstStyle/>
          <a:p>
            <a:pPr algn="ctr"/>
            <a:r>
              <a:rPr lang="en-US" sz="3200" dirty="0" smtClean="0"/>
              <a:t>ROME</a:t>
            </a:r>
            <a:endParaRPr lang="en-US" sz="3200" dirty="0"/>
          </a:p>
        </p:txBody>
      </p:sp>
    </p:spTree>
    <p:extLst>
      <p:ext uri="{BB962C8B-B14F-4D97-AF65-F5344CB8AC3E}">
        <p14:creationId xmlns:p14="http://schemas.microsoft.com/office/powerpoint/2010/main" val="27910469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2:40</a:t>
            </a:r>
            <a:endParaRPr lang="en-US" dirty="0"/>
          </a:p>
        </p:txBody>
      </p:sp>
      <p:sp>
        <p:nvSpPr>
          <p:cNvPr id="3" name="Content Placeholder 2"/>
          <p:cNvSpPr>
            <a:spLocks noGrp="1"/>
          </p:cNvSpPr>
          <p:nvPr>
            <p:ph idx="1"/>
          </p:nvPr>
        </p:nvSpPr>
        <p:spPr/>
        <p:txBody>
          <a:bodyPr/>
          <a:lstStyle/>
          <a:p>
            <a:pPr marL="0" indent="0">
              <a:buNone/>
            </a:pPr>
            <a:r>
              <a:rPr lang="en-US" dirty="0"/>
              <a:t>And the fourth kingdom shall be as strong as iron, inasmuch as iron breaks in pieces and shatters everything; and like iron that crushes, </a:t>
            </a:r>
            <a:r>
              <a:rPr lang="en-US" i="1" dirty="0"/>
              <a:t>that kingdom</a:t>
            </a:r>
            <a:r>
              <a:rPr lang="en-US" dirty="0"/>
              <a:t> will break in pieces and crush all the others. </a:t>
            </a:r>
          </a:p>
        </p:txBody>
      </p:sp>
    </p:spTree>
    <p:extLst>
      <p:ext uri="{BB962C8B-B14F-4D97-AF65-F5344CB8AC3E}">
        <p14:creationId xmlns:p14="http://schemas.microsoft.com/office/powerpoint/2010/main" val="38484943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ROME</a:t>
            </a:r>
            <a:endParaRPr lang="en-US" dirty="0"/>
          </a:p>
        </p:txBody>
      </p:sp>
      <p:sp>
        <p:nvSpPr>
          <p:cNvPr id="3" name="Content Placeholder 2"/>
          <p:cNvSpPr>
            <a:spLocks noGrp="1"/>
          </p:cNvSpPr>
          <p:nvPr>
            <p:ph idx="1"/>
          </p:nvPr>
        </p:nvSpPr>
        <p:spPr>
          <a:xfrm>
            <a:off x="457200" y="990600"/>
            <a:ext cx="8229600" cy="4525963"/>
          </a:xfrm>
        </p:spPr>
        <p:txBody>
          <a:bodyPr/>
          <a:lstStyle/>
          <a:p>
            <a:r>
              <a:rPr lang="en-US" dirty="0" smtClean="0"/>
              <a:t>Rome came into power about 146 B.C. and Greece became a Roman province</a:t>
            </a:r>
          </a:p>
          <a:p>
            <a:endParaRPr lang="en-US" dirty="0"/>
          </a:p>
          <a:p>
            <a:endParaRPr lang="en-US" dirty="0" smtClean="0"/>
          </a:p>
          <a:p>
            <a:pPr marL="0" indent="0">
              <a:buNone/>
            </a:pP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088888"/>
            <a:ext cx="5553219" cy="4311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35057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2:41-42</a:t>
            </a:r>
            <a:endParaRPr lang="en-US" dirty="0"/>
          </a:p>
        </p:txBody>
      </p:sp>
      <p:sp>
        <p:nvSpPr>
          <p:cNvPr id="3" name="Content Placeholder 2"/>
          <p:cNvSpPr>
            <a:spLocks noGrp="1"/>
          </p:cNvSpPr>
          <p:nvPr>
            <p:ph idx="1"/>
          </p:nvPr>
        </p:nvSpPr>
        <p:spPr/>
        <p:txBody>
          <a:bodyPr/>
          <a:lstStyle/>
          <a:p>
            <a:pPr marL="0" indent="0">
              <a:buNone/>
            </a:pPr>
            <a:r>
              <a:rPr lang="en-US" dirty="0"/>
              <a:t>Whereas you saw the feet and toes, partly of potter’s clay and partly of iron, the kingdom shall be divided; yet the strength of the iron shall be in it, just as you saw the iron mixed with ceramic clay. </a:t>
            </a:r>
            <a:r>
              <a:rPr lang="en-US" baseline="30000" dirty="0"/>
              <a:t>42 </a:t>
            </a:r>
            <a:r>
              <a:rPr lang="en-US" dirty="0"/>
              <a:t>And </a:t>
            </a:r>
            <a:r>
              <a:rPr lang="en-US" i="1" dirty="0"/>
              <a:t>as</a:t>
            </a:r>
            <a:r>
              <a:rPr lang="en-US" dirty="0"/>
              <a:t> the toes of the feet </a:t>
            </a:r>
            <a:r>
              <a:rPr lang="en-US" i="1" dirty="0"/>
              <a:t>were</a:t>
            </a:r>
            <a:r>
              <a:rPr lang="en-US" dirty="0"/>
              <a:t> partly of iron and partly of clay, </a:t>
            </a:r>
            <a:r>
              <a:rPr lang="en-US" i="1" dirty="0"/>
              <a:t>so</a:t>
            </a:r>
            <a:r>
              <a:rPr lang="en-US" dirty="0"/>
              <a:t> the kingdom shall be partly strong and partly fragile.</a:t>
            </a:r>
          </a:p>
        </p:txBody>
      </p:sp>
    </p:spTree>
    <p:extLst>
      <p:ext uri="{BB962C8B-B14F-4D97-AF65-F5344CB8AC3E}">
        <p14:creationId xmlns:p14="http://schemas.microsoft.com/office/powerpoint/2010/main" val="27358429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the Roman Empire</a:t>
            </a:r>
            <a:endParaRPr lang="en-US" dirty="0"/>
          </a:p>
        </p:txBody>
      </p:sp>
      <p:sp>
        <p:nvSpPr>
          <p:cNvPr id="3" name="Content Placeholder 2"/>
          <p:cNvSpPr>
            <a:spLocks noGrp="1"/>
          </p:cNvSpPr>
          <p:nvPr>
            <p:ph idx="1"/>
          </p:nvPr>
        </p:nvSpPr>
        <p:spPr/>
        <p:txBody>
          <a:bodyPr/>
          <a:lstStyle/>
          <a:p>
            <a:r>
              <a:rPr lang="en-US" dirty="0" smtClean="0"/>
              <a:t>Strongest military the world had ever seen</a:t>
            </a:r>
          </a:p>
          <a:p>
            <a:r>
              <a:rPr lang="en-US" dirty="0" smtClean="0"/>
              <a:t>Conquered peoples were allowed to maintain their own cultures, as long as they paid their taxes</a:t>
            </a:r>
          </a:p>
          <a:p>
            <a:r>
              <a:rPr lang="en-US" dirty="0" smtClean="0"/>
              <a:t>This caused strife throughout the Empire, as it remained constantly in a state of division</a:t>
            </a:r>
            <a:endParaRPr lang="en-US" dirty="0"/>
          </a:p>
        </p:txBody>
      </p:sp>
    </p:spTree>
    <p:extLst>
      <p:ext uri="{BB962C8B-B14F-4D97-AF65-F5344CB8AC3E}">
        <p14:creationId xmlns:p14="http://schemas.microsoft.com/office/powerpoint/2010/main" val="993839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2:44</a:t>
            </a:r>
            <a:endParaRPr lang="en-US" dirty="0"/>
          </a:p>
        </p:txBody>
      </p:sp>
      <p:sp>
        <p:nvSpPr>
          <p:cNvPr id="3" name="Content Placeholder 2"/>
          <p:cNvSpPr>
            <a:spLocks noGrp="1"/>
          </p:cNvSpPr>
          <p:nvPr>
            <p:ph idx="1"/>
          </p:nvPr>
        </p:nvSpPr>
        <p:spPr/>
        <p:txBody>
          <a:bodyPr/>
          <a:lstStyle/>
          <a:p>
            <a:pPr marL="0" indent="0">
              <a:buNone/>
            </a:pPr>
            <a:r>
              <a:rPr lang="en-US" dirty="0"/>
              <a:t>And in the days of these kings the God of heaven will set up a kingdom which shall never be destroyed; and the kingdom shall not be left to other people; it shall break in pieces and </a:t>
            </a:r>
            <a:r>
              <a:rPr lang="en-US" u="sng" dirty="0"/>
              <a:t>consume all</a:t>
            </a:r>
            <a:r>
              <a:rPr lang="en-US" dirty="0"/>
              <a:t> these kingdoms, and it shall stand </a:t>
            </a:r>
            <a:r>
              <a:rPr lang="en-US" u="sng" dirty="0"/>
              <a:t>forever</a:t>
            </a:r>
            <a:r>
              <a:rPr lang="en-US" dirty="0"/>
              <a:t>.</a:t>
            </a:r>
          </a:p>
        </p:txBody>
      </p:sp>
    </p:spTree>
    <p:extLst>
      <p:ext uri="{BB962C8B-B14F-4D97-AF65-F5344CB8AC3E}">
        <p14:creationId xmlns:p14="http://schemas.microsoft.com/office/powerpoint/2010/main" val="13053754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days of these kings…..</a:t>
            </a:r>
            <a:endParaRPr lang="en-US" dirty="0"/>
          </a:p>
        </p:txBody>
      </p:sp>
      <p:sp>
        <p:nvSpPr>
          <p:cNvPr id="3" name="Content Placeholder 2"/>
          <p:cNvSpPr>
            <a:spLocks noGrp="1"/>
          </p:cNvSpPr>
          <p:nvPr>
            <p:ph idx="1"/>
          </p:nvPr>
        </p:nvSpPr>
        <p:spPr/>
        <p:txBody>
          <a:bodyPr/>
          <a:lstStyle/>
          <a:p>
            <a:r>
              <a:rPr lang="en-US" dirty="0" smtClean="0"/>
              <a:t>This takes us to the days of the New Testament (circa AD 30)</a:t>
            </a:r>
          </a:p>
          <a:p>
            <a:r>
              <a:rPr lang="en-US" dirty="0" smtClean="0"/>
              <a:t>Notice that John the </a:t>
            </a:r>
            <a:r>
              <a:rPr lang="en-US" dirty="0" smtClean="0"/>
              <a:t>Baptist and Christ spoke </a:t>
            </a:r>
            <a:r>
              <a:rPr lang="en-US" dirty="0" smtClean="0"/>
              <a:t>of the kingdom in the future tense</a:t>
            </a:r>
          </a:p>
          <a:p>
            <a:r>
              <a:rPr lang="en-US" dirty="0" smtClean="0"/>
              <a:t>It would be during the time of this kingdom that God would set up a kingdom that would last forever</a:t>
            </a:r>
          </a:p>
          <a:p>
            <a:endParaRPr lang="en-US" dirty="0"/>
          </a:p>
        </p:txBody>
      </p:sp>
    </p:spTree>
    <p:extLst>
      <p:ext uri="{BB962C8B-B14F-4D97-AF65-F5344CB8AC3E}">
        <p14:creationId xmlns:p14="http://schemas.microsoft.com/office/powerpoint/2010/main" val="3555917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3:1-2</a:t>
            </a:r>
            <a:endParaRPr lang="en-US" dirty="0"/>
          </a:p>
        </p:txBody>
      </p:sp>
      <p:sp>
        <p:nvSpPr>
          <p:cNvPr id="3" name="Content Placeholder 2"/>
          <p:cNvSpPr>
            <a:spLocks noGrp="1"/>
          </p:cNvSpPr>
          <p:nvPr>
            <p:ph idx="1"/>
          </p:nvPr>
        </p:nvSpPr>
        <p:spPr/>
        <p:txBody>
          <a:bodyPr/>
          <a:lstStyle/>
          <a:p>
            <a:pPr marL="0" indent="0">
              <a:buNone/>
            </a:pPr>
            <a:r>
              <a:rPr lang="en-US" dirty="0"/>
              <a:t>In those days </a:t>
            </a:r>
            <a:r>
              <a:rPr lang="en-US" u="sng" dirty="0"/>
              <a:t>John the Baptist </a:t>
            </a:r>
            <a:r>
              <a:rPr lang="en-US" dirty="0"/>
              <a:t>came preaching in the wilderness of Judea, </a:t>
            </a:r>
            <a:r>
              <a:rPr lang="en-US" b="1" baseline="30000" dirty="0"/>
              <a:t>2 </a:t>
            </a:r>
            <a:r>
              <a:rPr lang="en-US" dirty="0"/>
              <a:t>and saying, “Repent, for the kingdom of heaven is at hand!”</a:t>
            </a:r>
          </a:p>
        </p:txBody>
      </p:sp>
    </p:spTree>
    <p:extLst>
      <p:ext uri="{BB962C8B-B14F-4D97-AF65-F5344CB8AC3E}">
        <p14:creationId xmlns:p14="http://schemas.microsoft.com/office/powerpoint/2010/main" val="34647192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9:27</a:t>
            </a:r>
            <a:endParaRPr lang="en-US" dirty="0"/>
          </a:p>
        </p:txBody>
      </p:sp>
      <p:sp>
        <p:nvSpPr>
          <p:cNvPr id="3" name="Content Placeholder 2"/>
          <p:cNvSpPr>
            <a:spLocks noGrp="1"/>
          </p:cNvSpPr>
          <p:nvPr>
            <p:ph idx="1"/>
          </p:nvPr>
        </p:nvSpPr>
        <p:spPr/>
        <p:txBody>
          <a:bodyPr/>
          <a:lstStyle/>
          <a:p>
            <a:pPr marL="0" indent="0">
              <a:buNone/>
            </a:pPr>
            <a:r>
              <a:rPr lang="en-US" dirty="0"/>
              <a:t>But </a:t>
            </a:r>
            <a:r>
              <a:rPr lang="en-US" u="sng" dirty="0"/>
              <a:t>I</a:t>
            </a:r>
            <a:r>
              <a:rPr lang="en-US" dirty="0"/>
              <a:t> </a:t>
            </a:r>
            <a:r>
              <a:rPr lang="en-US" dirty="0" smtClean="0"/>
              <a:t>[Jesus] tell </a:t>
            </a:r>
            <a:r>
              <a:rPr lang="en-US" dirty="0"/>
              <a:t>you truly, there are some standing here who shall not taste death till they see the kingdom of God.”</a:t>
            </a:r>
          </a:p>
        </p:txBody>
      </p:sp>
    </p:spTree>
    <p:extLst>
      <p:ext uri="{BB962C8B-B14F-4D97-AF65-F5344CB8AC3E}">
        <p14:creationId xmlns:p14="http://schemas.microsoft.com/office/powerpoint/2010/main" val="2214730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2:44</a:t>
            </a:r>
            <a:endParaRPr lang="en-US" dirty="0"/>
          </a:p>
        </p:txBody>
      </p:sp>
      <p:sp>
        <p:nvSpPr>
          <p:cNvPr id="3" name="Content Placeholder 2"/>
          <p:cNvSpPr>
            <a:spLocks noGrp="1"/>
          </p:cNvSpPr>
          <p:nvPr>
            <p:ph idx="1"/>
          </p:nvPr>
        </p:nvSpPr>
        <p:spPr/>
        <p:txBody>
          <a:bodyPr/>
          <a:lstStyle/>
          <a:p>
            <a:pPr marL="0" indent="0">
              <a:buNone/>
            </a:pPr>
            <a:r>
              <a:rPr lang="en-US" dirty="0"/>
              <a:t>And in the days of these kings the God of heaven will set up a kingdom which shall never be destroyed; and the kingdom shall not be left to other people; it shall break in pieces and consume all these kingdoms, and it shall stand forever.</a:t>
            </a:r>
          </a:p>
        </p:txBody>
      </p:sp>
    </p:spTree>
    <p:extLst>
      <p:ext uri="{BB962C8B-B14F-4D97-AF65-F5344CB8AC3E}">
        <p14:creationId xmlns:p14="http://schemas.microsoft.com/office/powerpoint/2010/main" val="19440872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After the day of Pentecost…</a:t>
            </a:r>
            <a:endParaRPr lang="en-US" dirty="0"/>
          </a:p>
        </p:txBody>
      </p:sp>
      <p:sp>
        <p:nvSpPr>
          <p:cNvPr id="3" name="Content Placeholder 2"/>
          <p:cNvSpPr>
            <a:spLocks noGrp="1"/>
          </p:cNvSpPr>
          <p:nvPr>
            <p:ph idx="1"/>
          </p:nvPr>
        </p:nvSpPr>
        <p:spPr>
          <a:xfrm>
            <a:off x="457200" y="1219200"/>
            <a:ext cx="8229600" cy="4525963"/>
          </a:xfrm>
        </p:spPr>
        <p:txBody>
          <a:bodyPr/>
          <a:lstStyle/>
          <a:p>
            <a:r>
              <a:rPr lang="en-US" dirty="0" smtClean="0"/>
              <a:t>The kingdom was then spoken of in the present tense</a:t>
            </a:r>
            <a:endParaRPr lang="en-US" dirty="0"/>
          </a:p>
        </p:txBody>
      </p:sp>
      <p:sp>
        <p:nvSpPr>
          <p:cNvPr id="4" name="TextBox 3"/>
          <p:cNvSpPr txBox="1"/>
          <p:nvPr/>
        </p:nvSpPr>
        <p:spPr>
          <a:xfrm>
            <a:off x="457200" y="2362200"/>
            <a:ext cx="8153400" cy="1569660"/>
          </a:xfrm>
          <a:prstGeom prst="rect">
            <a:avLst/>
          </a:prstGeom>
          <a:solidFill>
            <a:schemeClr val="bg1">
              <a:lumMod val="85000"/>
            </a:schemeClr>
          </a:solidFill>
        </p:spPr>
        <p:txBody>
          <a:bodyPr wrap="square" rtlCol="0">
            <a:spAutoFit/>
          </a:bodyPr>
          <a:lstStyle/>
          <a:p>
            <a:r>
              <a:rPr lang="en-US" sz="3200" dirty="0" smtClean="0"/>
              <a:t>1 Thessalonians 2:12</a:t>
            </a:r>
          </a:p>
          <a:p>
            <a:r>
              <a:rPr lang="en-US" sz="3200" dirty="0" smtClean="0"/>
              <a:t>…</a:t>
            </a:r>
            <a:r>
              <a:rPr lang="en-US" sz="3200" b="1" baseline="30000" dirty="0"/>
              <a:t> </a:t>
            </a:r>
            <a:r>
              <a:rPr lang="en-US" sz="3200" dirty="0"/>
              <a:t>that you would walk worthy of God who calls you into His own kingdom and glory.</a:t>
            </a:r>
          </a:p>
        </p:txBody>
      </p:sp>
      <p:sp>
        <p:nvSpPr>
          <p:cNvPr id="5" name="TextBox 4"/>
          <p:cNvSpPr txBox="1"/>
          <p:nvPr/>
        </p:nvSpPr>
        <p:spPr>
          <a:xfrm>
            <a:off x="457200" y="4191000"/>
            <a:ext cx="8153400" cy="2062103"/>
          </a:xfrm>
          <a:prstGeom prst="rect">
            <a:avLst/>
          </a:prstGeom>
          <a:solidFill>
            <a:schemeClr val="bg1">
              <a:lumMod val="85000"/>
            </a:schemeClr>
          </a:solidFill>
        </p:spPr>
        <p:txBody>
          <a:bodyPr wrap="square" rtlCol="0">
            <a:spAutoFit/>
          </a:bodyPr>
          <a:lstStyle/>
          <a:p>
            <a:r>
              <a:rPr lang="en-US" sz="3200" dirty="0" smtClean="0"/>
              <a:t>Revelation 1:9</a:t>
            </a:r>
          </a:p>
          <a:p>
            <a:r>
              <a:rPr lang="en-US" sz="3200" dirty="0" smtClean="0"/>
              <a:t>…</a:t>
            </a:r>
            <a:r>
              <a:rPr lang="en-US" sz="3200" b="1" baseline="30000" dirty="0"/>
              <a:t> </a:t>
            </a:r>
            <a:r>
              <a:rPr lang="en-US" sz="3200" dirty="0"/>
              <a:t>I, John, </a:t>
            </a:r>
            <a:r>
              <a:rPr lang="en-US" sz="3200" dirty="0" smtClean="0"/>
              <a:t>both</a:t>
            </a:r>
            <a:r>
              <a:rPr lang="en-US" sz="3200" dirty="0"/>
              <a:t> your brother and companion in the tribulation and kingdom and patience of Jesus </a:t>
            </a:r>
            <a:r>
              <a:rPr lang="en-US" sz="3200" dirty="0" smtClean="0"/>
              <a:t>Christ…</a:t>
            </a:r>
            <a:endParaRPr lang="en-US" sz="3200" dirty="0"/>
          </a:p>
        </p:txBody>
      </p:sp>
    </p:spTree>
    <p:extLst>
      <p:ext uri="{BB962C8B-B14F-4D97-AF65-F5344CB8AC3E}">
        <p14:creationId xmlns:p14="http://schemas.microsoft.com/office/powerpoint/2010/main" val="2691735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r>
              <a:rPr lang="en-US" baseline="30000" dirty="0" smtClean="0"/>
              <a:t>th</a:t>
            </a:r>
            <a:r>
              <a:rPr lang="en-US" dirty="0" smtClean="0"/>
              <a:t> KINGDOM</a:t>
            </a:r>
            <a:endParaRPr lang="en-US" dirty="0"/>
          </a:p>
        </p:txBody>
      </p:sp>
      <p:sp>
        <p:nvSpPr>
          <p:cNvPr id="3" name="Content Placeholder 2"/>
          <p:cNvSpPr>
            <a:spLocks noGrp="1"/>
          </p:cNvSpPr>
          <p:nvPr>
            <p:ph idx="1"/>
          </p:nvPr>
        </p:nvSpPr>
        <p:spPr/>
        <p:txBody>
          <a:bodyPr/>
          <a:lstStyle/>
          <a:p>
            <a:r>
              <a:rPr lang="en-US" dirty="0" smtClean="0"/>
              <a:t>The fifth and final kingdom of Daniel is none other than the Lord’s Church.</a:t>
            </a:r>
          </a:p>
          <a:p>
            <a:endParaRPr lang="en-US" dirty="0"/>
          </a:p>
          <a:p>
            <a:pPr lvl="1"/>
            <a:r>
              <a:rPr lang="en-US" dirty="0" smtClean="0"/>
              <a:t>It will never be destroyed.</a:t>
            </a:r>
          </a:p>
          <a:p>
            <a:pPr lvl="1"/>
            <a:r>
              <a:rPr lang="en-US" dirty="0" smtClean="0"/>
              <a:t>It will stand forever</a:t>
            </a:r>
            <a:r>
              <a:rPr lang="en-US" dirty="0" smtClean="0"/>
              <a:t>.</a:t>
            </a:r>
          </a:p>
          <a:p>
            <a:pPr lvl="1"/>
            <a:r>
              <a:rPr lang="en-US" dirty="0" smtClean="0"/>
              <a:t>It will consume all nations.</a:t>
            </a: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214900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2:45</a:t>
            </a:r>
            <a:endParaRPr lang="en-US" dirty="0"/>
          </a:p>
        </p:txBody>
      </p:sp>
      <p:sp>
        <p:nvSpPr>
          <p:cNvPr id="3" name="Content Placeholder 2"/>
          <p:cNvSpPr>
            <a:spLocks noGrp="1"/>
          </p:cNvSpPr>
          <p:nvPr>
            <p:ph idx="1"/>
          </p:nvPr>
        </p:nvSpPr>
        <p:spPr/>
        <p:txBody>
          <a:bodyPr/>
          <a:lstStyle/>
          <a:p>
            <a:pPr marL="0" indent="0">
              <a:buNone/>
            </a:pPr>
            <a:r>
              <a:rPr lang="en-US" dirty="0"/>
              <a:t>Inasmuch as you saw that the stone was cut out of the mountain without hands, and that it broke in pieces the iron, the bronze, the clay, the silver, and the gold—the great God has made known to the king what will come to pass after this. </a:t>
            </a:r>
          </a:p>
        </p:txBody>
      </p:sp>
    </p:spTree>
    <p:extLst>
      <p:ext uri="{BB962C8B-B14F-4D97-AF65-F5344CB8AC3E}">
        <p14:creationId xmlns:p14="http://schemas.microsoft.com/office/powerpoint/2010/main" val="715005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Matthew 21:42-44</a:t>
            </a:r>
            <a:endParaRPr lang="en-US" dirty="0"/>
          </a:p>
        </p:txBody>
      </p:sp>
      <p:sp>
        <p:nvSpPr>
          <p:cNvPr id="3" name="Content Placeholder 2"/>
          <p:cNvSpPr>
            <a:spLocks noGrp="1"/>
          </p:cNvSpPr>
          <p:nvPr>
            <p:ph idx="1"/>
          </p:nvPr>
        </p:nvSpPr>
        <p:spPr>
          <a:xfrm>
            <a:off x="457200" y="1219200"/>
            <a:ext cx="8229600" cy="5334000"/>
          </a:xfrm>
        </p:spPr>
        <p:txBody>
          <a:bodyPr>
            <a:normAutofit lnSpcReduction="10000"/>
          </a:bodyPr>
          <a:lstStyle/>
          <a:p>
            <a:pPr marL="0" indent="0">
              <a:buNone/>
            </a:pPr>
            <a:r>
              <a:rPr lang="en-US" dirty="0" smtClean="0"/>
              <a:t>Jesus </a:t>
            </a:r>
            <a:r>
              <a:rPr lang="en-US" dirty="0"/>
              <a:t>said to them, “Have you never read in the Scriptures</a:t>
            </a:r>
            <a:r>
              <a:rPr lang="en-US" dirty="0" smtClean="0"/>
              <a:t>:  </a:t>
            </a:r>
          </a:p>
          <a:p>
            <a:pPr marL="0" indent="0">
              <a:buNone/>
            </a:pPr>
            <a:r>
              <a:rPr lang="en-US" dirty="0" smtClean="0"/>
              <a:t>	‘</a:t>
            </a:r>
            <a:r>
              <a:rPr lang="en-US" dirty="0"/>
              <a:t>The stone which the builders rejected</a:t>
            </a:r>
            <a:br>
              <a:rPr lang="en-US" dirty="0"/>
            </a:br>
            <a:r>
              <a:rPr lang="en-US" dirty="0" smtClean="0"/>
              <a:t>	Has </a:t>
            </a:r>
            <a:r>
              <a:rPr lang="en-US" dirty="0"/>
              <a:t>become the chief cornerstone.</a:t>
            </a:r>
            <a:br>
              <a:rPr lang="en-US" dirty="0"/>
            </a:br>
            <a:r>
              <a:rPr lang="en-US" dirty="0" smtClean="0"/>
              <a:t>	This </a:t>
            </a:r>
            <a:r>
              <a:rPr lang="en-US" dirty="0"/>
              <a:t>was the </a:t>
            </a:r>
            <a:r>
              <a:rPr lang="en-US" cap="small" dirty="0"/>
              <a:t>Lord</a:t>
            </a:r>
            <a:r>
              <a:rPr lang="en-US" dirty="0"/>
              <a:t>’s doing,</a:t>
            </a:r>
            <a:br>
              <a:rPr lang="en-US" dirty="0"/>
            </a:br>
            <a:r>
              <a:rPr lang="en-US" dirty="0" smtClean="0"/>
              <a:t>	And </a:t>
            </a:r>
            <a:r>
              <a:rPr lang="en-US" dirty="0"/>
              <a:t>it is marvelous in our eyes</a:t>
            </a:r>
            <a:r>
              <a:rPr lang="en-US" dirty="0" smtClean="0"/>
              <a:t>’?</a:t>
            </a:r>
            <a:endParaRPr lang="en-US" dirty="0"/>
          </a:p>
          <a:p>
            <a:pPr marL="0" indent="0">
              <a:buNone/>
            </a:pPr>
            <a:r>
              <a:rPr lang="en-US" baseline="30000" dirty="0"/>
              <a:t>43 </a:t>
            </a:r>
            <a:r>
              <a:rPr lang="en-US" dirty="0"/>
              <a:t>“Therefore I say to you, the kingdom of God will be taken from you and given to a nation bearing the fruits of it. </a:t>
            </a:r>
            <a:r>
              <a:rPr lang="en-US" baseline="30000" dirty="0"/>
              <a:t>44 </a:t>
            </a:r>
            <a:r>
              <a:rPr lang="en-US" dirty="0"/>
              <a:t>And whoever falls on this stone will be broken; but on whomever it falls, it will grind him to powder</a:t>
            </a:r>
            <a:r>
              <a:rPr lang="en-US" dirty="0" smtClean="0"/>
              <a:t>.”</a:t>
            </a:r>
            <a:endParaRPr lang="en-US" dirty="0"/>
          </a:p>
        </p:txBody>
      </p:sp>
    </p:spTree>
    <p:extLst>
      <p:ext uri="{BB962C8B-B14F-4D97-AF65-F5344CB8AC3E}">
        <p14:creationId xmlns:p14="http://schemas.microsoft.com/office/powerpoint/2010/main" val="10837936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Four Things Necessary to a Kingdom</a:t>
            </a:r>
            <a:endParaRPr lang="en-US" dirty="0"/>
          </a:p>
        </p:txBody>
      </p:sp>
      <p:sp>
        <p:nvSpPr>
          <p:cNvPr id="3" name="Content Placeholder 2"/>
          <p:cNvSpPr>
            <a:spLocks noGrp="1"/>
          </p:cNvSpPr>
          <p:nvPr>
            <p:ph idx="1"/>
          </p:nvPr>
        </p:nvSpPr>
        <p:spPr>
          <a:xfrm>
            <a:off x="457200" y="1828800"/>
            <a:ext cx="3048000" cy="2819400"/>
          </a:xfrm>
        </p:spPr>
        <p:txBody>
          <a:bodyPr/>
          <a:lstStyle/>
          <a:p>
            <a:pPr marL="514350" indent="-514350">
              <a:buAutoNum type="arabicPeriod"/>
            </a:pPr>
            <a:r>
              <a:rPr lang="en-US" dirty="0" smtClean="0"/>
              <a:t>KING</a:t>
            </a:r>
          </a:p>
          <a:p>
            <a:pPr marL="514350" indent="-514350">
              <a:buAutoNum type="arabicPeriod"/>
            </a:pPr>
            <a:r>
              <a:rPr lang="en-US" dirty="0" smtClean="0"/>
              <a:t>SUBJECTS</a:t>
            </a:r>
          </a:p>
          <a:p>
            <a:pPr marL="514350" indent="-514350">
              <a:buAutoNum type="arabicPeriod"/>
            </a:pPr>
            <a:r>
              <a:rPr lang="en-US" dirty="0" smtClean="0"/>
              <a:t>TERRITORY</a:t>
            </a:r>
          </a:p>
          <a:p>
            <a:pPr marL="514350" indent="-514350">
              <a:buAutoNum type="arabicPeriod"/>
            </a:pPr>
            <a:r>
              <a:rPr lang="en-US" dirty="0" smtClean="0"/>
              <a:t>LAW</a:t>
            </a:r>
            <a:endParaRPr lang="en-US" dirty="0"/>
          </a:p>
        </p:txBody>
      </p:sp>
      <p:sp>
        <p:nvSpPr>
          <p:cNvPr id="4" name="Content Placeholder 2"/>
          <p:cNvSpPr txBox="1">
            <a:spLocks/>
          </p:cNvSpPr>
          <p:nvPr/>
        </p:nvSpPr>
        <p:spPr>
          <a:xfrm>
            <a:off x="3962400" y="1828799"/>
            <a:ext cx="3962400" cy="595745"/>
          </a:xfrm>
          <a:prstGeom prst="rect">
            <a:avLst/>
          </a:prstGeom>
          <a:solidFill>
            <a:schemeClr val="bg1">
              <a:lumMod val="85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Arial" pitchFamily="34" charset="0"/>
              <a:buAutoNum type="arabicPeriod"/>
            </a:pPr>
            <a:r>
              <a:rPr lang="en-US" dirty="0" smtClean="0"/>
              <a:t>1 Timothy </a:t>
            </a:r>
            <a:r>
              <a:rPr lang="en-US" dirty="0" smtClean="0"/>
              <a:t>6:15</a:t>
            </a:r>
            <a:endParaRPr lang="en-US" dirty="0" smtClean="0"/>
          </a:p>
        </p:txBody>
      </p:sp>
    </p:spTree>
    <p:extLst>
      <p:ext uri="{BB962C8B-B14F-4D97-AF65-F5344CB8AC3E}">
        <p14:creationId xmlns:p14="http://schemas.microsoft.com/office/powerpoint/2010/main" val="2836929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Timothy 6:15</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a:t> </a:t>
            </a:r>
            <a:r>
              <a:rPr lang="en-US" i="1" dirty="0"/>
              <a:t>He who is</a:t>
            </a:r>
            <a:r>
              <a:rPr lang="en-US" dirty="0"/>
              <a:t> the blessed and only Potentate, the </a:t>
            </a:r>
            <a:r>
              <a:rPr lang="en-US" u="sng" dirty="0"/>
              <a:t>King of kings and Lord of lords</a:t>
            </a:r>
          </a:p>
        </p:txBody>
      </p:sp>
    </p:spTree>
    <p:extLst>
      <p:ext uri="{BB962C8B-B14F-4D97-AF65-F5344CB8AC3E}">
        <p14:creationId xmlns:p14="http://schemas.microsoft.com/office/powerpoint/2010/main" val="19110901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Four Things Necessary to a Kingdom</a:t>
            </a:r>
            <a:endParaRPr lang="en-US" dirty="0"/>
          </a:p>
        </p:txBody>
      </p:sp>
      <p:sp>
        <p:nvSpPr>
          <p:cNvPr id="3" name="Content Placeholder 2"/>
          <p:cNvSpPr>
            <a:spLocks noGrp="1"/>
          </p:cNvSpPr>
          <p:nvPr>
            <p:ph idx="1"/>
          </p:nvPr>
        </p:nvSpPr>
        <p:spPr>
          <a:xfrm>
            <a:off x="457200" y="1828800"/>
            <a:ext cx="3048000" cy="2819400"/>
          </a:xfrm>
        </p:spPr>
        <p:txBody>
          <a:bodyPr/>
          <a:lstStyle/>
          <a:p>
            <a:pPr marL="514350" indent="-514350">
              <a:buAutoNum type="arabicPeriod"/>
            </a:pPr>
            <a:r>
              <a:rPr lang="en-US" dirty="0" smtClean="0"/>
              <a:t>KING</a:t>
            </a:r>
          </a:p>
          <a:p>
            <a:pPr marL="514350" indent="-514350">
              <a:buAutoNum type="arabicPeriod"/>
            </a:pPr>
            <a:r>
              <a:rPr lang="en-US" dirty="0" smtClean="0"/>
              <a:t>SUBJECTS</a:t>
            </a:r>
          </a:p>
          <a:p>
            <a:pPr marL="514350" indent="-514350">
              <a:buAutoNum type="arabicPeriod"/>
            </a:pPr>
            <a:r>
              <a:rPr lang="en-US" dirty="0" smtClean="0"/>
              <a:t>TERRITORY</a:t>
            </a:r>
          </a:p>
          <a:p>
            <a:pPr marL="514350" indent="-514350">
              <a:buAutoNum type="arabicPeriod"/>
            </a:pPr>
            <a:r>
              <a:rPr lang="en-US" dirty="0" smtClean="0"/>
              <a:t>LAW</a:t>
            </a:r>
            <a:endParaRPr lang="en-US" dirty="0"/>
          </a:p>
        </p:txBody>
      </p:sp>
      <p:sp>
        <p:nvSpPr>
          <p:cNvPr id="4" name="Content Placeholder 2"/>
          <p:cNvSpPr txBox="1">
            <a:spLocks/>
          </p:cNvSpPr>
          <p:nvPr/>
        </p:nvSpPr>
        <p:spPr>
          <a:xfrm>
            <a:off x="3962400" y="1828800"/>
            <a:ext cx="3962400" cy="1295400"/>
          </a:xfrm>
          <a:prstGeom prst="rect">
            <a:avLst/>
          </a:prstGeom>
          <a:solidFill>
            <a:schemeClr val="bg1">
              <a:lumMod val="85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Arial" pitchFamily="34" charset="0"/>
              <a:buAutoNum type="arabicPeriod"/>
            </a:pPr>
            <a:r>
              <a:rPr lang="en-US" dirty="0" smtClean="0"/>
              <a:t>1 Timothy 6:15</a:t>
            </a:r>
          </a:p>
          <a:p>
            <a:pPr marL="514350" indent="-514350">
              <a:buFont typeface="Arial" pitchFamily="34" charset="0"/>
              <a:buAutoNum type="arabicPeriod"/>
            </a:pPr>
            <a:r>
              <a:rPr lang="en-US" dirty="0" smtClean="0"/>
              <a:t>Colossians </a:t>
            </a:r>
            <a:r>
              <a:rPr lang="en-US" dirty="0" smtClean="0"/>
              <a:t>1:13</a:t>
            </a:r>
            <a:endParaRPr lang="en-US" dirty="0" smtClean="0"/>
          </a:p>
        </p:txBody>
      </p:sp>
    </p:spTree>
    <p:extLst>
      <p:ext uri="{BB962C8B-B14F-4D97-AF65-F5344CB8AC3E}">
        <p14:creationId xmlns:p14="http://schemas.microsoft.com/office/powerpoint/2010/main" val="277259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Colossians 1:13</a:t>
            </a:r>
            <a:endParaRPr lang="en-US" dirty="0"/>
          </a:p>
        </p:txBody>
      </p:sp>
      <p:sp>
        <p:nvSpPr>
          <p:cNvPr id="3" name="Content Placeholder 2"/>
          <p:cNvSpPr>
            <a:spLocks noGrp="1"/>
          </p:cNvSpPr>
          <p:nvPr>
            <p:ph idx="1"/>
          </p:nvPr>
        </p:nvSpPr>
        <p:spPr/>
        <p:txBody>
          <a:bodyPr/>
          <a:lstStyle/>
          <a:p>
            <a:pPr marL="0" indent="0">
              <a:buNone/>
            </a:pPr>
            <a:r>
              <a:rPr lang="en-US" dirty="0"/>
              <a:t>He has delivered </a:t>
            </a:r>
            <a:r>
              <a:rPr lang="en-US" u="sng" dirty="0"/>
              <a:t>us</a:t>
            </a:r>
            <a:r>
              <a:rPr lang="en-US" dirty="0"/>
              <a:t> from the power of darkness and conveyed </a:t>
            </a:r>
            <a:r>
              <a:rPr lang="en-US" i="1" dirty="0"/>
              <a:t>us</a:t>
            </a:r>
            <a:r>
              <a:rPr lang="en-US" dirty="0"/>
              <a:t> into the kingdom of the Son of His </a:t>
            </a:r>
            <a:r>
              <a:rPr lang="en-US" dirty="0" smtClean="0"/>
              <a:t>love…</a:t>
            </a:r>
            <a:endParaRPr lang="en-US" dirty="0"/>
          </a:p>
        </p:txBody>
      </p:sp>
    </p:spTree>
    <p:extLst>
      <p:ext uri="{BB962C8B-B14F-4D97-AF65-F5344CB8AC3E}">
        <p14:creationId xmlns:p14="http://schemas.microsoft.com/office/powerpoint/2010/main" val="1230077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Four Things Necessary to a Kingdom</a:t>
            </a:r>
            <a:endParaRPr lang="en-US" dirty="0"/>
          </a:p>
        </p:txBody>
      </p:sp>
      <p:sp>
        <p:nvSpPr>
          <p:cNvPr id="3" name="Content Placeholder 2"/>
          <p:cNvSpPr>
            <a:spLocks noGrp="1"/>
          </p:cNvSpPr>
          <p:nvPr>
            <p:ph idx="1"/>
          </p:nvPr>
        </p:nvSpPr>
        <p:spPr>
          <a:xfrm>
            <a:off x="457200" y="1828800"/>
            <a:ext cx="3048000" cy="2819400"/>
          </a:xfrm>
        </p:spPr>
        <p:txBody>
          <a:bodyPr/>
          <a:lstStyle/>
          <a:p>
            <a:pPr marL="514350" indent="-514350">
              <a:buAutoNum type="arabicPeriod"/>
            </a:pPr>
            <a:r>
              <a:rPr lang="en-US" dirty="0" smtClean="0"/>
              <a:t>KING</a:t>
            </a:r>
          </a:p>
          <a:p>
            <a:pPr marL="514350" indent="-514350">
              <a:buAutoNum type="arabicPeriod"/>
            </a:pPr>
            <a:r>
              <a:rPr lang="en-US" dirty="0" smtClean="0"/>
              <a:t>SUBJECTS</a:t>
            </a:r>
          </a:p>
          <a:p>
            <a:pPr marL="514350" indent="-514350">
              <a:buAutoNum type="arabicPeriod"/>
            </a:pPr>
            <a:r>
              <a:rPr lang="en-US" dirty="0" smtClean="0"/>
              <a:t>TERRITORY</a:t>
            </a:r>
          </a:p>
          <a:p>
            <a:pPr marL="514350" indent="-514350">
              <a:buAutoNum type="arabicPeriod"/>
            </a:pPr>
            <a:r>
              <a:rPr lang="en-US" dirty="0" smtClean="0"/>
              <a:t>LAW</a:t>
            </a:r>
            <a:endParaRPr lang="en-US" dirty="0"/>
          </a:p>
        </p:txBody>
      </p:sp>
      <p:sp>
        <p:nvSpPr>
          <p:cNvPr id="4" name="Content Placeholder 2"/>
          <p:cNvSpPr txBox="1">
            <a:spLocks/>
          </p:cNvSpPr>
          <p:nvPr/>
        </p:nvSpPr>
        <p:spPr>
          <a:xfrm>
            <a:off x="3962400" y="1828800"/>
            <a:ext cx="3962400" cy="1752600"/>
          </a:xfrm>
          <a:prstGeom prst="rect">
            <a:avLst/>
          </a:prstGeom>
          <a:solidFill>
            <a:schemeClr val="bg1">
              <a:lumMod val="85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Arial" pitchFamily="34" charset="0"/>
              <a:buAutoNum type="arabicPeriod"/>
            </a:pPr>
            <a:r>
              <a:rPr lang="en-US" dirty="0" smtClean="0"/>
              <a:t>1 Timothy 6:15</a:t>
            </a:r>
          </a:p>
          <a:p>
            <a:pPr marL="514350" indent="-514350">
              <a:buFont typeface="Arial" pitchFamily="34" charset="0"/>
              <a:buAutoNum type="arabicPeriod"/>
            </a:pPr>
            <a:r>
              <a:rPr lang="en-US" dirty="0" smtClean="0"/>
              <a:t>Colossians 1:13</a:t>
            </a:r>
          </a:p>
          <a:p>
            <a:pPr marL="514350" indent="-514350">
              <a:buFont typeface="Arial" pitchFamily="34" charset="0"/>
              <a:buAutoNum type="arabicPeriod"/>
            </a:pPr>
            <a:r>
              <a:rPr lang="en-US" dirty="0" smtClean="0"/>
              <a:t>Matthew </a:t>
            </a:r>
            <a:r>
              <a:rPr lang="en-US" dirty="0" smtClean="0"/>
              <a:t>28:18-20</a:t>
            </a:r>
            <a:endParaRPr lang="en-US" dirty="0" smtClean="0"/>
          </a:p>
        </p:txBody>
      </p:sp>
    </p:spTree>
    <p:extLst>
      <p:ext uri="{BB962C8B-B14F-4D97-AF65-F5344CB8AC3E}">
        <p14:creationId xmlns:p14="http://schemas.microsoft.com/office/powerpoint/2010/main" val="277259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28:18-20</a:t>
            </a:r>
            <a:endParaRPr lang="en-US" dirty="0"/>
          </a:p>
        </p:txBody>
      </p:sp>
      <p:sp>
        <p:nvSpPr>
          <p:cNvPr id="3" name="Content Placeholder 2"/>
          <p:cNvSpPr>
            <a:spLocks noGrp="1"/>
          </p:cNvSpPr>
          <p:nvPr>
            <p:ph idx="1"/>
          </p:nvPr>
        </p:nvSpPr>
        <p:spPr/>
        <p:txBody>
          <a:bodyPr/>
          <a:lstStyle/>
          <a:p>
            <a:pPr marL="0" indent="0">
              <a:buNone/>
            </a:pPr>
            <a:r>
              <a:rPr lang="en-US" dirty="0"/>
              <a:t>And Jesus came and spoke to them, saying, “All authority has been given to Me in heaven and on earth. </a:t>
            </a:r>
            <a:r>
              <a:rPr lang="en-US" b="1" baseline="30000" dirty="0"/>
              <a:t>19 </a:t>
            </a:r>
            <a:r>
              <a:rPr lang="en-US" dirty="0"/>
              <a:t>Go </a:t>
            </a:r>
            <a:r>
              <a:rPr lang="en-US" dirty="0" smtClean="0"/>
              <a:t>therefore</a:t>
            </a:r>
            <a:r>
              <a:rPr lang="en-US" baseline="30000" dirty="0"/>
              <a:t> </a:t>
            </a:r>
            <a:r>
              <a:rPr lang="en-US" dirty="0" smtClean="0"/>
              <a:t>and </a:t>
            </a:r>
            <a:r>
              <a:rPr lang="en-US" dirty="0"/>
              <a:t>make disciples of </a:t>
            </a:r>
            <a:r>
              <a:rPr lang="en-US" u="sng" dirty="0"/>
              <a:t>all the nations</a:t>
            </a:r>
            <a:r>
              <a:rPr lang="en-US" dirty="0"/>
              <a:t>, baptizing them in the name of the Father and of the Son and of the Holy Spirit, </a:t>
            </a:r>
            <a:r>
              <a:rPr lang="en-US" b="1" baseline="30000" dirty="0"/>
              <a:t>20 </a:t>
            </a:r>
            <a:r>
              <a:rPr lang="en-US" dirty="0"/>
              <a:t>teaching them to observe all things that I have commanded you; and lo, I am with you always</a:t>
            </a:r>
            <a:r>
              <a:rPr lang="en-US" dirty="0" smtClean="0"/>
              <a:t>, </a:t>
            </a:r>
            <a:r>
              <a:rPr lang="en-US" i="1" dirty="0" smtClean="0"/>
              <a:t>even</a:t>
            </a:r>
            <a:r>
              <a:rPr lang="en-US" dirty="0"/>
              <a:t> to the end of the age.” Amen</a:t>
            </a:r>
          </a:p>
        </p:txBody>
      </p:sp>
    </p:spTree>
    <p:extLst>
      <p:ext uri="{BB962C8B-B14F-4D97-AF65-F5344CB8AC3E}">
        <p14:creationId xmlns:p14="http://schemas.microsoft.com/office/powerpoint/2010/main" val="2083805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Nebuchadnezzar’s Dream</a:t>
            </a:r>
            <a:endParaRPr lang="en-US" dirty="0"/>
          </a:p>
        </p:txBody>
      </p:sp>
      <p:sp>
        <p:nvSpPr>
          <p:cNvPr id="3" name="Content Placeholder 2"/>
          <p:cNvSpPr>
            <a:spLocks noGrp="1"/>
          </p:cNvSpPr>
          <p:nvPr>
            <p:ph idx="1"/>
          </p:nvPr>
        </p:nvSpPr>
        <p:spPr/>
        <p:txBody>
          <a:bodyPr/>
          <a:lstStyle/>
          <a:p>
            <a:r>
              <a:rPr lang="en-US" dirty="0" smtClean="0"/>
              <a:t>His sleepless night (2:1)</a:t>
            </a:r>
          </a:p>
          <a:p>
            <a:r>
              <a:rPr lang="en-US" dirty="0" smtClean="0"/>
              <a:t>Tell you the dream? (2:6)</a:t>
            </a:r>
          </a:p>
          <a:p>
            <a:r>
              <a:rPr lang="en-US" dirty="0" smtClean="0"/>
              <a:t>Destroy the wise men of Babylon! (2:12)</a:t>
            </a:r>
          </a:p>
          <a:p>
            <a:r>
              <a:rPr lang="en-US" dirty="0" smtClean="0"/>
              <a:t>Daniel receives the </a:t>
            </a:r>
            <a:r>
              <a:rPr lang="en-US" dirty="0" smtClean="0"/>
              <a:t>dream &amp; interpretation </a:t>
            </a:r>
            <a:r>
              <a:rPr lang="en-US" dirty="0" smtClean="0"/>
              <a:t>(2:19)</a:t>
            </a:r>
          </a:p>
          <a:p>
            <a:r>
              <a:rPr lang="en-US" dirty="0" smtClean="0"/>
              <a:t>Daniel blesses God (2:20-22)</a:t>
            </a:r>
          </a:p>
          <a:p>
            <a:endParaRPr lang="en-US" dirty="0"/>
          </a:p>
        </p:txBody>
      </p:sp>
    </p:spTree>
    <p:extLst>
      <p:ext uri="{BB962C8B-B14F-4D97-AF65-F5344CB8AC3E}">
        <p14:creationId xmlns:p14="http://schemas.microsoft.com/office/powerpoint/2010/main" val="3243615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Four Things Necessary to a Kingdom</a:t>
            </a:r>
            <a:endParaRPr lang="en-US" dirty="0"/>
          </a:p>
        </p:txBody>
      </p:sp>
      <p:sp>
        <p:nvSpPr>
          <p:cNvPr id="3" name="Content Placeholder 2"/>
          <p:cNvSpPr>
            <a:spLocks noGrp="1"/>
          </p:cNvSpPr>
          <p:nvPr>
            <p:ph idx="1"/>
          </p:nvPr>
        </p:nvSpPr>
        <p:spPr>
          <a:xfrm>
            <a:off x="457200" y="1828800"/>
            <a:ext cx="3048000" cy="2819400"/>
          </a:xfrm>
        </p:spPr>
        <p:txBody>
          <a:bodyPr/>
          <a:lstStyle/>
          <a:p>
            <a:pPr marL="514350" indent="-514350">
              <a:buAutoNum type="arabicPeriod"/>
            </a:pPr>
            <a:r>
              <a:rPr lang="en-US" dirty="0" smtClean="0"/>
              <a:t>KING</a:t>
            </a:r>
          </a:p>
          <a:p>
            <a:pPr marL="514350" indent="-514350">
              <a:buAutoNum type="arabicPeriod"/>
            </a:pPr>
            <a:r>
              <a:rPr lang="en-US" dirty="0" smtClean="0"/>
              <a:t>SUBJECTS</a:t>
            </a:r>
          </a:p>
          <a:p>
            <a:pPr marL="514350" indent="-514350">
              <a:buAutoNum type="arabicPeriod"/>
            </a:pPr>
            <a:r>
              <a:rPr lang="en-US" dirty="0" smtClean="0"/>
              <a:t>TERRITORY</a:t>
            </a:r>
          </a:p>
          <a:p>
            <a:pPr marL="514350" indent="-514350">
              <a:buAutoNum type="arabicPeriod"/>
            </a:pPr>
            <a:r>
              <a:rPr lang="en-US" dirty="0" smtClean="0"/>
              <a:t>LAW</a:t>
            </a:r>
            <a:endParaRPr lang="en-US" dirty="0"/>
          </a:p>
        </p:txBody>
      </p:sp>
      <p:sp>
        <p:nvSpPr>
          <p:cNvPr id="4" name="Content Placeholder 2"/>
          <p:cNvSpPr txBox="1">
            <a:spLocks/>
          </p:cNvSpPr>
          <p:nvPr/>
        </p:nvSpPr>
        <p:spPr>
          <a:xfrm>
            <a:off x="3962400" y="1828800"/>
            <a:ext cx="3962400" cy="2362200"/>
          </a:xfrm>
          <a:prstGeom prst="rect">
            <a:avLst/>
          </a:prstGeom>
          <a:solidFill>
            <a:schemeClr val="bg1">
              <a:lumMod val="85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Arial" pitchFamily="34" charset="0"/>
              <a:buAutoNum type="arabicPeriod"/>
            </a:pPr>
            <a:r>
              <a:rPr lang="en-US" dirty="0" smtClean="0"/>
              <a:t>1 Timothy 6:15</a:t>
            </a:r>
          </a:p>
          <a:p>
            <a:pPr marL="514350" indent="-514350">
              <a:buFont typeface="Arial" pitchFamily="34" charset="0"/>
              <a:buAutoNum type="arabicPeriod"/>
            </a:pPr>
            <a:r>
              <a:rPr lang="en-US" dirty="0" smtClean="0"/>
              <a:t>Colossians 1:13</a:t>
            </a:r>
          </a:p>
          <a:p>
            <a:pPr marL="514350" indent="-514350">
              <a:buFont typeface="Arial" pitchFamily="34" charset="0"/>
              <a:buAutoNum type="arabicPeriod"/>
            </a:pPr>
            <a:r>
              <a:rPr lang="en-US" dirty="0" smtClean="0"/>
              <a:t>Matthew 28:18-20</a:t>
            </a:r>
          </a:p>
          <a:p>
            <a:pPr marL="514350" indent="-514350">
              <a:buFont typeface="Arial" pitchFamily="34" charset="0"/>
              <a:buAutoNum type="arabicPeriod"/>
            </a:pPr>
            <a:r>
              <a:rPr lang="en-US" dirty="0" smtClean="0"/>
              <a:t>Romans 8:2</a:t>
            </a:r>
            <a:endParaRPr lang="en-US" dirty="0"/>
          </a:p>
        </p:txBody>
      </p:sp>
    </p:spTree>
    <p:extLst>
      <p:ext uri="{BB962C8B-B14F-4D97-AF65-F5344CB8AC3E}">
        <p14:creationId xmlns:p14="http://schemas.microsoft.com/office/powerpoint/2010/main" val="277259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8:2</a:t>
            </a:r>
            <a:endParaRPr lang="en-US" dirty="0"/>
          </a:p>
        </p:txBody>
      </p:sp>
      <p:sp>
        <p:nvSpPr>
          <p:cNvPr id="3" name="Content Placeholder 2"/>
          <p:cNvSpPr>
            <a:spLocks noGrp="1"/>
          </p:cNvSpPr>
          <p:nvPr>
            <p:ph idx="1"/>
          </p:nvPr>
        </p:nvSpPr>
        <p:spPr/>
        <p:txBody>
          <a:bodyPr/>
          <a:lstStyle/>
          <a:p>
            <a:pPr marL="0" indent="0">
              <a:buNone/>
            </a:pPr>
            <a:r>
              <a:rPr lang="en-US" dirty="0"/>
              <a:t>For the </a:t>
            </a:r>
            <a:r>
              <a:rPr lang="en-US" u="sng" dirty="0"/>
              <a:t>law of the Spirit</a:t>
            </a:r>
            <a:r>
              <a:rPr lang="en-US" dirty="0"/>
              <a:t> of life in Christ Jesus has made me free from the law of sin and death.</a:t>
            </a:r>
          </a:p>
        </p:txBody>
      </p:sp>
    </p:spTree>
    <p:extLst>
      <p:ext uri="{BB962C8B-B14F-4D97-AF65-F5344CB8AC3E}">
        <p14:creationId xmlns:p14="http://schemas.microsoft.com/office/powerpoint/2010/main" val="9550957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Four Things Necessary to a Kingdom</a:t>
            </a:r>
            <a:endParaRPr lang="en-US" dirty="0"/>
          </a:p>
        </p:txBody>
      </p:sp>
      <p:sp>
        <p:nvSpPr>
          <p:cNvPr id="3" name="Content Placeholder 2"/>
          <p:cNvSpPr>
            <a:spLocks noGrp="1"/>
          </p:cNvSpPr>
          <p:nvPr>
            <p:ph idx="1"/>
          </p:nvPr>
        </p:nvSpPr>
        <p:spPr>
          <a:xfrm>
            <a:off x="457200" y="1828800"/>
            <a:ext cx="3048000" cy="2819400"/>
          </a:xfrm>
        </p:spPr>
        <p:txBody>
          <a:bodyPr/>
          <a:lstStyle/>
          <a:p>
            <a:pPr marL="514350" indent="-514350">
              <a:buAutoNum type="arabicPeriod"/>
            </a:pPr>
            <a:r>
              <a:rPr lang="en-US" dirty="0" smtClean="0"/>
              <a:t>KING</a:t>
            </a:r>
          </a:p>
          <a:p>
            <a:pPr marL="514350" indent="-514350">
              <a:buAutoNum type="arabicPeriod"/>
            </a:pPr>
            <a:r>
              <a:rPr lang="en-US" dirty="0" smtClean="0"/>
              <a:t>SUBJECTS</a:t>
            </a:r>
          </a:p>
          <a:p>
            <a:pPr marL="514350" indent="-514350">
              <a:buAutoNum type="arabicPeriod"/>
            </a:pPr>
            <a:r>
              <a:rPr lang="en-US" dirty="0" smtClean="0"/>
              <a:t>TERRITORY</a:t>
            </a:r>
          </a:p>
          <a:p>
            <a:pPr marL="514350" indent="-514350">
              <a:buAutoNum type="arabicPeriod"/>
            </a:pPr>
            <a:r>
              <a:rPr lang="en-US" dirty="0" smtClean="0"/>
              <a:t>LAW</a:t>
            </a:r>
            <a:endParaRPr lang="en-US" dirty="0"/>
          </a:p>
        </p:txBody>
      </p:sp>
      <p:sp>
        <p:nvSpPr>
          <p:cNvPr id="4" name="Content Placeholder 2"/>
          <p:cNvSpPr txBox="1">
            <a:spLocks/>
          </p:cNvSpPr>
          <p:nvPr/>
        </p:nvSpPr>
        <p:spPr>
          <a:xfrm>
            <a:off x="3962400" y="1828800"/>
            <a:ext cx="3962400" cy="2362200"/>
          </a:xfrm>
          <a:prstGeom prst="rect">
            <a:avLst/>
          </a:prstGeom>
          <a:solidFill>
            <a:schemeClr val="bg1">
              <a:lumMod val="85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Arial" pitchFamily="34" charset="0"/>
              <a:buAutoNum type="arabicPeriod"/>
            </a:pPr>
            <a:r>
              <a:rPr lang="en-US" dirty="0" smtClean="0"/>
              <a:t>1 Timothy 6:15</a:t>
            </a:r>
          </a:p>
          <a:p>
            <a:pPr marL="514350" indent="-514350">
              <a:buFont typeface="Arial" pitchFamily="34" charset="0"/>
              <a:buAutoNum type="arabicPeriod"/>
            </a:pPr>
            <a:r>
              <a:rPr lang="en-US" dirty="0" smtClean="0"/>
              <a:t>Colossians 1:13</a:t>
            </a:r>
          </a:p>
          <a:p>
            <a:pPr marL="514350" indent="-514350">
              <a:buFont typeface="Arial" pitchFamily="34" charset="0"/>
              <a:buAutoNum type="arabicPeriod"/>
            </a:pPr>
            <a:r>
              <a:rPr lang="en-US" dirty="0" smtClean="0"/>
              <a:t>Matthew 28:18-20</a:t>
            </a:r>
          </a:p>
          <a:p>
            <a:pPr marL="514350" indent="-514350">
              <a:buFont typeface="Arial" pitchFamily="34" charset="0"/>
              <a:buAutoNum type="arabicPeriod"/>
            </a:pPr>
            <a:r>
              <a:rPr lang="en-US" dirty="0" smtClean="0"/>
              <a:t>Romans 8:2</a:t>
            </a:r>
            <a:endParaRPr lang="en-US" dirty="0"/>
          </a:p>
        </p:txBody>
      </p:sp>
    </p:spTree>
    <p:extLst>
      <p:ext uri="{BB962C8B-B14F-4D97-AF65-F5344CB8AC3E}">
        <p14:creationId xmlns:p14="http://schemas.microsoft.com/office/powerpoint/2010/main" val="4174647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2:20-22</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Daniel answered and said:</a:t>
            </a:r>
          </a:p>
          <a:p>
            <a:pPr marL="0" indent="0">
              <a:buNone/>
            </a:pPr>
            <a:r>
              <a:rPr lang="en-US" dirty="0"/>
              <a:t>“Blessed be the name of God forever and ever,</a:t>
            </a:r>
            <a:br>
              <a:rPr lang="en-US" dirty="0"/>
            </a:br>
            <a:r>
              <a:rPr lang="en-US" dirty="0"/>
              <a:t>For wisdom and might are His.</a:t>
            </a:r>
            <a:br>
              <a:rPr lang="en-US" dirty="0"/>
            </a:br>
            <a:r>
              <a:rPr lang="en-US" b="1" baseline="30000" dirty="0"/>
              <a:t>21 </a:t>
            </a:r>
            <a:r>
              <a:rPr lang="en-US" dirty="0"/>
              <a:t>And He changes the </a:t>
            </a:r>
            <a:r>
              <a:rPr lang="en-US" u="sng" dirty="0"/>
              <a:t>times</a:t>
            </a:r>
            <a:r>
              <a:rPr lang="en-US" dirty="0"/>
              <a:t> and the </a:t>
            </a:r>
            <a:r>
              <a:rPr lang="en-US" u="sng" dirty="0"/>
              <a:t>seasons</a:t>
            </a:r>
            <a:r>
              <a:rPr lang="en-US" dirty="0"/>
              <a:t>;</a:t>
            </a:r>
            <a:br>
              <a:rPr lang="en-US" dirty="0"/>
            </a:br>
            <a:r>
              <a:rPr lang="en-US" b="1" dirty="0"/>
              <a:t>He removes kings and raises up kings</a:t>
            </a:r>
            <a:r>
              <a:rPr lang="en-US" dirty="0"/>
              <a:t>;</a:t>
            </a:r>
            <a:br>
              <a:rPr lang="en-US" dirty="0"/>
            </a:br>
            <a:r>
              <a:rPr lang="en-US" dirty="0"/>
              <a:t>He gives wisdom to the wise</a:t>
            </a:r>
            <a:br>
              <a:rPr lang="en-US" dirty="0"/>
            </a:br>
            <a:r>
              <a:rPr lang="en-US" dirty="0"/>
              <a:t>And knowledge to those who have understanding.</a:t>
            </a:r>
            <a:br>
              <a:rPr lang="en-US" dirty="0"/>
            </a:br>
            <a:r>
              <a:rPr lang="en-US" b="1" baseline="30000" dirty="0"/>
              <a:t>22 </a:t>
            </a:r>
            <a:r>
              <a:rPr lang="en-US" dirty="0"/>
              <a:t>He reveals deep and secret things;</a:t>
            </a:r>
            <a:br>
              <a:rPr lang="en-US" dirty="0"/>
            </a:br>
            <a:r>
              <a:rPr lang="en-US" dirty="0"/>
              <a:t>He knows what </a:t>
            </a:r>
            <a:r>
              <a:rPr lang="en-US" i="1" dirty="0"/>
              <a:t>is</a:t>
            </a:r>
            <a:r>
              <a:rPr lang="en-US" dirty="0"/>
              <a:t> in the darkness,</a:t>
            </a:r>
            <a:br>
              <a:rPr lang="en-US" dirty="0"/>
            </a:br>
            <a:r>
              <a:rPr lang="en-US" dirty="0"/>
              <a:t>And light dwells with Him.</a:t>
            </a:r>
          </a:p>
          <a:p>
            <a:pPr marL="0" indent="0">
              <a:buNone/>
            </a:pPr>
            <a:endParaRPr lang="en-US" dirty="0"/>
          </a:p>
        </p:txBody>
      </p:sp>
    </p:spTree>
    <p:extLst>
      <p:ext uri="{BB962C8B-B14F-4D97-AF65-F5344CB8AC3E}">
        <p14:creationId xmlns:p14="http://schemas.microsoft.com/office/powerpoint/2010/main" val="232364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Hints to the interpretation</a:t>
            </a:r>
          </a:p>
        </p:txBody>
      </p:sp>
      <p:sp>
        <p:nvSpPr>
          <p:cNvPr id="3" name="Content Placeholder 2"/>
          <p:cNvSpPr>
            <a:spLocks noGrp="1"/>
          </p:cNvSpPr>
          <p:nvPr>
            <p:ph idx="1"/>
          </p:nvPr>
        </p:nvSpPr>
        <p:spPr>
          <a:xfrm>
            <a:off x="457200" y="1600201"/>
            <a:ext cx="8229600" cy="1143000"/>
          </a:xfrm>
        </p:spPr>
        <p:txBody>
          <a:bodyPr/>
          <a:lstStyle/>
          <a:p>
            <a:r>
              <a:rPr lang="en-US" dirty="0" smtClean="0"/>
              <a:t>He removes/sets up kings</a:t>
            </a:r>
            <a:endParaRPr lang="en-US" dirty="0"/>
          </a:p>
        </p:txBody>
      </p:sp>
      <p:sp>
        <p:nvSpPr>
          <p:cNvPr id="4" name="TextBox 3"/>
          <p:cNvSpPr txBox="1"/>
          <p:nvPr/>
        </p:nvSpPr>
        <p:spPr>
          <a:xfrm>
            <a:off x="457200" y="2814697"/>
            <a:ext cx="8153400" cy="2062103"/>
          </a:xfrm>
          <a:prstGeom prst="rect">
            <a:avLst/>
          </a:prstGeom>
          <a:solidFill>
            <a:schemeClr val="bg1">
              <a:lumMod val="85000"/>
            </a:schemeClr>
          </a:solidFill>
        </p:spPr>
        <p:txBody>
          <a:bodyPr wrap="square" rtlCol="0">
            <a:spAutoFit/>
          </a:bodyPr>
          <a:lstStyle/>
          <a:p>
            <a:r>
              <a:rPr lang="en-US" sz="3200" dirty="0" smtClean="0"/>
              <a:t>Psalm 75:7</a:t>
            </a:r>
          </a:p>
          <a:p>
            <a:r>
              <a:rPr lang="en-US" sz="3200" dirty="0"/>
              <a:t>But God </a:t>
            </a:r>
            <a:r>
              <a:rPr lang="en-US" sz="3200" i="1" dirty="0"/>
              <a:t>is</a:t>
            </a:r>
            <a:r>
              <a:rPr lang="en-US" sz="3200" dirty="0"/>
              <a:t> the Judge:</a:t>
            </a:r>
            <a:br>
              <a:rPr lang="en-US" sz="3200" dirty="0"/>
            </a:br>
            <a:r>
              <a:rPr lang="en-US" sz="3200" dirty="0"/>
              <a:t>He puts down one,</a:t>
            </a:r>
            <a:br>
              <a:rPr lang="en-US" sz="3200" dirty="0"/>
            </a:br>
            <a:r>
              <a:rPr lang="en-US" sz="3200" dirty="0"/>
              <a:t>And exalts another.</a:t>
            </a:r>
          </a:p>
        </p:txBody>
      </p:sp>
    </p:spTree>
    <p:extLst>
      <p:ext uri="{BB962C8B-B14F-4D97-AF65-F5344CB8AC3E}">
        <p14:creationId xmlns:p14="http://schemas.microsoft.com/office/powerpoint/2010/main" val="3360789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Hints to the interpretation</a:t>
            </a:r>
            <a:endParaRPr lang="en-US" dirty="0"/>
          </a:p>
        </p:txBody>
      </p:sp>
      <p:sp>
        <p:nvSpPr>
          <p:cNvPr id="3" name="Content Placeholder 2"/>
          <p:cNvSpPr>
            <a:spLocks noGrp="1"/>
          </p:cNvSpPr>
          <p:nvPr>
            <p:ph idx="1"/>
          </p:nvPr>
        </p:nvSpPr>
        <p:spPr>
          <a:xfrm>
            <a:off x="457200" y="1143000"/>
            <a:ext cx="8229600" cy="1295400"/>
          </a:xfrm>
        </p:spPr>
        <p:txBody>
          <a:bodyPr/>
          <a:lstStyle/>
          <a:p>
            <a:r>
              <a:rPr lang="en-US" dirty="0" smtClean="0"/>
              <a:t>Times (periods of empires)</a:t>
            </a:r>
          </a:p>
          <a:p>
            <a:r>
              <a:rPr lang="en-US" dirty="0" smtClean="0"/>
              <a:t>Seasons (phases of decline and fall)</a:t>
            </a:r>
          </a:p>
          <a:p>
            <a:endParaRPr lang="en-US" dirty="0"/>
          </a:p>
          <a:p>
            <a:pPr marL="0" indent="0">
              <a:buNone/>
            </a:pPr>
            <a:endParaRPr lang="en-US" dirty="0"/>
          </a:p>
        </p:txBody>
      </p:sp>
      <p:sp>
        <p:nvSpPr>
          <p:cNvPr id="4" name="TextBox 3"/>
          <p:cNvSpPr txBox="1"/>
          <p:nvPr/>
        </p:nvSpPr>
        <p:spPr>
          <a:xfrm>
            <a:off x="457200" y="2362200"/>
            <a:ext cx="8153400" cy="2062103"/>
          </a:xfrm>
          <a:prstGeom prst="rect">
            <a:avLst/>
          </a:prstGeom>
          <a:solidFill>
            <a:schemeClr val="bg1">
              <a:lumMod val="85000"/>
            </a:schemeClr>
          </a:solidFill>
        </p:spPr>
        <p:txBody>
          <a:bodyPr wrap="square" rtlCol="0">
            <a:spAutoFit/>
          </a:bodyPr>
          <a:lstStyle/>
          <a:p>
            <a:r>
              <a:rPr lang="en-US" sz="3200" dirty="0" smtClean="0"/>
              <a:t>Acts 1:7</a:t>
            </a:r>
          </a:p>
          <a:p>
            <a:r>
              <a:rPr lang="en-US" sz="3200" dirty="0"/>
              <a:t>And He said to them, “It is not for you to know times or seasons which the Father has put in His own authority. </a:t>
            </a:r>
          </a:p>
        </p:txBody>
      </p:sp>
      <p:sp>
        <p:nvSpPr>
          <p:cNvPr id="5" name="TextBox 4"/>
          <p:cNvSpPr txBox="1"/>
          <p:nvPr/>
        </p:nvSpPr>
        <p:spPr>
          <a:xfrm>
            <a:off x="457200" y="4648200"/>
            <a:ext cx="8153400" cy="1569660"/>
          </a:xfrm>
          <a:prstGeom prst="rect">
            <a:avLst/>
          </a:prstGeom>
          <a:solidFill>
            <a:schemeClr val="bg1">
              <a:lumMod val="85000"/>
            </a:schemeClr>
          </a:solidFill>
        </p:spPr>
        <p:txBody>
          <a:bodyPr wrap="square" rtlCol="0">
            <a:spAutoFit/>
          </a:bodyPr>
          <a:lstStyle/>
          <a:p>
            <a:r>
              <a:rPr lang="en-US" sz="3200" dirty="0" smtClean="0"/>
              <a:t>Ecclesiastes 3:1</a:t>
            </a:r>
          </a:p>
          <a:p>
            <a:r>
              <a:rPr lang="en-US" sz="3200" dirty="0"/>
              <a:t>To everything </a:t>
            </a:r>
            <a:r>
              <a:rPr lang="en-US" sz="3200" i="1" dirty="0"/>
              <a:t>there is</a:t>
            </a:r>
            <a:r>
              <a:rPr lang="en-US" sz="3200" dirty="0"/>
              <a:t> a season,</a:t>
            </a:r>
            <a:br>
              <a:rPr lang="en-US" sz="3200" dirty="0"/>
            </a:br>
            <a:r>
              <a:rPr lang="en-US" sz="3200" dirty="0"/>
              <a:t>A time for every purpose under heaven:</a:t>
            </a:r>
          </a:p>
        </p:txBody>
      </p:sp>
    </p:spTree>
    <p:extLst>
      <p:ext uri="{BB962C8B-B14F-4D97-AF65-F5344CB8AC3E}">
        <p14:creationId xmlns:p14="http://schemas.microsoft.com/office/powerpoint/2010/main" val="3998680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2:31-33</a:t>
            </a:r>
            <a:endParaRPr lang="en-US" dirty="0"/>
          </a:p>
        </p:txBody>
      </p:sp>
      <p:sp>
        <p:nvSpPr>
          <p:cNvPr id="3" name="Content Placeholder 2"/>
          <p:cNvSpPr>
            <a:spLocks noGrp="1"/>
          </p:cNvSpPr>
          <p:nvPr>
            <p:ph idx="1"/>
          </p:nvPr>
        </p:nvSpPr>
        <p:spPr/>
        <p:txBody>
          <a:bodyPr/>
          <a:lstStyle/>
          <a:p>
            <a:pPr marL="0" indent="0">
              <a:buNone/>
            </a:pPr>
            <a:r>
              <a:rPr lang="en-US" b="1" baseline="30000" dirty="0"/>
              <a:t> </a:t>
            </a:r>
            <a:r>
              <a:rPr lang="en-US" dirty="0"/>
              <a:t>“You, O king, were watching; and behold, a great image! This great image, whose splendor </a:t>
            </a:r>
            <a:r>
              <a:rPr lang="en-US" i="1" dirty="0"/>
              <a:t>was</a:t>
            </a:r>
            <a:r>
              <a:rPr lang="en-US" dirty="0"/>
              <a:t> excellent, stood before you; and its </a:t>
            </a:r>
            <a:r>
              <a:rPr lang="en-US" dirty="0" smtClean="0"/>
              <a:t>form </a:t>
            </a:r>
            <a:r>
              <a:rPr lang="en-US" i="1" dirty="0" smtClean="0"/>
              <a:t>was</a:t>
            </a:r>
            <a:r>
              <a:rPr lang="en-US" dirty="0"/>
              <a:t> awesome</a:t>
            </a:r>
            <a:r>
              <a:rPr lang="en-US" dirty="0" smtClean="0"/>
              <a:t>.  This </a:t>
            </a:r>
            <a:r>
              <a:rPr lang="en-US" dirty="0"/>
              <a:t>image’s head </a:t>
            </a:r>
            <a:r>
              <a:rPr lang="en-US" i="1" dirty="0"/>
              <a:t>was</a:t>
            </a:r>
            <a:r>
              <a:rPr lang="en-US" dirty="0"/>
              <a:t> of fine gold, its chest and arms of silver, its belly and </a:t>
            </a:r>
            <a:r>
              <a:rPr lang="en-US" dirty="0" smtClean="0"/>
              <a:t>thighs</a:t>
            </a:r>
            <a:r>
              <a:rPr lang="en-US" dirty="0"/>
              <a:t> of bronze, </a:t>
            </a:r>
            <a:r>
              <a:rPr lang="en-US" b="1" baseline="30000" dirty="0"/>
              <a:t>33 </a:t>
            </a:r>
            <a:r>
              <a:rPr lang="en-US" dirty="0"/>
              <a:t>its legs of iron, its feet partly of iron and partly of clay.</a:t>
            </a:r>
          </a:p>
        </p:txBody>
      </p:sp>
    </p:spTree>
    <p:extLst>
      <p:ext uri="{BB962C8B-B14F-4D97-AF65-F5344CB8AC3E}">
        <p14:creationId xmlns:p14="http://schemas.microsoft.com/office/powerpoint/2010/main" val="2940327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2:34-35</a:t>
            </a:r>
            <a:endParaRPr lang="en-US" dirty="0"/>
          </a:p>
        </p:txBody>
      </p:sp>
      <p:sp>
        <p:nvSpPr>
          <p:cNvPr id="3" name="Content Placeholder 2"/>
          <p:cNvSpPr>
            <a:spLocks noGrp="1"/>
          </p:cNvSpPr>
          <p:nvPr>
            <p:ph idx="1"/>
          </p:nvPr>
        </p:nvSpPr>
        <p:spPr>
          <a:xfrm>
            <a:off x="457200" y="1447800"/>
            <a:ext cx="8229600" cy="4525963"/>
          </a:xfrm>
        </p:spPr>
        <p:txBody>
          <a:bodyPr>
            <a:normAutofit lnSpcReduction="10000"/>
          </a:bodyPr>
          <a:lstStyle/>
          <a:p>
            <a:pPr marL="0" indent="0">
              <a:buNone/>
            </a:pPr>
            <a:r>
              <a:rPr lang="en-US" dirty="0" smtClean="0"/>
              <a:t>You </a:t>
            </a:r>
            <a:r>
              <a:rPr lang="en-US" dirty="0"/>
              <a:t>watched while a stone was cut out without hands, which struck the image on its feet of iron and clay, and broke them in pieces. </a:t>
            </a:r>
            <a:r>
              <a:rPr lang="en-US" b="1" baseline="30000" dirty="0"/>
              <a:t>35 </a:t>
            </a:r>
            <a:r>
              <a:rPr lang="en-US" dirty="0"/>
              <a:t>Then the iron, the clay, the bronze, the silver, and the gold were crushed together, and became like chaff from the summer threshing floors; the wind carried them away so that no trace of them was found. And the stone that struck the image became a great mountain and filled the whole earth.</a:t>
            </a:r>
          </a:p>
        </p:txBody>
      </p:sp>
    </p:spTree>
    <p:extLst>
      <p:ext uri="{BB962C8B-B14F-4D97-AF65-F5344CB8AC3E}">
        <p14:creationId xmlns:p14="http://schemas.microsoft.com/office/powerpoint/2010/main" val="1370262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580</TotalTime>
  <Words>979</Words>
  <Application>Microsoft Office PowerPoint</Application>
  <PresentationFormat>On-screen Show (4:3)</PresentationFormat>
  <Paragraphs>159</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The Fifth Kingdom of Daniel</vt:lpstr>
      <vt:lpstr>Four Things Necessary to a Kingdom</vt:lpstr>
      <vt:lpstr>Daniel 2:44</vt:lpstr>
      <vt:lpstr>Nebuchadnezzar’s Dream</vt:lpstr>
      <vt:lpstr>Daniel 2:20-22</vt:lpstr>
      <vt:lpstr>Hints to the interpretation</vt:lpstr>
      <vt:lpstr>Hints to the interpretation</vt:lpstr>
      <vt:lpstr>Daniel 2:31-33</vt:lpstr>
      <vt:lpstr>Daniel 2:34-35</vt:lpstr>
      <vt:lpstr>Nebuchadnezzar’s Vision</vt:lpstr>
      <vt:lpstr>The Dream Explained</vt:lpstr>
      <vt:lpstr>Daniel 2:37-38</vt:lpstr>
      <vt:lpstr>BABYLON</vt:lpstr>
      <vt:lpstr>The Dream Explained</vt:lpstr>
      <vt:lpstr>Daniel 2:39</vt:lpstr>
      <vt:lpstr>MEDO-PERSIANS</vt:lpstr>
      <vt:lpstr>The Dream Explained</vt:lpstr>
      <vt:lpstr>Daniel 2:39</vt:lpstr>
      <vt:lpstr>GREECE</vt:lpstr>
      <vt:lpstr>Later Vision</vt:lpstr>
      <vt:lpstr>The Dream Explained</vt:lpstr>
      <vt:lpstr>Daniel 2:40</vt:lpstr>
      <vt:lpstr>ROME</vt:lpstr>
      <vt:lpstr>Daniel 2:41-42</vt:lpstr>
      <vt:lpstr>Problems with the Roman Empire</vt:lpstr>
      <vt:lpstr>Daniel 2:44</vt:lpstr>
      <vt:lpstr>In the days of these kings…..</vt:lpstr>
      <vt:lpstr>Matthew 3:1-2</vt:lpstr>
      <vt:lpstr>Luke 9:27</vt:lpstr>
      <vt:lpstr>After the day of Pentecost…</vt:lpstr>
      <vt:lpstr>5th KINGDOM</vt:lpstr>
      <vt:lpstr>Daniel 2:45</vt:lpstr>
      <vt:lpstr>Matthew 21:42-44</vt:lpstr>
      <vt:lpstr>Four Things Necessary to a Kingdom</vt:lpstr>
      <vt:lpstr>1 Timothy 6:15</vt:lpstr>
      <vt:lpstr>Four Things Necessary to a Kingdom</vt:lpstr>
      <vt:lpstr>Colossians 1:13</vt:lpstr>
      <vt:lpstr>Four Things Necessary to a Kingdom</vt:lpstr>
      <vt:lpstr>Matthew 28:18-20</vt:lpstr>
      <vt:lpstr>Four Things Necessary to a Kingdom</vt:lpstr>
      <vt:lpstr>Romans 8:2</vt:lpstr>
      <vt:lpstr>Four Things Necessary to a Kingdom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Passover</dc:title>
  <dc:creator>Bryan Morrison</dc:creator>
  <cp:lastModifiedBy>Bryan Morrison</cp:lastModifiedBy>
  <cp:revision>86</cp:revision>
  <dcterms:created xsi:type="dcterms:W3CDTF">2013-01-06T04:51:22Z</dcterms:created>
  <dcterms:modified xsi:type="dcterms:W3CDTF">2015-05-31T13:55:24Z</dcterms:modified>
</cp:coreProperties>
</file>