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3"/>
  </p:notesMasterIdLst>
  <p:handoutMasterIdLst>
    <p:handoutMasterId r:id="rId34"/>
  </p:handoutMasterIdLst>
  <p:sldIdLst>
    <p:sldId id="288" r:id="rId2"/>
    <p:sldId id="279" r:id="rId3"/>
    <p:sldId id="289" r:id="rId4"/>
    <p:sldId id="290" r:id="rId5"/>
    <p:sldId id="291" r:id="rId6"/>
    <p:sldId id="292" r:id="rId7"/>
    <p:sldId id="293" r:id="rId8"/>
    <p:sldId id="294" r:id="rId9"/>
    <p:sldId id="295" r:id="rId10"/>
    <p:sldId id="297" r:id="rId11"/>
    <p:sldId id="296" r:id="rId12"/>
    <p:sldId id="298" r:id="rId13"/>
    <p:sldId id="315" r:id="rId14"/>
    <p:sldId id="299" r:id="rId15"/>
    <p:sldId id="317" r:id="rId16"/>
    <p:sldId id="301" r:id="rId17"/>
    <p:sldId id="300" r:id="rId18"/>
    <p:sldId id="316" r:id="rId19"/>
    <p:sldId id="302" r:id="rId20"/>
    <p:sldId id="303" r:id="rId21"/>
    <p:sldId id="304" r:id="rId22"/>
    <p:sldId id="305" r:id="rId23"/>
    <p:sldId id="306" r:id="rId24"/>
    <p:sldId id="307" r:id="rId25"/>
    <p:sldId id="308" r:id="rId26"/>
    <p:sldId id="309" r:id="rId27"/>
    <p:sldId id="310" r:id="rId28"/>
    <p:sldId id="312" r:id="rId29"/>
    <p:sldId id="311" r:id="rId30"/>
    <p:sldId id="313" r:id="rId31"/>
    <p:sldId id="314" r:id="rId32"/>
  </p:sldIdLst>
  <p:sldSz cx="9144000" cy="6858000" type="screen4x3"/>
  <p:notesSz cx="6858000" cy="93138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A527E90-FFE5-4B71-AD8B-EAAB80A8CF4C}">
          <p14:sldIdLst>
            <p14:sldId id="288"/>
            <p14:sldId id="279"/>
            <p14:sldId id="289"/>
            <p14:sldId id="290"/>
            <p14:sldId id="291"/>
            <p14:sldId id="292"/>
            <p14:sldId id="293"/>
            <p14:sldId id="294"/>
            <p14:sldId id="295"/>
            <p14:sldId id="297"/>
            <p14:sldId id="296"/>
            <p14:sldId id="298"/>
            <p14:sldId id="315"/>
            <p14:sldId id="299"/>
            <p14:sldId id="317"/>
            <p14:sldId id="301"/>
            <p14:sldId id="300"/>
            <p14:sldId id="316"/>
            <p14:sldId id="302"/>
            <p14:sldId id="303"/>
            <p14:sldId id="304"/>
            <p14:sldId id="305"/>
            <p14:sldId id="306"/>
            <p14:sldId id="307"/>
            <p14:sldId id="308"/>
            <p14:sldId id="309"/>
            <p14:sldId id="310"/>
            <p14:sldId id="312"/>
            <p14:sldId id="311"/>
            <p14:sldId id="313"/>
          </p14:sldIdLst>
        </p14:section>
        <p14:section name="Untitled Section" id="{2B0DECD1-BFD4-49EE-8915-87225E409359}">
          <p14:sldIdLst>
            <p14:sldId id="31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6912" autoAdjust="0"/>
    <p:restoredTop sz="94660"/>
  </p:normalViewPr>
  <p:slideViewPr>
    <p:cSldViewPr>
      <p:cViewPr varScale="1">
        <p:scale>
          <a:sx n="108" d="100"/>
          <a:sy n="108" d="100"/>
        </p:scale>
        <p:origin x="1302"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69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693"/>
          </a:xfrm>
          <a:prstGeom prst="rect">
            <a:avLst/>
          </a:prstGeom>
        </p:spPr>
        <p:txBody>
          <a:bodyPr vert="horz" lIns="91440" tIns="45720" rIns="91440" bIns="45720" rtlCol="0"/>
          <a:lstStyle>
            <a:lvl1pPr algn="r">
              <a:defRPr sz="1200"/>
            </a:lvl1pPr>
          </a:lstStyle>
          <a:p>
            <a:fld id="{867DC59F-00F6-444E-939E-448808CF51A0}" type="datetimeFigureOut">
              <a:rPr lang="en-US" smtClean="0"/>
              <a:t>12/26/2021</a:t>
            </a:fld>
            <a:endParaRPr lang="en-US"/>
          </a:p>
        </p:txBody>
      </p:sp>
      <p:sp>
        <p:nvSpPr>
          <p:cNvPr id="4" name="Footer Placeholder 3"/>
          <p:cNvSpPr>
            <a:spLocks noGrp="1"/>
          </p:cNvSpPr>
          <p:nvPr>
            <p:ph type="ftr" sz="quarter" idx="2"/>
          </p:nvPr>
        </p:nvSpPr>
        <p:spPr>
          <a:xfrm>
            <a:off x="0" y="8846553"/>
            <a:ext cx="2971800" cy="46569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46553"/>
            <a:ext cx="2971800" cy="465693"/>
          </a:xfrm>
          <a:prstGeom prst="rect">
            <a:avLst/>
          </a:prstGeom>
        </p:spPr>
        <p:txBody>
          <a:bodyPr vert="horz" lIns="91440" tIns="45720" rIns="91440" bIns="45720" rtlCol="0" anchor="b"/>
          <a:lstStyle>
            <a:lvl1pPr algn="r">
              <a:defRPr sz="1200"/>
            </a:lvl1pPr>
          </a:lstStyle>
          <a:p>
            <a:fld id="{A619A03B-9214-43C6-8A1A-C57488E8373E}" type="slidenum">
              <a:rPr lang="en-US" smtClean="0"/>
              <a:t>‹#›</a:t>
            </a:fld>
            <a:endParaRPr lang="en-US"/>
          </a:p>
        </p:txBody>
      </p:sp>
    </p:spTree>
    <p:extLst>
      <p:ext uri="{BB962C8B-B14F-4D97-AF65-F5344CB8AC3E}">
        <p14:creationId xmlns:p14="http://schemas.microsoft.com/office/powerpoint/2010/main" val="21160152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5138"/>
          </a:xfrm>
          <a:prstGeom prst="rect">
            <a:avLst/>
          </a:prstGeom>
        </p:spPr>
        <p:txBody>
          <a:bodyPr vert="horz" lIns="91440" tIns="45720" rIns="91440" bIns="45720" rtlCol="0"/>
          <a:lstStyle>
            <a:lvl1pPr algn="r">
              <a:defRPr sz="1200"/>
            </a:lvl1pPr>
          </a:lstStyle>
          <a:p>
            <a:fld id="{27DB69A4-78F4-490B-87E8-8DFABD334AD8}" type="datetimeFigureOut">
              <a:rPr lang="en-US" smtClean="0"/>
              <a:t>12/26/2021</a:t>
            </a:fld>
            <a:endParaRPr lang="en-US"/>
          </a:p>
        </p:txBody>
      </p:sp>
      <p:sp>
        <p:nvSpPr>
          <p:cNvPr id="4" name="Slide Image Placeholder 3"/>
          <p:cNvSpPr>
            <a:spLocks noGrp="1" noRot="1" noChangeAspect="1"/>
          </p:cNvSpPr>
          <p:nvPr>
            <p:ph type="sldImg" idx="2"/>
          </p:nvPr>
        </p:nvSpPr>
        <p:spPr>
          <a:xfrm>
            <a:off x="1101725" y="698500"/>
            <a:ext cx="4654550" cy="34925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24363"/>
            <a:ext cx="5486400" cy="41910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7138"/>
            <a:ext cx="2971800" cy="46513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47138"/>
            <a:ext cx="2971800" cy="465137"/>
          </a:xfrm>
          <a:prstGeom prst="rect">
            <a:avLst/>
          </a:prstGeom>
        </p:spPr>
        <p:txBody>
          <a:bodyPr vert="horz" lIns="91440" tIns="45720" rIns="91440" bIns="45720" rtlCol="0" anchor="b"/>
          <a:lstStyle>
            <a:lvl1pPr algn="r">
              <a:defRPr sz="1200"/>
            </a:lvl1pPr>
          </a:lstStyle>
          <a:p>
            <a:fld id="{2A500DCC-E3AA-4593-A246-85B6A903335A}" type="slidenum">
              <a:rPr lang="en-US" smtClean="0"/>
              <a:t>‹#›</a:t>
            </a:fld>
            <a:endParaRPr lang="en-US"/>
          </a:p>
        </p:txBody>
      </p:sp>
    </p:spTree>
    <p:extLst>
      <p:ext uri="{BB962C8B-B14F-4D97-AF65-F5344CB8AC3E}">
        <p14:creationId xmlns:p14="http://schemas.microsoft.com/office/powerpoint/2010/main" val="4146208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12/26/2021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12/26/2021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D8BD707-D9CF-40AE-B4C6-C98DA3205C09}" type="datetimeFigureOut">
              <a:rPr lang="en-US" smtClean="0"/>
              <a:pPr/>
              <a:t>12/26/2021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12/26/2021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12/26/2021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12/26/2021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12/26/2021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1D8BD707-D9CF-40AE-B4C6-C98DA3205C09}" type="datetimeFigureOut">
              <a:rPr lang="en-US" smtClean="0"/>
              <a:pPr/>
              <a:t>12/26/2021</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41476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1D63D-C44E-45E0-9333-353C83F179B7}"/>
              </a:ext>
            </a:extLst>
          </p:cNvPr>
          <p:cNvSpPr>
            <a:spLocks noGrp="1"/>
          </p:cNvSpPr>
          <p:nvPr>
            <p:ph type="title"/>
          </p:nvPr>
        </p:nvSpPr>
        <p:spPr/>
        <p:txBody>
          <a:bodyPr/>
          <a:lstStyle/>
          <a:p>
            <a:r>
              <a:rPr lang="en-US" b="1" dirty="0"/>
              <a:t>Melchizedek the Man</a:t>
            </a:r>
          </a:p>
        </p:txBody>
      </p:sp>
      <p:sp>
        <p:nvSpPr>
          <p:cNvPr id="3" name="Content Placeholder 2">
            <a:extLst>
              <a:ext uri="{FF2B5EF4-FFF2-40B4-BE49-F238E27FC236}">
                <a16:creationId xmlns:a16="http://schemas.microsoft.com/office/drawing/2014/main" id="{16815469-B2F5-481E-ACDD-25F697A4E7E7}"/>
              </a:ext>
            </a:extLst>
          </p:cNvPr>
          <p:cNvSpPr>
            <a:spLocks noGrp="1"/>
          </p:cNvSpPr>
          <p:nvPr>
            <p:ph idx="1"/>
          </p:nvPr>
        </p:nvSpPr>
        <p:spPr>
          <a:xfrm>
            <a:off x="457200" y="1676400"/>
            <a:ext cx="8229600" cy="2667000"/>
          </a:xfrm>
        </p:spPr>
        <p:txBody>
          <a:bodyPr>
            <a:normAutofit/>
          </a:bodyPr>
          <a:lstStyle/>
          <a:p>
            <a:pPr marL="0" indent="0">
              <a:buNone/>
            </a:pPr>
            <a:r>
              <a:rPr lang="en-US" sz="2800" dirty="0"/>
              <a:t>Who was this mysterious man?</a:t>
            </a:r>
          </a:p>
          <a:p>
            <a:pPr marL="0" indent="0">
              <a:buNone/>
            </a:pPr>
            <a:endParaRPr lang="en-US" sz="2800" dirty="0"/>
          </a:p>
          <a:p>
            <a:r>
              <a:rPr lang="en-US" sz="2800" dirty="0"/>
              <a:t>Theophany of Jesus</a:t>
            </a:r>
          </a:p>
          <a:p>
            <a:r>
              <a:rPr lang="en-US" sz="2800" dirty="0"/>
              <a:t>Shem, son of Noah</a:t>
            </a:r>
          </a:p>
          <a:p>
            <a:r>
              <a:rPr lang="en-US" sz="2800" dirty="0"/>
              <a:t>Simply Melchizedek!</a:t>
            </a:r>
          </a:p>
          <a:p>
            <a:pPr marL="0" indent="0">
              <a:buNone/>
            </a:pPr>
            <a:endParaRPr lang="en-US" sz="2800" dirty="0"/>
          </a:p>
        </p:txBody>
      </p:sp>
      <p:sp>
        <p:nvSpPr>
          <p:cNvPr id="4" name="TextBox 3">
            <a:extLst>
              <a:ext uri="{FF2B5EF4-FFF2-40B4-BE49-F238E27FC236}">
                <a16:creationId xmlns:a16="http://schemas.microsoft.com/office/drawing/2014/main" id="{F435ADA1-35C9-4C20-AB09-DC3475508AC1}"/>
              </a:ext>
            </a:extLst>
          </p:cNvPr>
          <p:cNvSpPr txBox="1"/>
          <p:nvPr/>
        </p:nvSpPr>
        <p:spPr>
          <a:xfrm>
            <a:off x="685800" y="4803338"/>
            <a:ext cx="7772400" cy="1292662"/>
          </a:xfrm>
          <a:prstGeom prst="rect">
            <a:avLst/>
          </a:prstGeom>
          <a:solidFill>
            <a:srgbClr val="FF0000"/>
          </a:solidFill>
        </p:spPr>
        <p:txBody>
          <a:bodyPr wrap="square" rtlCol="0">
            <a:spAutoFit/>
          </a:bodyPr>
          <a:lstStyle/>
          <a:p>
            <a:pPr algn="ctr"/>
            <a:r>
              <a:rPr lang="en-US" sz="2600" dirty="0">
                <a:solidFill>
                  <a:schemeClr val="bg1"/>
                </a:solidFill>
              </a:rPr>
              <a:t>I think people today are too concerned with the </a:t>
            </a:r>
            <a:r>
              <a:rPr lang="en-US" sz="2600" i="1" u="sng" dirty="0">
                <a:solidFill>
                  <a:schemeClr val="bg1"/>
                </a:solidFill>
              </a:rPr>
              <a:t>man</a:t>
            </a:r>
            <a:r>
              <a:rPr lang="en-US" sz="2600" dirty="0">
                <a:solidFill>
                  <a:schemeClr val="bg1"/>
                </a:solidFill>
              </a:rPr>
              <a:t> Melchizedek and miss the bigger picture of the </a:t>
            </a:r>
            <a:r>
              <a:rPr lang="en-US" sz="2600" i="1" u="sng" dirty="0">
                <a:solidFill>
                  <a:schemeClr val="bg1"/>
                </a:solidFill>
              </a:rPr>
              <a:t>order</a:t>
            </a:r>
            <a:r>
              <a:rPr lang="en-US" sz="2600" dirty="0">
                <a:solidFill>
                  <a:schemeClr val="bg1"/>
                </a:solidFill>
              </a:rPr>
              <a:t> of Melchizedek.</a:t>
            </a:r>
          </a:p>
        </p:txBody>
      </p:sp>
    </p:spTree>
    <p:extLst>
      <p:ext uri="{BB962C8B-B14F-4D97-AF65-F5344CB8AC3E}">
        <p14:creationId xmlns:p14="http://schemas.microsoft.com/office/powerpoint/2010/main" val="3467509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B872E9-708F-40DE-963A-29A60FB89C63}"/>
              </a:ext>
            </a:extLst>
          </p:cNvPr>
          <p:cNvSpPr>
            <a:spLocks noGrp="1"/>
          </p:cNvSpPr>
          <p:nvPr>
            <p:ph idx="1"/>
          </p:nvPr>
        </p:nvSpPr>
        <p:spPr>
          <a:xfrm>
            <a:off x="914400" y="1219200"/>
            <a:ext cx="7086600" cy="4267200"/>
          </a:xfrm>
        </p:spPr>
        <p:txBody>
          <a:bodyPr>
            <a:normAutofit/>
          </a:bodyPr>
          <a:lstStyle/>
          <a:p>
            <a:pPr marL="0" indent="0">
              <a:buNone/>
            </a:pPr>
            <a:r>
              <a:rPr lang="en-US" sz="4400" b="1" dirty="0"/>
              <a:t>I.  King + Priest = order of Melchizedek</a:t>
            </a:r>
          </a:p>
          <a:p>
            <a:pPr marL="0" indent="0">
              <a:buNone/>
            </a:pPr>
            <a:endParaRPr lang="en-US" sz="4400" b="1" dirty="0"/>
          </a:p>
          <a:p>
            <a:pPr marL="0" indent="0">
              <a:buNone/>
            </a:pPr>
            <a:r>
              <a:rPr lang="en-US" sz="2800" b="0" i="0" dirty="0">
                <a:solidFill>
                  <a:srgbClr val="000000"/>
                </a:solidFill>
                <a:effectLst/>
              </a:rPr>
              <a:t>Then Melchizedek </a:t>
            </a:r>
            <a:r>
              <a:rPr lang="en-US" sz="2800" b="1" i="0" u="sng" dirty="0">
                <a:solidFill>
                  <a:srgbClr val="C00000"/>
                </a:solidFill>
                <a:effectLst/>
              </a:rPr>
              <a:t>king</a:t>
            </a:r>
            <a:r>
              <a:rPr lang="en-US" sz="2800" b="0" i="0" dirty="0">
                <a:solidFill>
                  <a:srgbClr val="000000"/>
                </a:solidFill>
                <a:effectLst/>
              </a:rPr>
              <a:t> of </a:t>
            </a:r>
            <a:r>
              <a:rPr lang="en-US" sz="2800" b="0" dirty="0">
                <a:solidFill>
                  <a:srgbClr val="000000"/>
                </a:solidFill>
              </a:rPr>
              <a:t>Salem </a:t>
            </a:r>
            <a:r>
              <a:rPr lang="en-US" sz="2800" b="0" i="0" dirty="0">
                <a:solidFill>
                  <a:srgbClr val="000000"/>
                </a:solidFill>
                <a:effectLst/>
              </a:rPr>
              <a:t>brought out </a:t>
            </a:r>
            <a:r>
              <a:rPr lang="en-US" sz="2800" i="0" dirty="0">
                <a:solidFill>
                  <a:srgbClr val="000000"/>
                </a:solidFill>
                <a:effectLst/>
              </a:rPr>
              <a:t>bread and wine</a:t>
            </a:r>
            <a:r>
              <a:rPr lang="en-US" sz="2800" b="0" i="0" dirty="0">
                <a:solidFill>
                  <a:srgbClr val="000000"/>
                </a:solidFill>
                <a:effectLst/>
              </a:rPr>
              <a:t>; he </a:t>
            </a:r>
            <a:r>
              <a:rPr lang="en-US" sz="2800" b="0" i="1" dirty="0">
                <a:solidFill>
                  <a:srgbClr val="000000"/>
                </a:solidFill>
                <a:effectLst/>
              </a:rPr>
              <a:t>was</a:t>
            </a:r>
            <a:r>
              <a:rPr lang="en-US" sz="2800" b="0" i="0" dirty="0">
                <a:solidFill>
                  <a:srgbClr val="000000"/>
                </a:solidFill>
                <a:effectLst/>
              </a:rPr>
              <a:t> the </a:t>
            </a:r>
            <a:r>
              <a:rPr lang="en-US" sz="2800" b="1" i="0" u="sng" dirty="0">
                <a:solidFill>
                  <a:srgbClr val="C00000"/>
                </a:solidFill>
                <a:effectLst/>
              </a:rPr>
              <a:t>priest</a:t>
            </a:r>
            <a:r>
              <a:rPr lang="en-US" sz="2800" b="0" i="0" dirty="0">
                <a:solidFill>
                  <a:srgbClr val="000000"/>
                </a:solidFill>
                <a:effectLst/>
              </a:rPr>
              <a:t> of God Most High. </a:t>
            </a:r>
            <a:endParaRPr lang="en-US" sz="2800" b="1" dirty="0"/>
          </a:p>
          <a:p>
            <a:pPr marL="914400" indent="-914400">
              <a:buAutoNum type="arabicPeriod"/>
            </a:pPr>
            <a:endParaRPr lang="en-US" sz="5000" b="1" dirty="0"/>
          </a:p>
        </p:txBody>
      </p:sp>
    </p:spTree>
    <p:extLst>
      <p:ext uri="{BB962C8B-B14F-4D97-AF65-F5344CB8AC3E}">
        <p14:creationId xmlns:p14="http://schemas.microsoft.com/office/powerpoint/2010/main" val="19733987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D619C7-3922-445A-A663-1CE2A758A8E3}"/>
              </a:ext>
            </a:extLst>
          </p:cNvPr>
          <p:cNvSpPr>
            <a:spLocks noGrp="1"/>
          </p:cNvSpPr>
          <p:nvPr>
            <p:ph type="title"/>
          </p:nvPr>
        </p:nvSpPr>
        <p:spPr/>
        <p:txBody>
          <a:bodyPr/>
          <a:lstStyle/>
          <a:p>
            <a:r>
              <a:rPr lang="en-US" b="1" dirty="0"/>
              <a:t>Lots of Water Under the Bridge</a:t>
            </a:r>
          </a:p>
        </p:txBody>
      </p:sp>
      <p:sp>
        <p:nvSpPr>
          <p:cNvPr id="3" name="Content Placeholder 2">
            <a:extLst>
              <a:ext uri="{FF2B5EF4-FFF2-40B4-BE49-F238E27FC236}">
                <a16:creationId xmlns:a16="http://schemas.microsoft.com/office/drawing/2014/main" id="{3B5B182D-E3D7-4F22-B809-E15DCDDF2A4C}"/>
              </a:ext>
            </a:extLst>
          </p:cNvPr>
          <p:cNvSpPr>
            <a:spLocks noGrp="1"/>
          </p:cNvSpPr>
          <p:nvPr>
            <p:ph idx="1"/>
          </p:nvPr>
        </p:nvSpPr>
        <p:spPr>
          <a:xfrm>
            <a:off x="228600" y="1752600"/>
            <a:ext cx="8686800" cy="4267200"/>
          </a:xfrm>
        </p:spPr>
        <p:txBody>
          <a:bodyPr>
            <a:normAutofit/>
          </a:bodyPr>
          <a:lstStyle/>
          <a:p>
            <a:r>
              <a:rPr lang="en-US" dirty="0"/>
              <a:t>Abram </a:t>
            </a:r>
            <a:r>
              <a:rPr lang="en-US" dirty="0">
                <a:sym typeface="Wingdings" panose="05000000000000000000" pitchFamily="2" charset="2"/>
              </a:rPr>
              <a:t> Abraham</a:t>
            </a:r>
          </a:p>
          <a:p>
            <a:r>
              <a:rPr lang="en-US" dirty="0">
                <a:sym typeface="Wingdings" panose="05000000000000000000" pitchFamily="2" charset="2"/>
              </a:rPr>
              <a:t>Abraham beget Isaac</a:t>
            </a:r>
          </a:p>
          <a:p>
            <a:r>
              <a:rPr lang="en-US" dirty="0">
                <a:sym typeface="Wingdings" panose="05000000000000000000" pitchFamily="2" charset="2"/>
              </a:rPr>
              <a:t>Isaac beget Jacob</a:t>
            </a:r>
          </a:p>
          <a:p>
            <a:r>
              <a:rPr lang="en-US" dirty="0">
                <a:sym typeface="Wingdings" panose="05000000000000000000" pitchFamily="2" charset="2"/>
              </a:rPr>
              <a:t>Jacob beget 12 sons</a:t>
            </a:r>
          </a:p>
          <a:p>
            <a:r>
              <a:rPr lang="en-US" dirty="0">
                <a:sym typeface="Wingdings" panose="05000000000000000000" pitchFamily="2" charset="2"/>
              </a:rPr>
              <a:t>Journey into Egypt</a:t>
            </a:r>
          </a:p>
          <a:p>
            <a:r>
              <a:rPr lang="en-US" dirty="0">
                <a:sym typeface="Wingdings" panose="05000000000000000000" pitchFamily="2" charset="2"/>
              </a:rPr>
              <a:t>400 years of slavery in Egypt</a:t>
            </a:r>
          </a:p>
          <a:p>
            <a:r>
              <a:rPr lang="en-US" dirty="0">
                <a:sym typeface="Wingdings" panose="05000000000000000000" pitchFamily="2" charset="2"/>
              </a:rPr>
              <a:t>Exodus</a:t>
            </a:r>
          </a:p>
          <a:p>
            <a:r>
              <a:rPr lang="en-US" dirty="0">
                <a:sym typeface="Wingdings" panose="05000000000000000000" pitchFamily="2" charset="2"/>
              </a:rPr>
              <a:t>Law delivered at Mt. Sinai</a:t>
            </a:r>
          </a:p>
          <a:p>
            <a:r>
              <a:rPr lang="en-US" dirty="0">
                <a:sym typeface="Wingdings" panose="05000000000000000000" pitchFamily="2" charset="2"/>
              </a:rPr>
              <a:t>Establishment of the Aaronic priesthood thru the tribe of Levi</a:t>
            </a:r>
            <a:endParaRPr lang="en-US" dirty="0"/>
          </a:p>
        </p:txBody>
      </p:sp>
    </p:spTree>
    <p:extLst>
      <p:ext uri="{BB962C8B-B14F-4D97-AF65-F5344CB8AC3E}">
        <p14:creationId xmlns:p14="http://schemas.microsoft.com/office/powerpoint/2010/main" val="26281565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B872E9-708F-40DE-963A-29A60FB89C63}"/>
              </a:ext>
            </a:extLst>
          </p:cNvPr>
          <p:cNvSpPr>
            <a:spLocks noGrp="1"/>
          </p:cNvSpPr>
          <p:nvPr>
            <p:ph idx="1"/>
          </p:nvPr>
        </p:nvSpPr>
        <p:spPr>
          <a:xfrm>
            <a:off x="914400" y="1981200"/>
            <a:ext cx="7086600" cy="4267200"/>
          </a:xfrm>
        </p:spPr>
        <p:txBody>
          <a:bodyPr>
            <a:normAutofit/>
          </a:bodyPr>
          <a:lstStyle/>
          <a:p>
            <a:pPr marL="0" indent="0">
              <a:buNone/>
            </a:pPr>
            <a:r>
              <a:rPr lang="en-US" sz="4400" b="1" dirty="0"/>
              <a:t>I.  King + Priest = order of Melchizedek</a:t>
            </a:r>
          </a:p>
          <a:p>
            <a:pPr marL="0" indent="0">
              <a:buNone/>
            </a:pPr>
            <a:endParaRPr lang="en-US" sz="4400" b="1" dirty="0"/>
          </a:p>
          <a:p>
            <a:pPr marL="0" indent="0">
              <a:buNone/>
            </a:pPr>
            <a:r>
              <a:rPr lang="en-US" sz="4400" b="1" dirty="0"/>
              <a:t>II.  Pre-dated the order of Aaron by over 600 years</a:t>
            </a:r>
          </a:p>
          <a:p>
            <a:pPr marL="914400" indent="-914400">
              <a:buAutoNum type="arabicPeriod"/>
            </a:pPr>
            <a:endParaRPr lang="en-US" sz="5000" b="1" dirty="0"/>
          </a:p>
        </p:txBody>
      </p:sp>
    </p:spTree>
    <p:extLst>
      <p:ext uri="{BB962C8B-B14F-4D97-AF65-F5344CB8AC3E}">
        <p14:creationId xmlns:p14="http://schemas.microsoft.com/office/powerpoint/2010/main" val="36409005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B2DE7-35F8-4646-BEDF-A85B50A4997F}"/>
              </a:ext>
            </a:extLst>
          </p:cNvPr>
          <p:cNvSpPr>
            <a:spLocks noGrp="1"/>
          </p:cNvSpPr>
          <p:nvPr>
            <p:ph type="title"/>
          </p:nvPr>
        </p:nvSpPr>
        <p:spPr/>
        <p:txBody>
          <a:bodyPr/>
          <a:lstStyle/>
          <a:p>
            <a:r>
              <a:rPr lang="en-US" b="1" dirty="0"/>
              <a:t>Approximate Melchizedek Timeline</a:t>
            </a:r>
          </a:p>
        </p:txBody>
      </p:sp>
      <p:sp>
        <p:nvSpPr>
          <p:cNvPr id="3" name="Content Placeholder 2">
            <a:extLst>
              <a:ext uri="{FF2B5EF4-FFF2-40B4-BE49-F238E27FC236}">
                <a16:creationId xmlns:a16="http://schemas.microsoft.com/office/drawing/2014/main" id="{9A6DB249-8097-401D-8C1D-C9BDEE6E6670}"/>
              </a:ext>
            </a:extLst>
          </p:cNvPr>
          <p:cNvSpPr>
            <a:spLocks noGrp="1"/>
          </p:cNvSpPr>
          <p:nvPr>
            <p:ph idx="1"/>
          </p:nvPr>
        </p:nvSpPr>
        <p:spPr>
          <a:xfrm>
            <a:off x="457200" y="1600200"/>
            <a:ext cx="8229600" cy="1600200"/>
          </a:xfrm>
        </p:spPr>
        <p:txBody>
          <a:bodyPr/>
          <a:lstStyle/>
          <a:p>
            <a:pPr marL="0" indent="0">
              <a:buNone/>
            </a:pPr>
            <a:r>
              <a:rPr lang="en-US" dirty="0"/>
              <a:t>2084 BC	Melchizedek meets Abram</a:t>
            </a:r>
          </a:p>
          <a:p>
            <a:pPr marL="0" indent="0">
              <a:buNone/>
            </a:pPr>
            <a:r>
              <a:rPr lang="en-US" dirty="0"/>
              <a:t>1446 BC	Law of Moses established</a:t>
            </a:r>
          </a:p>
          <a:p>
            <a:pPr marL="0" indent="0">
              <a:buNone/>
            </a:pPr>
            <a:r>
              <a:rPr lang="en-US" dirty="0"/>
              <a:t>1010 BC	David becomes King</a:t>
            </a:r>
          </a:p>
        </p:txBody>
      </p:sp>
      <p:sp>
        <p:nvSpPr>
          <p:cNvPr id="4" name="TextBox 3">
            <a:extLst>
              <a:ext uri="{FF2B5EF4-FFF2-40B4-BE49-F238E27FC236}">
                <a16:creationId xmlns:a16="http://schemas.microsoft.com/office/drawing/2014/main" id="{DC364FF2-75A2-48EB-892D-5B0E6A0B319B}"/>
              </a:ext>
            </a:extLst>
          </p:cNvPr>
          <p:cNvSpPr txBox="1"/>
          <p:nvPr/>
        </p:nvSpPr>
        <p:spPr>
          <a:xfrm>
            <a:off x="609600" y="3429000"/>
            <a:ext cx="7696200" cy="1815882"/>
          </a:xfrm>
          <a:prstGeom prst="rect">
            <a:avLst/>
          </a:prstGeom>
          <a:solidFill>
            <a:schemeClr val="bg2">
              <a:lumMod val="75000"/>
            </a:schemeClr>
          </a:solidFill>
        </p:spPr>
        <p:txBody>
          <a:bodyPr wrap="square" rtlCol="0">
            <a:spAutoFit/>
          </a:bodyPr>
          <a:lstStyle/>
          <a:p>
            <a:r>
              <a:rPr lang="en-US" sz="2800" dirty="0"/>
              <a:t>So after this initial clue is given, the Scriptures are silent in regard to Melchizedek for about 1,000 years until David out of the blue makes reference to this incident!</a:t>
            </a:r>
          </a:p>
        </p:txBody>
      </p:sp>
    </p:spTree>
    <p:extLst>
      <p:ext uri="{BB962C8B-B14F-4D97-AF65-F5344CB8AC3E}">
        <p14:creationId xmlns:p14="http://schemas.microsoft.com/office/powerpoint/2010/main" val="36339007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E5809-B8EC-4BF8-91CC-F12FC1BFFAC3}"/>
              </a:ext>
            </a:extLst>
          </p:cNvPr>
          <p:cNvSpPr>
            <a:spLocks noGrp="1"/>
          </p:cNvSpPr>
          <p:nvPr>
            <p:ph type="title"/>
          </p:nvPr>
        </p:nvSpPr>
        <p:spPr/>
        <p:txBody>
          <a:bodyPr/>
          <a:lstStyle/>
          <a:p>
            <a:r>
              <a:rPr lang="en-US" b="1" dirty="0"/>
              <a:t>Psalm 110: 1- 4</a:t>
            </a:r>
          </a:p>
        </p:txBody>
      </p:sp>
      <p:sp>
        <p:nvSpPr>
          <p:cNvPr id="3" name="Content Placeholder 2">
            <a:extLst>
              <a:ext uri="{FF2B5EF4-FFF2-40B4-BE49-F238E27FC236}">
                <a16:creationId xmlns:a16="http://schemas.microsoft.com/office/drawing/2014/main" id="{6DCECE44-7AC5-4356-9263-87AF5428CA2E}"/>
              </a:ext>
            </a:extLst>
          </p:cNvPr>
          <p:cNvSpPr>
            <a:spLocks noGrp="1"/>
          </p:cNvSpPr>
          <p:nvPr>
            <p:ph idx="1"/>
          </p:nvPr>
        </p:nvSpPr>
        <p:spPr>
          <a:xfrm>
            <a:off x="457200" y="1524000"/>
            <a:ext cx="8229600" cy="4953000"/>
          </a:xfrm>
        </p:spPr>
        <p:txBody>
          <a:bodyPr>
            <a:normAutofit/>
          </a:bodyPr>
          <a:lstStyle/>
          <a:p>
            <a:pPr marL="0" indent="0">
              <a:buNone/>
            </a:pPr>
            <a:r>
              <a:rPr lang="en-US" dirty="0">
                <a:solidFill>
                  <a:srgbClr val="000000"/>
                </a:solidFill>
              </a:rPr>
              <a:t>The </a:t>
            </a:r>
            <a:r>
              <a:rPr lang="en-US" cap="small" dirty="0">
                <a:solidFill>
                  <a:srgbClr val="000000"/>
                </a:solidFill>
              </a:rPr>
              <a:t>Lord</a:t>
            </a:r>
            <a:r>
              <a:rPr lang="en-US" dirty="0">
                <a:solidFill>
                  <a:srgbClr val="000000"/>
                </a:solidFill>
              </a:rPr>
              <a:t> [</a:t>
            </a:r>
            <a:r>
              <a:rPr lang="en-US" i="1" dirty="0">
                <a:solidFill>
                  <a:srgbClr val="000000"/>
                </a:solidFill>
              </a:rPr>
              <a:t>Jehovah</a:t>
            </a:r>
            <a:r>
              <a:rPr lang="en-US" dirty="0">
                <a:solidFill>
                  <a:srgbClr val="000000"/>
                </a:solidFill>
              </a:rPr>
              <a:t>] said to my Lord [</a:t>
            </a:r>
            <a:r>
              <a:rPr lang="en-US" i="1" dirty="0" err="1">
                <a:solidFill>
                  <a:srgbClr val="000000"/>
                </a:solidFill>
              </a:rPr>
              <a:t>Adonay</a:t>
            </a:r>
            <a:r>
              <a:rPr lang="en-US" dirty="0">
                <a:solidFill>
                  <a:srgbClr val="000000"/>
                </a:solidFill>
              </a:rPr>
              <a:t>],</a:t>
            </a:r>
            <a:br>
              <a:rPr lang="en-US" dirty="0">
                <a:solidFill>
                  <a:srgbClr val="000000"/>
                </a:solidFill>
              </a:rPr>
            </a:br>
            <a:r>
              <a:rPr lang="en-US" dirty="0">
                <a:solidFill>
                  <a:srgbClr val="000000"/>
                </a:solidFill>
              </a:rPr>
              <a:t>“</a:t>
            </a:r>
            <a:r>
              <a:rPr lang="en-US" b="1" u="sng" dirty="0">
                <a:solidFill>
                  <a:srgbClr val="00B050"/>
                </a:solidFill>
              </a:rPr>
              <a:t>Sit at My right hand</a:t>
            </a:r>
            <a:r>
              <a:rPr lang="en-US" dirty="0">
                <a:solidFill>
                  <a:srgbClr val="000000"/>
                </a:solidFill>
              </a:rPr>
              <a:t>,</a:t>
            </a:r>
            <a:br>
              <a:rPr lang="en-US" dirty="0">
                <a:solidFill>
                  <a:srgbClr val="000000"/>
                </a:solidFill>
              </a:rPr>
            </a:br>
            <a:r>
              <a:rPr lang="en-US" dirty="0">
                <a:solidFill>
                  <a:srgbClr val="000000"/>
                </a:solidFill>
              </a:rPr>
              <a:t>Till I make Your enemies Your footstool.”</a:t>
            </a:r>
            <a:br>
              <a:rPr lang="en-US" dirty="0">
                <a:solidFill>
                  <a:srgbClr val="000000"/>
                </a:solidFill>
              </a:rPr>
            </a:br>
            <a:r>
              <a:rPr lang="en-US" b="1" baseline="30000" dirty="0">
                <a:solidFill>
                  <a:srgbClr val="000000"/>
                </a:solidFill>
              </a:rPr>
              <a:t>2 </a:t>
            </a:r>
            <a:r>
              <a:rPr lang="en-US" dirty="0">
                <a:solidFill>
                  <a:srgbClr val="000000"/>
                </a:solidFill>
              </a:rPr>
              <a:t>The </a:t>
            </a:r>
            <a:r>
              <a:rPr lang="en-US" cap="small" dirty="0">
                <a:solidFill>
                  <a:srgbClr val="000000"/>
                </a:solidFill>
              </a:rPr>
              <a:t>Lord</a:t>
            </a:r>
            <a:r>
              <a:rPr lang="en-US" dirty="0">
                <a:solidFill>
                  <a:srgbClr val="000000"/>
                </a:solidFill>
              </a:rPr>
              <a:t> shall send the rod of Your strength out of Zion.</a:t>
            </a:r>
            <a:br>
              <a:rPr lang="en-US" dirty="0">
                <a:solidFill>
                  <a:srgbClr val="000000"/>
                </a:solidFill>
              </a:rPr>
            </a:br>
            <a:r>
              <a:rPr lang="en-US" dirty="0">
                <a:solidFill>
                  <a:srgbClr val="000000"/>
                </a:solidFill>
              </a:rPr>
              <a:t>Rule in the midst of Your enemies!</a:t>
            </a:r>
          </a:p>
          <a:p>
            <a:pPr marL="0" indent="0">
              <a:buNone/>
            </a:pPr>
            <a:r>
              <a:rPr lang="en-US" b="1" baseline="30000" dirty="0">
                <a:solidFill>
                  <a:srgbClr val="000000"/>
                </a:solidFill>
              </a:rPr>
              <a:t>3 </a:t>
            </a:r>
            <a:r>
              <a:rPr lang="en-US" dirty="0">
                <a:solidFill>
                  <a:srgbClr val="000000"/>
                </a:solidFill>
              </a:rPr>
              <a:t>Your people </a:t>
            </a:r>
            <a:r>
              <a:rPr lang="en-US" i="1" dirty="0">
                <a:solidFill>
                  <a:srgbClr val="000000"/>
                </a:solidFill>
              </a:rPr>
              <a:t>shall be</a:t>
            </a:r>
            <a:r>
              <a:rPr lang="en-US" dirty="0">
                <a:solidFill>
                  <a:srgbClr val="000000"/>
                </a:solidFill>
              </a:rPr>
              <a:t> volunteers</a:t>
            </a:r>
            <a:br>
              <a:rPr lang="en-US" dirty="0">
                <a:solidFill>
                  <a:srgbClr val="000000"/>
                </a:solidFill>
              </a:rPr>
            </a:br>
            <a:r>
              <a:rPr lang="en-US" dirty="0">
                <a:solidFill>
                  <a:srgbClr val="000000"/>
                </a:solidFill>
              </a:rPr>
              <a:t>In the day of Your power;</a:t>
            </a:r>
            <a:br>
              <a:rPr lang="en-US" dirty="0">
                <a:solidFill>
                  <a:srgbClr val="000000"/>
                </a:solidFill>
              </a:rPr>
            </a:br>
            <a:r>
              <a:rPr lang="en-US" dirty="0">
                <a:solidFill>
                  <a:srgbClr val="000000"/>
                </a:solidFill>
              </a:rPr>
              <a:t>In the beauties of holiness, from the womb of the morning,</a:t>
            </a:r>
            <a:br>
              <a:rPr lang="en-US" dirty="0">
                <a:solidFill>
                  <a:srgbClr val="000000"/>
                </a:solidFill>
              </a:rPr>
            </a:br>
            <a:r>
              <a:rPr lang="en-US" dirty="0">
                <a:solidFill>
                  <a:srgbClr val="000000"/>
                </a:solidFill>
              </a:rPr>
              <a:t>You have the dew of Your youth.</a:t>
            </a:r>
            <a:br>
              <a:rPr lang="en-US" dirty="0">
                <a:solidFill>
                  <a:srgbClr val="000000"/>
                </a:solidFill>
              </a:rPr>
            </a:br>
            <a:r>
              <a:rPr lang="en-US" b="1" i="0" baseline="30000" dirty="0">
                <a:solidFill>
                  <a:srgbClr val="000000"/>
                </a:solidFill>
                <a:effectLst/>
              </a:rPr>
              <a:t>4 </a:t>
            </a:r>
            <a:r>
              <a:rPr lang="en-US" b="0" i="0" dirty="0">
                <a:solidFill>
                  <a:srgbClr val="000000"/>
                </a:solidFill>
                <a:effectLst/>
              </a:rPr>
              <a:t>The </a:t>
            </a:r>
            <a:r>
              <a:rPr lang="en-US" b="0" i="0" cap="small" dirty="0">
                <a:solidFill>
                  <a:srgbClr val="000000"/>
                </a:solidFill>
                <a:effectLst/>
              </a:rPr>
              <a:t>Lord</a:t>
            </a:r>
            <a:r>
              <a:rPr lang="en-US" b="0" i="0" dirty="0">
                <a:solidFill>
                  <a:srgbClr val="000000"/>
                </a:solidFill>
                <a:effectLst/>
              </a:rPr>
              <a:t> has sworn</a:t>
            </a:r>
            <a:br>
              <a:rPr lang="en-US" b="0" i="0" dirty="0">
                <a:solidFill>
                  <a:srgbClr val="000000"/>
                </a:solidFill>
                <a:effectLst/>
              </a:rPr>
            </a:br>
            <a:r>
              <a:rPr lang="en-US" b="0" i="0" dirty="0">
                <a:solidFill>
                  <a:srgbClr val="000000"/>
                </a:solidFill>
                <a:effectLst/>
              </a:rPr>
              <a:t>And will not relent,</a:t>
            </a:r>
            <a:br>
              <a:rPr lang="en-US" b="0" i="0" dirty="0">
                <a:solidFill>
                  <a:srgbClr val="000000"/>
                </a:solidFill>
                <a:effectLst/>
              </a:rPr>
            </a:br>
            <a:r>
              <a:rPr lang="en-US" b="0" i="0" dirty="0">
                <a:solidFill>
                  <a:srgbClr val="000000"/>
                </a:solidFill>
                <a:effectLst/>
              </a:rPr>
              <a:t>“</a:t>
            </a:r>
            <a:r>
              <a:rPr lang="en-US" b="1" i="0" u="sng" dirty="0">
                <a:solidFill>
                  <a:srgbClr val="000000"/>
                </a:solidFill>
                <a:effectLst/>
              </a:rPr>
              <a:t>You </a:t>
            </a:r>
            <a:r>
              <a:rPr lang="en-US" b="1" i="1" u="sng" dirty="0">
                <a:solidFill>
                  <a:srgbClr val="000000"/>
                </a:solidFill>
                <a:effectLst/>
              </a:rPr>
              <a:t>are</a:t>
            </a:r>
            <a:r>
              <a:rPr lang="en-US" b="1" i="0" u="sng" dirty="0">
                <a:solidFill>
                  <a:srgbClr val="000000"/>
                </a:solidFill>
                <a:effectLst/>
              </a:rPr>
              <a:t> a priest forever</a:t>
            </a:r>
            <a:br>
              <a:rPr lang="en-US" b="1" i="0" u="sng" dirty="0">
                <a:solidFill>
                  <a:srgbClr val="000000"/>
                </a:solidFill>
                <a:effectLst/>
              </a:rPr>
            </a:br>
            <a:r>
              <a:rPr lang="en-US" b="1" i="0" u="sng" dirty="0">
                <a:solidFill>
                  <a:srgbClr val="000000"/>
                </a:solidFill>
                <a:effectLst/>
              </a:rPr>
              <a:t>According to the order of Melchizedek</a:t>
            </a:r>
            <a:r>
              <a:rPr lang="en-US" b="0" i="0" dirty="0">
                <a:solidFill>
                  <a:srgbClr val="000000"/>
                </a:solidFill>
                <a:effectLst/>
              </a:rPr>
              <a:t>.”</a:t>
            </a:r>
          </a:p>
          <a:p>
            <a:pPr marL="0" indent="0">
              <a:buNone/>
            </a:pPr>
            <a:endParaRPr lang="en-US" dirty="0"/>
          </a:p>
        </p:txBody>
      </p:sp>
    </p:spTree>
    <p:extLst>
      <p:ext uri="{BB962C8B-B14F-4D97-AF65-F5344CB8AC3E}">
        <p14:creationId xmlns:p14="http://schemas.microsoft.com/office/powerpoint/2010/main" val="7645324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CDFAE3-602C-4889-9773-EB713E2A73F5}"/>
              </a:ext>
            </a:extLst>
          </p:cNvPr>
          <p:cNvSpPr>
            <a:spLocks noGrp="1"/>
          </p:cNvSpPr>
          <p:nvPr>
            <p:ph type="title"/>
          </p:nvPr>
        </p:nvSpPr>
        <p:spPr/>
        <p:txBody>
          <a:bodyPr/>
          <a:lstStyle/>
          <a:p>
            <a:r>
              <a:rPr lang="en-US" b="1" dirty="0"/>
              <a:t>Understand the Lyrics?</a:t>
            </a:r>
          </a:p>
        </p:txBody>
      </p:sp>
      <p:sp>
        <p:nvSpPr>
          <p:cNvPr id="3" name="Content Placeholder 2">
            <a:extLst>
              <a:ext uri="{FF2B5EF4-FFF2-40B4-BE49-F238E27FC236}">
                <a16:creationId xmlns:a16="http://schemas.microsoft.com/office/drawing/2014/main" id="{CBFD3D57-6A6F-4534-9B99-F41C474D791B}"/>
              </a:ext>
            </a:extLst>
          </p:cNvPr>
          <p:cNvSpPr>
            <a:spLocks noGrp="1"/>
          </p:cNvSpPr>
          <p:nvPr>
            <p:ph idx="1"/>
          </p:nvPr>
        </p:nvSpPr>
        <p:spPr>
          <a:xfrm>
            <a:off x="457200" y="1600200"/>
            <a:ext cx="8229600" cy="762000"/>
          </a:xfrm>
        </p:spPr>
        <p:txBody>
          <a:bodyPr>
            <a:normAutofit/>
          </a:bodyPr>
          <a:lstStyle/>
          <a:p>
            <a:r>
              <a:rPr lang="en-US" sz="2800" dirty="0"/>
              <a:t>Who is Melchizedek?</a:t>
            </a:r>
          </a:p>
        </p:txBody>
      </p:sp>
      <mc:AlternateContent xmlns:mc="http://schemas.openxmlformats.org/markup-compatibility/2006" xmlns:a14="http://schemas.microsoft.com/office/drawing/2010/main">
        <mc:Choice Requires="a14">
          <p:sp>
            <p:nvSpPr>
              <p:cNvPr id="4" name="TextBox 3">
                <a:extLst>
                  <a:ext uri="{FF2B5EF4-FFF2-40B4-BE49-F238E27FC236}">
                    <a16:creationId xmlns:a16="http://schemas.microsoft.com/office/drawing/2014/main" id="{A642D581-0050-4277-B9D8-83EF590E8807}"/>
                  </a:ext>
                </a:extLst>
              </p:cNvPr>
              <p:cNvSpPr txBox="1"/>
              <p:nvPr/>
            </p:nvSpPr>
            <p:spPr>
              <a:xfrm>
                <a:off x="1752600" y="2909446"/>
                <a:ext cx="5410200" cy="748154"/>
              </a:xfrm>
              <a:prstGeom prst="rect">
                <a:avLst/>
              </a:prstGeom>
              <a:solidFill>
                <a:schemeClr val="accent5">
                  <a:lumMod val="40000"/>
                  <a:lumOff val="60000"/>
                </a:schemeClr>
              </a:solidFill>
              <a:ln w="12700">
                <a:solidFill>
                  <a:schemeClr val="tx1"/>
                </a:solidFill>
              </a:ln>
            </p:spPr>
            <p:txBody>
              <a:bodyPr wrap="square" rtlCol="0">
                <a:spAutoFit/>
              </a:bodyPr>
              <a:lstStyle/>
              <a:p>
                <a14:m>
                  <m:oMath xmlns:m="http://schemas.openxmlformats.org/officeDocument/2006/math">
                    <m:f>
                      <m:fPr>
                        <m:ctrlPr>
                          <a:rPr lang="en-US" sz="3000" i="1" smtClean="0">
                            <a:latin typeface="Cambria Math" panose="02040503050406030204" pitchFamily="18" charset="0"/>
                          </a:rPr>
                        </m:ctrlPr>
                      </m:fPr>
                      <m:num>
                        <m:r>
                          <a:rPr lang="en-US" sz="3000" b="0" i="1" smtClean="0">
                            <a:latin typeface="Cambria Math" panose="02040503050406030204" pitchFamily="18" charset="0"/>
                          </a:rPr>
                          <m:t>3</m:t>
                        </m:r>
                      </m:num>
                      <m:den>
                        <m:r>
                          <a:rPr lang="en-US" sz="3000" b="0" i="1" smtClean="0">
                            <a:latin typeface="Cambria Math" panose="02040503050406030204" pitchFamily="18" charset="0"/>
                          </a:rPr>
                          <m:t>5630</m:t>
                        </m:r>
                      </m:den>
                    </m:f>
                  </m:oMath>
                </a14:m>
                <a:r>
                  <a:rPr lang="en-US" sz="3000" dirty="0"/>
                  <a:t> = 0.000533 = 0.0533%</a:t>
                </a:r>
              </a:p>
            </p:txBody>
          </p:sp>
        </mc:Choice>
        <mc:Fallback xmlns="">
          <p:sp>
            <p:nvSpPr>
              <p:cNvPr id="4" name="TextBox 3">
                <a:extLst>
                  <a:ext uri="{FF2B5EF4-FFF2-40B4-BE49-F238E27FC236}">
                    <a16:creationId xmlns:a16="http://schemas.microsoft.com/office/drawing/2014/main" id="{A642D581-0050-4277-B9D8-83EF590E8807}"/>
                  </a:ext>
                </a:extLst>
              </p:cNvPr>
              <p:cNvSpPr txBox="1">
                <a:spLocks noRot="1" noChangeAspect="1" noMove="1" noResize="1" noEditPoints="1" noAdjustHandles="1" noChangeArrowheads="1" noChangeShapeType="1" noTextEdit="1"/>
              </p:cNvSpPr>
              <p:nvPr/>
            </p:nvSpPr>
            <p:spPr>
              <a:xfrm>
                <a:off x="1752600" y="2909446"/>
                <a:ext cx="5410200" cy="748154"/>
              </a:xfrm>
              <a:prstGeom prst="rect">
                <a:avLst/>
              </a:prstGeom>
              <a:blipFill>
                <a:blip r:embed="rId2"/>
                <a:stretch>
                  <a:fillRect b="-8800"/>
                </a:stretch>
              </a:blipFill>
              <a:ln w="12700">
                <a:solidFill>
                  <a:schemeClr val="tx1"/>
                </a:solidFill>
              </a:ln>
            </p:spPr>
            <p:txBody>
              <a:bodyPr/>
              <a:lstStyle/>
              <a:p>
                <a:r>
                  <a:rPr lang="en-US">
                    <a:noFill/>
                  </a:rPr>
                  <a:t> </a:t>
                </a:r>
              </a:p>
            </p:txBody>
          </p:sp>
        </mc:Fallback>
      </mc:AlternateContent>
    </p:spTree>
    <p:extLst>
      <p:ext uri="{BB962C8B-B14F-4D97-AF65-F5344CB8AC3E}">
        <p14:creationId xmlns:p14="http://schemas.microsoft.com/office/powerpoint/2010/main" val="41928420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8E5809-B8EC-4BF8-91CC-F12FC1BFFAC3}"/>
              </a:ext>
            </a:extLst>
          </p:cNvPr>
          <p:cNvSpPr>
            <a:spLocks noGrp="1"/>
          </p:cNvSpPr>
          <p:nvPr>
            <p:ph type="title"/>
          </p:nvPr>
        </p:nvSpPr>
        <p:spPr/>
        <p:txBody>
          <a:bodyPr/>
          <a:lstStyle/>
          <a:p>
            <a:r>
              <a:rPr lang="en-US" b="1" dirty="0"/>
              <a:t>Psalm 110:1</a:t>
            </a:r>
          </a:p>
        </p:txBody>
      </p:sp>
      <p:sp>
        <p:nvSpPr>
          <p:cNvPr id="3" name="Content Placeholder 2">
            <a:extLst>
              <a:ext uri="{FF2B5EF4-FFF2-40B4-BE49-F238E27FC236}">
                <a16:creationId xmlns:a16="http://schemas.microsoft.com/office/drawing/2014/main" id="{6DCECE44-7AC5-4356-9263-87AF5428CA2E}"/>
              </a:ext>
            </a:extLst>
          </p:cNvPr>
          <p:cNvSpPr>
            <a:spLocks noGrp="1"/>
          </p:cNvSpPr>
          <p:nvPr>
            <p:ph idx="1"/>
          </p:nvPr>
        </p:nvSpPr>
        <p:spPr>
          <a:xfrm>
            <a:off x="457200" y="1600200"/>
            <a:ext cx="8229600" cy="1600200"/>
          </a:xfrm>
        </p:spPr>
        <p:txBody>
          <a:bodyPr>
            <a:normAutofit/>
          </a:bodyPr>
          <a:lstStyle/>
          <a:p>
            <a:pPr marL="0" indent="0" algn="l">
              <a:buNone/>
            </a:pPr>
            <a:r>
              <a:rPr lang="en-US" i="0" dirty="0">
                <a:solidFill>
                  <a:srgbClr val="000000"/>
                </a:solidFill>
                <a:effectLst/>
              </a:rPr>
              <a:t>The </a:t>
            </a:r>
            <a:r>
              <a:rPr lang="en-US" i="0" cap="small" dirty="0">
                <a:solidFill>
                  <a:srgbClr val="000000"/>
                </a:solidFill>
                <a:effectLst/>
              </a:rPr>
              <a:t>Lord</a:t>
            </a:r>
            <a:r>
              <a:rPr lang="en-US" i="0" dirty="0">
                <a:solidFill>
                  <a:srgbClr val="000000"/>
                </a:solidFill>
                <a:effectLst/>
              </a:rPr>
              <a:t> [</a:t>
            </a:r>
            <a:r>
              <a:rPr lang="en-US" i="1" dirty="0">
                <a:solidFill>
                  <a:srgbClr val="000000"/>
                </a:solidFill>
                <a:effectLst/>
              </a:rPr>
              <a:t>Jehovah</a:t>
            </a:r>
            <a:r>
              <a:rPr lang="en-US" i="0" dirty="0">
                <a:solidFill>
                  <a:srgbClr val="000000"/>
                </a:solidFill>
                <a:effectLst/>
              </a:rPr>
              <a:t>] said to my Lord [</a:t>
            </a:r>
            <a:r>
              <a:rPr lang="en-US" i="1" dirty="0" err="1">
                <a:solidFill>
                  <a:srgbClr val="000000"/>
                </a:solidFill>
                <a:effectLst/>
              </a:rPr>
              <a:t>Adonay</a:t>
            </a:r>
            <a:r>
              <a:rPr lang="en-US" i="0" dirty="0">
                <a:solidFill>
                  <a:srgbClr val="000000"/>
                </a:solidFill>
                <a:effectLst/>
              </a:rPr>
              <a:t>],</a:t>
            </a:r>
            <a:br>
              <a:rPr lang="en-US" b="0" i="0" dirty="0">
                <a:solidFill>
                  <a:srgbClr val="000000"/>
                </a:solidFill>
                <a:effectLst/>
              </a:rPr>
            </a:br>
            <a:r>
              <a:rPr lang="en-US" b="0" i="0" dirty="0">
                <a:solidFill>
                  <a:srgbClr val="000000"/>
                </a:solidFill>
                <a:effectLst/>
              </a:rPr>
              <a:t>“</a:t>
            </a:r>
            <a:r>
              <a:rPr lang="en-US" b="1" i="0" u="sng" dirty="0">
                <a:solidFill>
                  <a:srgbClr val="00B050"/>
                </a:solidFill>
                <a:effectLst/>
              </a:rPr>
              <a:t>Sit at My right hand</a:t>
            </a:r>
            <a:r>
              <a:rPr lang="en-US" b="0" i="0" dirty="0">
                <a:solidFill>
                  <a:srgbClr val="000000"/>
                </a:solidFill>
                <a:effectLst/>
              </a:rPr>
              <a:t>,</a:t>
            </a:r>
            <a:br>
              <a:rPr lang="en-US" b="0" i="0" dirty="0">
                <a:solidFill>
                  <a:srgbClr val="000000"/>
                </a:solidFill>
                <a:effectLst/>
              </a:rPr>
            </a:br>
            <a:r>
              <a:rPr lang="en-US" b="0" i="0" dirty="0">
                <a:solidFill>
                  <a:srgbClr val="000000"/>
                </a:solidFill>
                <a:effectLst/>
              </a:rPr>
              <a:t>Till I make Your enemies Your footstool.”</a:t>
            </a:r>
            <a:br>
              <a:rPr lang="en-US" b="0" i="0" dirty="0">
                <a:solidFill>
                  <a:srgbClr val="000000"/>
                </a:solidFill>
                <a:effectLst/>
              </a:rPr>
            </a:br>
            <a:endParaRPr lang="en-US" dirty="0"/>
          </a:p>
        </p:txBody>
      </p:sp>
      <p:sp>
        <p:nvSpPr>
          <p:cNvPr id="4" name="TextBox 3">
            <a:extLst>
              <a:ext uri="{FF2B5EF4-FFF2-40B4-BE49-F238E27FC236}">
                <a16:creationId xmlns:a16="http://schemas.microsoft.com/office/drawing/2014/main" id="{AD7DAFD8-32F0-4BC3-B708-213731184A32}"/>
              </a:ext>
            </a:extLst>
          </p:cNvPr>
          <p:cNvSpPr txBox="1"/>
          <p:nvPr/>
        </p:nvSpPr>
        <p:spPr>
          <a:xfrm>
            <a:off x="685800" y="3411379"/>
            <a:ext cx="7239000" cy="492443"/>
          </a:xfrm>
          <a:prstGeom prst="rect">
            <a:avLst/>
          </a:prstGeom>
          <a:solidFill>
            <a:srgbClr val="C00000"/>
          </a:solidFill>
        </p:spPr>
        <p:txBody>
          <a:bodyPr wrap="square" rtlCol="0">
            <a:spAutoFit/>
          </a:bodyPr>
          <a:lstStyle/>
          <a:p>
            <a:r>
              <a:rPr lang="en-US" sz="2600" dirty="0">
                <a:solidFill>
                  <a:schemeClr val="bg1"/>
                </a:solidFill>
              </a:rPr>
              <a:t>Who does “my Lord [</a:t>
            </a:r>
            <a:r>
              <a:rPr lang="en-US" sz="2600" dirty="0" err="1">
                <a:solidFill>
                  <a:schemeClr val="bg1"/>
                </a:solidFill>
              </a:rPr>
              <a:t>Adonay</a:t>
            </a:r>
            <a:r>
              <a:rPr lang="en-US" sz="2600" dirty="0">
                <a:solidFill>
                  <a:schemeClr val="bg1"/>
                </a:solidFill>
              </a:rPr>
              <a:t>]” refer to?</a:t>
            </a:r>
          </a:p>
        </p:txBody>
      </p:sp>
    </p:spTree>
    <p:extLst>
      <p:ext uri="{BB962C8B-B14F-4D97-AF65-F5344CB8AC3E}">
        <p14:creationId xmlns:p14="http://schemas.microsoft.com/office/powerpoint/2010/main" val="41232811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6FF052-261C-4164-AEB3-EE1A7CE2FDC3}"/>
              </a:ext>
            </a:extLst>
          </p:cNvPr>
          <p:cNvSpPr>
            <a:spLocks noGrp="1"/>
          </p:cNvSpPr>
          <p:nvPr>
            <p:ph type="title"/>
          </p:nvPr>
        </p:nvSpPr>
        <p:spPr/>
        <p:txBody>
          <a:bodyPr/>
          <a:lstStyle/>
          <a:p>
            <a:r>
              <a:rPr lang="en-US" b="1" dirty="0"/>
              <a:t>Matthew 22:41- 45 </a:t>
            </a:r>
          </a:p>
        </p:txBody>
      </p:sp>
      <p:sp>
        <p:nvSpPr>
          <p:cNvPr id="3" name="Content Placeholder 2">
            <a:extLst>
              <a:ext uri="{FF2B5EF4-FFF2-40B4-BE49-F238E27FC236}">
                <a16:creationId xmlns:a16="http://schemas.microsoft.com/office/drawing/2014/main" id="{BD0FD17A-8E9B-41CD-82B1-16BD1F7FDF10}"/>
              </a:ext>
            </a:extLst>
          </p:cNvPr>
          <p:cNvSpPr>
            <a:spLocks noGrp="1"/>
          </p:cNvSpPr>
          <p:nvPr>
            <p:ph idx="1"/>
          </p:nvPr>
        </p:nvSpPr>
        <p:spPr/>
        <p:txBody>
          <a:bodyPr/>
          <a:lstStyle/>
          <a:p>
            <a:pPr marL="0" indent="0" algn="l">
              <a:buNone/>
            </a:pPr>
            <a:r>
              <a:rPr lang="en-US" b="0" i="0" dirty="0">
                <a:solidFill>
                  <a:srgbClr val="000000"/>
                </a:solidFill>
                <a:effectLst/>
              </a:rPr>
              <a:t>While the Pharisees were gathered together, Jesus asked them, </a:t>
            </a:r>
            <a:r>
              <a:rPr lang="en-US" b="1" i="0" baseline="30000" dirty="0">
                <a:solidFill>
                  <a:srgbClr val="000000"/>
                </a:solidFill>
                <a:effectLst/>
              </a:rPr>
              <a:t>42 </a:t>
            </a:r>
            <a:r>
              <a:rPr lang="en-US" b="0" i="0" dirty="0">
                <a:solidFill>
                  <a:srgbClr val="000000"/>
                </a:solidFill>
                <a:effectLst/>
              </a:rPr>
              <a:t>saying, “What do you think about the Christ? Whose Son is He?”  They said to Him, “</a:t>
            </a:r>
            <a:r>
              <a:rPr lang="en-US" b="0" i="1" dirty="0">
                <a:solidFill>
                  <a:srgbClr val="000000"/>
                </a:solidFill>
                <a:effectLst/>
              </a:rPr>
              <a:t>The</a:t>
            </a:r>
            <a:r>
              <a:rPr lang="en-US" b="0" i="0" dirty="0">
                <a:solidFill>
                  <a:srgbClr val="000000"/>
                </a:solidFill>
                <a:effectLst/>
              </a:rPr>
              <a:t> </a:t>
            </a:r>
            <a:r>
              <a:rPr lang="en-US" b="0" i="1" dirty="0">
                <a:solidFill>
                  <a:srgbClr val="000000"/>
                </a:solidFill>
                <a:effectLst/>
              </a:rPr>
              <a:t>Son</a:t>
            </a:r>
            <a:r>
              <a:rPr lang="en-US" b="0" i="0" dirty="0">
                <a:solidFill>
                  <a:srgbClr val="000000"/>
                </a:solidFill>
                <a:effectLst/>
              </a:rPr>
              <a:t> of David.”</a:t>
            </a:r>
          </a:p>
          <a:p>
            <a:pPr marL="0" indent="0" algn="l">
              <a:buNone/>
            </a:pPr>
            <a:r>
              <a:rPr lang="en-US" b="1" i="0" baseline="30000" dirty="0">
                <a:solidFill>
                  <a:srgbClr val="000000"/>
                </a:solidFill>
                <a:effectLst/>
              </a:rPr>
              <a:t>43 </a:t>
            </a:r>
            <a:r>
              <a:rPr lang="en-US" b="0" i="0" dirty="0">
                <a:solidFill>
                  <a:srgbClr val="000000"/>
                </a:solidFill>
                <a:effectLst/>
              </a:rPr>
              <a:t>He said to them, “How then does David in the Spirit call Him ‘Lord,’ saying:</a:t>
            </a:r>
          </a:p>
          <a:p>
            <a:pPr marL="0" indent="0" algn="l">
              <a:buNone/>
            </a:pPr>
            <a:r>
              <a:rPr lang="en-US" b="1" i="0" baseline="30000" dirty="0">
                <a:solidFill>
                  <a:srgbClr val="000000"/>
                </a:solidFill>
                <a:effectLst/>
              </a:rPr>
              <a:t>44 </a:t>
            </a:r>
            <a:r>
              <a:rPr lang="en-US" b="0" i="0" dirty="0">
                <a:solidFill>
                  <a:srgbClr val="000000"/>
                </a:solidFill>
                <a:effectLst/>
              </a:rPr>
              <a:t>‘The </a:t>
            </a:r>
            <a:r>
              <a:rPr lang="en-US" b="0" i="0" cap="small" dirty="0">
                <a:solidFill>
                  <a:srgbClr val="000000"/>
                </a:solidFill>
                <a:effectLst/>
              </a:rPr>
              <a:t>Lord</a:t>
            </a:r>
            <a:r>
              <a:rPr lang="en-US" b="0" i="0" dirty="0">
                <a:solidFill>
                  <a:srgbClr val="000000"/>
                </a:solidFill>
                <a:effectLst/>
              </a:rPr>
              <a:t> said to my Lord,</a:t>
            </a:r>
            <a:br>
              <a:rPr lang="en-US" b="0" i="0" dirty="0">
                <a:solidFill>
                  <a:srgbClr val="000000"/>
                </a:solidFill>
                <a:effectLst/>
              </a:rPr>
            </a:br>
            <a:r>
              <a:rPr lang="en-US" b="0" i="0" dirty="0">
                <a:solidFill>
                  <a:srgbClr val="000000"/>
                </a:solidFill>
                <a:effectLst/>
              </a:rPr>
              <a:t>“</a:t>
            </a:r>
            <a:r>
              <a:rPr lang="en-US" b="0" i="0" dirty="0">
                <a:solidFill>
                  <a:srgbClr val="00B050"/>
                </a:solidFill>
                <a:effectLst/>
              </a:rPr>
              <a:t>Sit at My right hand</a:t>
            </a:r>
            <a:r>
              <a:rPr lang="en-US" b="0" i="0" dirty="0">
                <a:solidFill>
                  <a:srgbClr val="000000"/>
                </a:solidFill>
                <a:effectLst/>
              </a:rPr>
              <a:t>,  Till I make Your enemies Your footstool” ’?</a:t>
            </a:r>
          </a:p>
          <a:p>
            <a:pPr marL="0" indent="0" algn="l">
              <a:buNone/>
            </a:pPr>
            <a:r>
              <a:rPr lang="en-US" b="1" i="0" baseline="30000" dirty="0">
                <a:solidFill>
                  <a:srgbClr val="000000"/>
                </a:solidFill>
                <a:effectLst/>
              </a:rPr>
              <a:t>45 </a:t>
            </a:r>
            <a:r>
              <a:rPr lang="en-US" b="0" i="0" dirty="0">
                <a:solidFill>
                  <a:srgbClr val="000000"/>
                </a:solidFill>
                <a:effectLst/>
              </a:rPr>
              <a:t>If David then calls Him ‘Lord,’ how is He his Son?” </a:t>
            </a:r>
            <a:r>
              <a:rPr lang="en-US" b="1" i="0" baseline="30000" dirty="0">
                <a:solidFill>
                  <a:srgbClr val="000000"/>
                </a:solidFill>
                <a:effectLst/>
              </a:rPr>
              <a:t>46 </a:t>
            </a:r>
            <a:r>
              <a:rPr lang="en-US" b="0" i="0" dirty="0">
                <a:solidFill>
                  <a:srgbClr val="000000"/>
                </a:solidFill>
                <a:effectLst/>
              </a:rPr>
              <a:t>And no one was able to answer Him a word, nor from that day on did anyone dare question Him anymore.</a:t>
            </a:r>
          </a:p>
          <a:p>
            <a:pPr marL="0" indent="0">
              <a:buNone/>
            </a:pPr>
            <a:endParaRPr lang="en-US" dirty="0"/>
          </a:p>
        </p:txBody>
      </p:sp>
    </p:spTree>
    <p:extLst>
      <p:ext uri="{BB962C8B-B14F-4D97-AF65-F5344CB8AC3E}">
        <p14:creationId xmlns:p14="http://schemas.microsoft.com/office/powerpoint/2010/main" val="37426674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9B2DE7-35F8-4646-BEDF-A85B50A4997F}"/>
              </a:ext>
            </a:extLst>
          </p:cNvPr>
          <p:cNvSpPr>
            <a:spLocks noGrp="1"/>
          </p:cNvSpPr>
          <p:nvPr>
            <p:ph type="title"/>
          </p:nvPr>
        </p:nvSpPr>
        <p:spPr/>
        <p:txBody>
          <a:bodyPr/>
          <a:lstStyle/>
          <a:p>
            <a:r>
              <a:rPr lang="en-US" b="1" dirty="0"/>
              <a:t>Approximate Melchizedek Timeline</a:t>
            </a:r>
          </a:p>
        </p:txBody>
      </p:sp>
      <p:sp>
        <p:nvSpPr>
          <p:cNvPr id="3" name="Content Placeholder 2">
            <a:extLst>
              <a:ext uri="{FF2B5EF4-FFF2-40B4-BE49-F238E27FC236}">
                <a16:creationId xmlns:a16="http://schemas.microsoft.com/office/drawing/2014/main" id="{9A6DB249-8097-401D-8C1D-C9BDEE6E6670}"/>
              </a:ext>
            </a:extLst>
          </p:cNvPr>
          <p:cNvSpPr>
            <a:spLocks noGrp="1"/>
          </p:cNvSpPr>
          <p:nvPr>
            <p:ph idx="1"/>
          </p:nvPr>
        </p:nvSpPr>
        <p:spPr>
          <a:xfrm>
            <a:off x="457200" y="1600200"/>
            <a:ext cx="8229600" cy="1981200"/>
          </a:xfrm>
        </p:spPr>
        <p:txBody>
          <a:bodyPr>
            <a:normAutofit fontScale="92500" lnSpcReduction="10000"/>
          </a:bodyPr>
          <a:lstStyle/>
          <a:p>
            <a:pPr marL="0" indent="0">
              <a:buNone/>
            </a:pPr>
            <a:r>
              <a:rPr lang="en-US" dirty="0"/>
              <a:t>2084 BC	Melchizedek meets Abram</a:t>
            </a:r>
          </a:p>
          <a:p>
            <a:pPr marL="0" indent="0">
              <a:buNone/>
            </a:pPr>
            <a:r>
              <a:rPr lang="en-US" dirty="0"/>
              <a:t>1446 BC	Law of Moses established</a:t>
            </a:r>
          </a:p>
          <a:p>
            <a:pPr marL="0" indent="0">
              <a:buNone/>
            </a:pPr>
            <a:r>
              <a:rPr lang="en-US" dirty="0"/>
              <a:t>1010 BC	David becomes King</a:t>
            </a:r>
          </a:p>
          <a:p>
            <a:pPr marL="0" indent="0">
              <a:buNone/>
            </a:pPr>
            <a:r>
              <a:rPr lang="en-US" dirty="0"/>
              <a:t>AD 32		Jesus quoted Psalm 110 as Messianic</a:t>
            </a:r>
          </a:p>
          <a:p>
            <a:pPr marL="0" indent="0">
              <a:buNone/>
            </a:pPr>
            <a:r>
              <a:rPr lang="en-US" dirty="0"/>
              <a:t>AD 68		Writing of the Book of Hebrews</a:t>
            </a:r>
          </a:p>
        </p:txBody>
      </p:sp>
      <p:sp>
        <p:nvSpPr>
          <p:cNvPr id="4" name="TextBox 3">
            <a:extLst>
              <a:ext uri="{FF2B5EF4-FFF2-40B4-BE49-F238E27FC236}">
                <a16:creationId xmlns:a16="http://schemas.microsoft.com/office/drawing/2014/main" id="{DC364FF2-75A2-48EB-892D-5B0E6A0B319B}"/>
              </a:ext>
            </a:extLst>
          </p:cNvPr>
          <p:cNvSpPr txBox="1"/>
          <p:nvPr/>
        </p:nvSpPr>
        <p:spPr>
          <a:xfrm>
            <a:off x="609600" y="4117538"/>
            <a:ext cx="7696200" cy="1292662"/>
          </a:xfrm>
          <a:prstGeom prst="rect">
            <a:avLst/>
          </a:prstGeom>
          <a:solidFill>
            <a:schemeClr val="bg2">
              <a:lumMod val="75000"/>
            </a:schemeClr>
          </a:solidFill>
        </p:spPr>
        <p:txBody>
          <a:bodyPr wrap="square" rtlCol="0">
            <a:spAutoFit/>
          </a:bodyPr>
          <a:lstStyle/>
          <a:p>
            <a:r>
              <a:rPr lang="en-US" sz="2600" dirty="0"/>
              <a:t>David writes Psalm 110, and it takes another 1,000 years or so for Jesus to relate the Messiah and the order of Melchizedek.</a:t>
            </a:r>
          </a:p>
        </p:txBody>
      </p:sp>
    </p:spTree>
    <p:extLst>
      <p:ext uri="{BB962C8B-B14F-4D97-AF65-F5344CB8AC3E}">
        <p14:creationId xmlns:p14="http://schemas.microsoft.com/office/powerpoint/2010/main" val="2104274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95300" y="2362200"/>
            <a:ext cx="8153400" cy="1905000"/>
          </a:xfrm>
        </p:spPr>
        <p:txBody>
          <a:bodyPr/>
          <a:lstStyle/>
          <a:p>
            <a:pPr algn="ctr"/>
            <a:r>
              <a:rPr lang="en-US" sz="4500" b="1" dirty="0">
                <a:solidFill>
                  <a:schemeClr val="tx1"/>
                </a:solidFill>
              </a:rPr>
              <a:t>The order of </a:t>
            </a:r>
            <a:r>
              <a:rPr lang="en-US" sz="4500" b="1" dirty="0" err="1">
                <a:solidFill>
                  <a:schemeClr val="tx1"/>
                </a:solidFill>
              </a:rPr>
              <a:t>melchizedek</a:t>
            </a:r>
            <a:br>
              <a:rPr lang="en-US" sz="4500" b="1" dirty="0">
                <a:solidFill>
                  <a:schemeClr val="tx1"/>
                </a:solidFill>
              </a:rPr>
            </a:br>
            <a:br>
              <a:rPr lang="en-US" sz="4500" b="1" dirty="0">
                <a:solidFill>
                  <a:schemeClr val="tx1"/>
                </a:solidFill>
              </a:rPr>
            </a:br>
            <a:r>
              <a:rPr lang="en-US" sz="3200" b="1" dirty="0">
                <a:solidFill>
                  <a:schemeClr val="tx1"/>
                </a:solidFill>
              </a:rPr>
              <a:t>(Hebrews 5:6)</a:t>
            </a:r>
            <a:endParaRPr lang="en-US" sz="3200" dirty="0">
              <a:solidFill>
                <a:schemeClr val="tx1"/>
              </a:solidFill>
            </a:endParaRPr>
          </a:p>
        </p:txBody>
      </p:sp>
      <p:sp>
        <p:nvSpPr>
          <p:cNvPr id="3" name="Subtitle 2"/>
          <p:cNvSpPr>
            <a:spLocks noGrp="1"/>
          </p:cNvSpPr>
          <p:nvPr>
            <p:ph type="subTitle" idx="1"/>
          </p:nvPr>
        </p:nvSpPr>
        <p:spPr>
          <a:xfrm>
            <a:off x="1447800" y="4724400"/>
            <a:ext cx="6400800" cy="1143000"/>
          </a:xfrm>
        </p:spPr>
        <p:txBody>
          <a:bodyPr>
            <a:normAutofit/>
          </a:bodyPr>
          <a:lstStyle/>
          <a:p>
            <a:pPr algn="ctr"/>
            <a:r>
              <a:rPr lang="en-US" dirty="0"/>
              <a:t>December 26, 2021</a:t>
            </a:r>
          </a:p>
          <a:p>
            <a:pPr algn="ctr"/>
            <a:r>
              <a:rPr lang="en-US" dirty="0"/>
              <a:t>San Angelo, TX</a:t>
            </a:r>
          </a:p>
        </p:txBody>
      </p:sp>
    </p:spTree>
    <p:extLst>
      <p:ext uri="{BB962C8B-B14F-4D97-AF65-F5344CB8AC3E}">
        <p14:creationId xmlns:p14="http://schemas.microsoft.com/office/powerpoint/2010/main" val="3805350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A6DB4-5830-4800-823D-389CBBED5BFB}"/>
              </a:ext>
            </a:extLst>
          </p:cNvPr>
          <p:cNvSpPr>
            <a:spLocks noGrp="1"/>
          </p:cNvSpPr>
          <p:nvPr>
            <p:ph type="title"/>
          </p:nvPr>
        </p:nvSpPr>
        <p:spPr/>
        <p:txBody>
          <a:bodyPr/>
          <a:lstStyle/>
          <a:p>
            <a:r>
              <a:rPr lang="en-US" b="1" dirty="0"/>
              <a:t>Hebrews 5:6-11</a:t>
            </a:r>
          </a:p>
        </p:txBody>
      </p:sp>
      <p:sp>
        <p:nvSpPr>
          <p:cNvPr id="3" name="Content Placeholder 2">
            <a:extLst>
              <a:ext uri="{FF2B5EF4-FFF2-40B4-BE49-F238E27FC236}">
                <a16:creationId xmlns:a16="http://schemas.microsoft.com/office/drawing/2014/main" id="{C8CCF691-B6D3-4AD8-ACEC-7FB6DB85181F}"/>
              </a:ext>
            </a:extLst>
          </p:cNvPr>
          <p:cNvSpPr>
            <a:spLocks noGrp="1"/>
          </p:cNvSpPr>
          <p:nvPr>
            <p:ph idx="1"/>
          </p:nvPr>
        </p:nvSpPr>
        <p:spPr/>
        <p:txBody>
          <a:bodyPr>
            <a:normAutofit/>
          </a:bodyPr>
          <a:lstStyle/>
          <a:p>
            <a:pPr marL="0" indent="0" algn="l">
              <a:buNone/>
            </a:pPr>
            <a:r>
              <a:rPr lang="en-US" sz="2800" b="0" i="0" dirty="0">
                <a:solidFill>
                  <a:srgbClr val="000000"/>
                </a:solidFill>
                <a:effectLst/>
              </a:rPr>
              <a:t>As </a:t>
            </a:r>
            <a:r>
              <a:rPr lang="en-US" sz="2800" b="0" i="1" dirty="0">
                <a:solidFill>
                  <a:srgbClr val="000000"/>
                </a:solidFill>
                <a:effectLst/>
              </a:rPr>
              <a:t>He</a:t>
            </a:r>
            <a:r>
              <a:rPr lang="en-US" sz="2800" b="0" i="0" dirty="0">
                <a:solidFill>
                  <a:srgbClr val="000000"/>
                </a:solidFill>
                <a:effectLst/>
              </a:rPr>
              <a:t> also says in another </a:t>
            </a:r>
            <a:r>
              <a:rPr lang="en-US" sz="2800" b="0" i="1" dirty="0">
                <a:solidFill>
                  <a:srgbClr val="000000"/>
                </a:solidFill>
                <a:effectLst/>
              </a:rPr>
              <a:t>place:</a:t>
            </a:r>
            <a:endParaRPr lang="en-US" sz="2800" b="0" i="0" dirty="0">
              <a:solidFill>
                <a:srgbClr val="000000"/>
              </a:solidFill>
              <a:effectLst/>
            </a:endParaRPr>
          </a:p>
          <a:p>
            <a:pPr marL="0" indent="0" algn="l">
              <a:buNone/>
            </a:pPr>
            <a:r>
              <a:rPr lang="en-US" sz="2800" b="0" i="0" dirty="0">
                <a:solidFill>
                  <a:srgbClr val="000000"/>
                </a:solidFill>
                <a:effectLst/>
              </a:rPr>
              <a:t>“You </a:t>
            </a:r>
            <a:r>
              <a:rPr lang="en-US" sz="2800" b="0" i="1" dirty="0">
                <a:solidFill>
                  <a:srgbClr val="000000"/>
                </a:solidFill>
                <a:effectLst/>
              </a:rPr>
              <a:t>are</a:t>
            </a:r>
            <a:r>
              <a:rPr lang="en-US" sz="2800" b="0" i="0" dirty="0">
                <a:solidFill>
                  <a:srgbClr val="000000"/>
                </a:solidFill>
                <a:effectLst/>
              </a:rPr>
              <a:t> a priest forever</a:t>
            </a:r>
            <a:br>
              <a:rPr lang="en-US" sz="2800" b="0" i="0" dirty="0">
                <a:solidFill>
                  <a:srgbClr val="000000"/>
                </a:solidFill>
                <a:effectLst/>
              </a:rPr>
            </a:br>
            <a:r>
              <a:rPr lang="en-US" sz="2800" b="0" i="0" dirty="0">
                <a:solidFill>
                  <a:srgbClr val="000000"/>
                </a:solidFill>
                <a:effectLst/>
              </a:rPr>
              <a:t>According to the </a:t>
            </a:r>
            <a:r>
              <a:rPr lang="en-US" sz="2800" b="1" i="0" u="sng" dirty="0">
                <a:solidFill>
                  <a:srgbClr val="000000"/>
                </a:solidFill>
                <a:effectLst/>
              </a:rPr>
              <a:t>order of Melchizedek</a:t>
            </a:r>
            <a:r>
              <a:rPr lang="en-US" sz="2800" b="0" i="0" dirty="0">
                <a:solidFill>
                  <a:srgbClr val="000000"/>
                </a:solidFill>
                <a:effectLst/>
              </a:rPr>
              <a:t>”;</a:t>
            </a:r>
          </a:p>
          <a:p>
            <a:pPr marL="0" indent="0" algn="l">
              <a:buNone/>
            </a:pPr>
            <a:r>
              <a:rPr lang="en-US" sz="2800" b="1" i="0" baseline="30000" dirty="0">
                <a:solidFill>
                  <a:srgbClr val="000000"/>
                </a:solidFill>
                <a:effectLst/>
              </a:rPr>
              <a:t>7 </a:t>
            </a:r>
            <a:r>
              <a:rPr lang="en-US" sz="2800" b="0" i="0" dirty="0">
                <a:solidFill>
                  <a:srgbClr val="000000"/>
                </a:solidFill>
                <a:effectLst/>
              </a:rPr>
              <a:t>who, in the days of His flesh, when He had offered up prayers and supplications, with vehement cries and tears to Him who was able to save Him from death, and was heard because of His godly fear, </a:t>
            </a:r>
            <a:r>
              <a:rPr lang="en-US" sz="2800" b="1" i="0" baseline="30000" dirty="0">
                <a:solidFill>
                  <a:srgbClr val="000000"/>
                </a:solidFill>
                <a:effectLst/>
              </a:rPr>
              <a:t>8 </a:t>
            </a:r>
            <a:r>
              <a:rPr lang="en-US" sz="2800" b="0" i="0" dirty="0">
                <a:solidFill>
                  <a:srgbClr val="000000"/>
                </a:solidFill>
                <a:effectLst/>
              </a:rPr>
              <a:t>though He was a Son, </a:t>
            </a:r>
            <a:r>
              <a:rPr lang="en-US" sz="2800" b="0" i="1" dirty="0">
                <a:solidFill>
                  <a:srgbClr val="000000"/>
                </a:solidFill>
                <a:effectLst/>
              </a:rPr>
              <a:t>yet</a:t>
            </a:r>
            <a:r>
              <a:rPr lang="en-US" sz="2800" b="0" i="0" dirty="0">
                <a:solidFill>
                  <a:srgbClr val="000000"/>
                </a:solidFill>
                <a:effectLst/>
              </a:rPr>
              <a:t> He learned obedience by the things which He suffered. </a:t>
            </a:r>
            <a:endParaRPr lang="en-US" sz="2800" dirty="0"/>
          </a:p>
        </p:txBody>
      </p:sp>
    </p:spTree>
    <p:extLst>
      <p:ext uri="{BB962C8B-B14F-4D97-AF65-F5344CB8AC3E}">
        <p14:creationId xmlns:p14="http://schemas.microsoft.com/office/powerpoint/2010/main" val="17177293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A6DB4-5830-4800-823D-389CBBED5BFB}"/>
              </a:ext>
            </a:extLst>
          </p:cNvPr>
          <p:cNvSpPr>
            <a:spLocks noGrp="1"/>
          </p:cNvSpPr>
          <p:nvPr>
            <p:ph type="title"/>
          </p:nvPr>
        </p:nvSpPr>
        <p:spPr/>
        <p:txBody>
          <a:bodyPr/>
          <a:lstStyle/>
          <a:p>
            <a:r>
              <a:rPr lang="en-US" b="1" dirty="0"/>
              <a:t>Hebrews 5:6-11</a:t>
            </a:r>
          </a:p>
        </p:txBody>
      </p:sp>
      <p:sp>
        <p:nvSpPr>
          <p:cNvPr id="3" name="Content Placeholder 2">
            <a:extLst>
              <a:ext uri="{FF2B5EF4-FFF2-40B4-BE49-F238E27FC236}">
                <a16:creationId xmlns:a16="http://schemas.microsoft.com/office/drawing/2014/main" id="{C8CCF691-B6D3-4AD8-ACEC-7FB6DB85181F}"/>
              </a:ext>
            </a:extLst>
          </p:cNvPr>
          <p:cNvSpPr>
            <a:spLocks noGrp="1"/>
          </p:cNvSpPr>
          <p:nvPr>
            <p:ph idx="1"/>
          </p:nvPr>
        </p:nvSpPr>
        <p:spPr>
          <a:xfrm>
            <a:off x="457200" y="1600200"/>
            <a:ext cx="8229600" cy="2819400"/>
          </a:xfrm>
        </p:spPr>
        <p:txBody>
          <a:bodyPr>
            <a:normAutofit/>
          </a:bodyPr>
          <a:lstStyle/>
          <a:p>
            <a:pPr marL="0" indent="0" algn="l">
              <a:buNone/>
            </a:pPr>
            <a:r>
              <a:rPr lang="en-US" sz="2800" b="1" i="0" baseline="30000" dirty="0">
                <a:solidFill>
                  <a:srgbClr val="000000"/>
                </a:solidFill>
                <a:effectLst/>
              </a:rPr>
              <a:t>9 </a:t>
            </a:r>
            <a:r>
              <a:rPr lang="en-US" sz="2800" b="0" i="0" dirty="0">
                <a:solidFill>
                  <a:srgbClr val="000000"/>
                </a:solidFill>
                <a:effectLst/>
              </a:rPr>
              <a:t>And having been perfected, He became the author of eternal salvation to all who obey Him, </a:t>
            </a:r>
            <a:r>
              <a:rPr lang="en-US" sz="2800" b="1" i="0" baseline="30000" dirty="0">
                <a:solidFill>
                  <a:srgbClr val="000000"/>
                </a:solidFill>
                <a:effectLst/>
              </a:rPr>
              <a:t>10 </a:t>
            </a:r>
            <a:r>
              <a:rPr lang="en-US" sz="2800" b="0" i="0" dirty="0">
                <a:solidFill>
                  <a:srgbClr val="000000"/>
                </a:solidFill>
                <a:effectLst/>
              </a:rPr>
              <a:t>called by God as High Priest “according to the </a:t>
            </a:r>
            <a:r>
              <a:rPr lang="en-US" sz="2800" b="1" i="0" u="sng" dirty="0">
                <a:solidFill>
                  <a:srgbClr val="000000"/>
                </a:solidFill>
                <a:effectLst/>
              </a:rPr>
              <a:t>order of Melchizedek</a:t>
            </a:r>
            <a:r>
              <a:rPr lang="en-US" sz="2800" b="0" i="0" dirty="0">
                <a:solidFill>
                  <a:srgbClr val="000000"/>
                </a:solidFill>
                <a:effectLst/>
              </a:rPr>
              <a:t>,” </a:t>
            </a:r>
            <a:r>
              <a:rPr lang="en-US" sz="2800" b="1" i="0" baseline="30000" dirty="0">
                <a:solidFill>
                  <a:srgbClr val="000000"/>
                </a:solidFill>
                <a:effectLst/>
              </a:rPr>
              <a:t>11 </a:t>
            </a:r>
            <a:r>
              <a:rPr lang="en-US" sz="2800" b="0" i="0" dirty="0">
                <a:solidFill>
                  <a:srgbClr val="000000"/>
                </a:solidFill>
                <a:effectLst/>
              </a:rPr>
              <a:t>of whom we have much to say, and hard to explain, since you have become dull of hearing.</a:t>
            </a:r>
          </a:p>
          <a:p>
            <a:pPr marL="0" indent="0">
              <a:buNone/>
            </a:pPr>
            <a:endParaRPr lang="en-US" dirty="0"/>
          </a:p>
        </p:txBody>
      </p:sp>
      <p:sp>
        <p:nvSpPr>
          <p:cNvPr id="4" name="TextBox 3">
            <a:extLst>
              <a:ext uri="{FF2B5EF4-FFF2-40B4-BE49-F238E27FC236}">
                <a16:creationId xmlns:a16="http://schemas.microsoft.com/office/drawing/2014/main" id="{FA74E004-FE22-41D0-95DB-02CBE79A325D}"/>
              </a:ext>
            </a:extLst>
          </p:cNvPr>
          <p:cNvSpPr txBox="1"/>
          <p:nvPr/>
        </p:nvSpPr>
        <p:spPr>
          <a:xfrm>
            <a:off x="533400" y="4800600"/>
            <a:ext cx="7391400" cy="954107"/>
          </a:xfrm>
          <a:prstGeom prst="rect">
            <a:avLst/>
          </a:prstGeom>
          <a:solidFill>
            <a:srgbClr val="C00000"/>
          </a:solidFill>
        </p:spPr>
        <p:txBody>
          <a:bodyPr wrap="square" rtlCol="0">
            <a:spAutoFit/>
          </a:bodyPr>
          <a:lstStyle/>
          <a:p>
            <a:pPr algn="ctr"/>
            <a:r>
              <a:rPr lang="en-US" sz="2800" b="1" dirty="0">
                <a:solidFill>
                  <a:schemeClr val="bg1"/>
                </a:solidFill>
              </a:rPr>
              <a:t>Not the order of Aaron, but rather the order of Melchizedek!</a:t>
            </a:r>
          </a:p>
        </p:txBody>
      </p:sp>
    </p:spTree>
    <p:extLst>
      <p:ext uri="{BB962C8B-B14F-4D97-AF65-F5344CB8AC3E}">
        <p14:creationId xmlns:p14="http://schemas.microsoft.com/office/powerpoint/2010/main" val="77056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CE2454-54E1-4B09-8B62-7BE9A1CA5926}"/>
              </a:ext>
            </a:extLst>
          </p:cNvPr>
          <p:cNvSpPr>
            <a:spLocks noGrp="1"/>
          </p:cNvSpPr>
          <p:nvPr>
            <p:ph type="title"/>
          </p:nvPr>
        </p:nvSpPr>
        <p:spPr/>
        <p:txBody>
          <a:bodyPr/>
          <a:lstStyle/>
          <a:p>
            <a:r>
              <a:rPr lang="en-US" b="1" dirty="0"/>
              <a:t>Hebrews 6:19-20</a:t>
            </a:r>
          </a:p>
        </p:txBody>
      </p:sp>
      <p:sp>
        <p:nvSpPr>
          <p:cNvPr id="3" name="Content Placeholder 2">
            <a:extLst>
              <a:ext uri="{FF2B5EF4-FFF2-40B4-BE49-F238E27FC236}">
                <a16:creationId xmlns:a16="http://schemas.microsoft.com/office/drawing/2014/main" id="{8A17376F-99EB-4217-BEEB-22EB8DEB0AA4}"/>
              </a:ext>
            </a:extLst>
          </p:cNvPr>
          <p:cNvSpPr>
            <a:spLocks noGrp="1"/>
          </p:cNvSpPr>
          <p:nvPr>
            <p:ph idx="1"/>
          </p:nvPr>
        </p:nvSpPr>
        <p:spPr/>
        <p:txBody>
          <a:bodyPr>
            <a:normAutofit/>
          </a:bodyPr>
          <a:lstStyle/>
          <a:p>
            <a:pPr marL="0" indent="0">
              <a:buNone/>
            </a:pPr>
            <a:r>
              <a:rPr lang="en-US" sz="2800" dirty="0"/>
              <a:t>This </a:t>
            </a:r>
            <a:r>
              <a:rPr lang="en-US" sz="2800" i="1" dirty="0"/>
              <a:t>hope</a:t>
            </a:r>
            <a:r>
              <a:rPr lang="en-US" sz="2800" dirty="0"/>
              <a:t> we have as an anchor of the soul, both sure and steadfast, and which enters the </a:t>
            </a:r>
            <a:r>
              <a:rPr lang="en-US" sz="2800" i="1" dirty="0"/>
              <a:t>Presence</a:t>
            </a:r>
            <a:r>
              <a:rPr lang="en-US" sz="2800" dirty="0"/>
              <a:t> behind the veil, </a:t>
            </a:r>
            <a:r>
              <a:rPr lang="en-US" sz="2800" b="1" baseline="30000" dirty="0"/>
              <a:t>20 </a:t>
            </a:r>
            <a:r>
              <a:rPr lang="en-US" sz="2800" dirty="0"/>
              <a:t>where the forerunner has entered for us, </a:t>
            </a:r>
            <a:r>
              <a:rPr lang="en-US" sz="2800" i="1" dirty="0"/>
              <a:t>even</a:t>
            </a:r>
            <a:r>
              <a:rPr lang="en-US" sz="2800" dirty="0"/>
              <a:t> Jesus, having become High Priest forever according to the </a:t>
            </a:r>
            <a:r>
              <a:rPr lang="en-US" sz="2800" b="1" u="sng" dirty="0"/>
              <a:t>order of Melchizedek</a:t>
            </a:r>
            <a:r>
              <a:rPr lang="en-US" sz="2800" dirty="0"/>
              <a:t>.</a:t>
            </a:r>
          </a:p>
        </p:txBody>
      </p:sp>
    </p:spTree>
    <p:extLst>
      <p:ext uri="{BB962C8B-B14F-4D97-AF65-F5344CB8AC3E}">
        <p14:creationId xmlns:p14="http://schemas.microsoft.com/office/powerpoint/2010/main" val="326924806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1FCC6-FC01-49D7-A2A6-3073B133BE9A}"/>
              </a:ext>
            </a:extLst>
          </p:cNvPr>
          <p:cNvSpPr>
            <a:spLocks noGrp="1"/>
          </p:cNvSpPr>
          <p:nvPr>
            <p:ph type="title"/>
          </p:nvPr>
        </p:nvSpPr>
        <p:spPr/>
        <p:txBody>
          <a:bodyPr/>
          <a:lstStyle/>
          <a:p>
            <a:r>
              <a:rPr lang="en-US" b="1" dirty="0"/>
              <a:t>Hebrews 7:1-3</a:t>
            </a:r>
          </a:p>
        </p:txBody>
      </p:sp>
      <p:sp>
        <p:nvSpPr>
          <p:cNvPr id="3" name="Content Placeholder 2">
            <a:extLst>
              <a:ext uri="{FF2B5EF4-FFF2-40B4-BE49-F238E27FC236}">
                <a16:creationId xmlns:a16="http://schemas.microsoft.com/office/drawing/2014/main" id="{F08EB2F6-AFD7-4F91-B84D-7F5623986592}"/>
              </a:ext>
            </a:extLst>
          </p:cNvPr>
          <p:cNvSpPr>
            <a:spLocks noGrp="1"/>
          </p:cNvSpPr>
          <p:nvPr>
            <p:ph idx="1"/>
          </p:nvPr>
        </p:nvSpPr>
        <p:spPr/>
        <p:txBody>
          <a:bodyPr>
            <a:normAutofit/>
          </a:bodyPr>
          <a:lstStyle/>
          <a:p>
            <a:pPr marL="0" indent="0">
              <a:buNone/>
            </a:pPr>
            <a:r>
              <a:rPr lang="en-US" sz="2800" b="0" i="0" dirty="0">
                <a:solidFill>
                  <a:srgbClr val="000000"/>
                </a:solidFill>
                <a:effectLst/>
              </a:rPr>
              <a:t>For this Melchizedek, </a:t>
            </a:r>
            <a:r>
              <a:rPr lang="en-US" sz="2800" b="1" i="0" u="sng" dirty="0">
                <a:solidFill>
                  <a:srgbClr val="C00000"/>
                </a:solidFill>
                <a:effectLst/>
              </a:rPr>
              <a:t>king</a:t>
            </a:r>
            <a:r>
              <a:rPr lang="en-US" sz="2800" b="0" i="0" dirty="0">
                <a:solidFill>
                  <a:srgbClr val="000000"/>
                </a:solidFill>
                <a:effectLst/>
              </a:rPr>
              <a:t> of Salem, </a:t>
            </a:r>
            <a:r>
              <a:rPr lang="en-US" sz="2800" b="1" i="0" u="sng" dirty="0">
                <a:solidFill>
                  <a:srgbClr val="C00000"/>
                </a:solidFill>
                <a:effectLst/>
              </a:rPr>
              <a:t>priest</a:t>
            </a:r>
            <a:r>
              <a:rPr lang="en-US" sz="2800" b="0" i="0" dirty="0">
                <a:solidFill>
                  <a:srgbClr val="000000"/>
                </a:solidFill>
                <a:effectLst/>
              </a:rPr>
              <a:t> of the Most High God, who met Abraham returning from the slaughter of the kings and blessed him, </a:t>
            </a:r>
            <a:r>
              <a:rPr lang="en-US" sz="2800" b="1" i="0" baseline="30000" dirty="0">
                <a:solidFill>
                  <a:srgbClr val="000000"/>
                </a:solidFill>
                <a:effectLst/>
              </a:rPr>
              <a:t>2 </a:t>
            </a:r>
            <a:r>
              <a:rPr lang="en-US" sz="2800" b="0" i="0" dirty="0">
                <a:solidFill>
                  <a:srgbClr val="000000"/>
                </a:solidFill>
                <a:effectLst/>
              </a:rPr>
              <a:t>to whom also Abraham gave a tenth part of all, first being translated “king of righteousness,” and then also king of Salem, meaning “king of peace,” </a:t>
            </a:r>
            <a:r>
              <a:rPr lang="en-US" sz="2800" b="1" i="0" baseline="30000" dirty="0">
                <a:solidFill>
                  <a:srgbClr val="000000"/>
                </a:solidFill>
                <a:effectLst/>
              </a:rPr>
              <a:t>3 </a:t>
            </a:r>
            <a:r>
              <a:rPr lang="en-US" sz="2800" b="0" i="0" dirty="0">
                <a:solidFill>
                  <a:srgbClr val="000000"/>
                </a:solidFill>
                <a:effectLst/>
              </a:rPr>
              <a:t>without father, without mother, </a:t>
            </a:r>
            <a:r>
              <a:rPr lang="en-US" sz="2800" b="1" i="0" u="sng" dirty="0">
                <a:solidFill>
                  <a:srgbClr val="0070C0"/>
                </a:solidFill>
                <a:effectLst/>
              </a:rPr>
              <a:t>without genealogy</a:t>
            </a:r>
            <a:r>
              <a:rPr lang="en-US" sz="2800" b="0" i="0" dirty="0">
                <a:solidFill>
                  <a:srgbClr val="000000"/>
                </a:solidFill>
                <a:effectLst/>
              </a:rPr>
              <a:t>, having neither beginning of days nor end of life, but </a:t>
            </a:r>
            <a:r>
              <a:rPr lang="en-US" sz="2800" b="0" i="0" u="sng" dirty="0">
                <a:solidFill>
                  <a:srgbClr val="000000"/>
                </a:solidFill>
                <a:effectLst/>
              </a:rPr>
              <a:t>made like the Son of God</a:t>
            </a:r>
            <a:r>
              <a:rPr lang="en-US" sz="2800" b="0" i="0" dirty="0">
                <a:solidFill>
                  <a:srgbClr val="000000"/>
                </a:solidFill>
                <a:effectLst/>
              </a:rPr>
              <a:t>, </a:t>
            </a:r>
            <a:r>
              <a:rPr lang="en-US" sz="2800" b="1" i="0" u="sng" dirty="0">
                <a:solidFill>
                  <a:srgbClr val="000000"/>
                </a:solidFill>
                <a:effectLst/>
              </a:rPr>
              <a:t>remains a priest continually</a:t>
            </a:r>
            <a:r>
              <a:rPr lang="en-US" sz="2800" b="0" i="0" dirty="0">
                <a:solidFill>
                  <a:srgbClr val="000000"/>
                </a:solidFill>
                <a:effectLst/>
              </a:rPr>
              <a:t>.</a:t>
            </a:r>
            <a:endParaRPr lang="en-US" sz="2800" dirty="0"/>
          </a:p>
        </p:txBody>
      </p:sp>
    </p:spTree>
    <p:extLst>
      <p:ext uri="{BB962C8B-B14F-4D97-AF65-F5344CB8AC3E}">
        <p14:creationId xmlns:p14="http://schemas.microsoft.com/office/powerpoint/2010/main" val="13968065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B872E9-708F-40DE-963A-29A60FB89C63}"/>
              </a:ext>
            </a:extLst>
          </p:cNvPr>
          <p:cNvSpPr>
            <a:spLocks noGrp="1"/>
          </p:cNvSpPr>
          <p:nvPr>
            <p:ph idx="1"/>
          </p:nvPr>
        </p:nvSpPr>
        <p:spPr>
          <a:xfrm>
            <a:off x="838200" y="1066800"/>
            <a:ext cx="7086600" cy="4800600"/>
          </a:xfrm>
        </p:spPr>
        <p:txBody>
          <a:bodyPr>
            <a:normAutofit fontScale="92500" lnSpcReduction="10000"/>
          </a:bodyPr>
          <a:lstStyle/>
          <a:p>
            <a:pPr marL="0" indent="0">
              <a:buNone/>
            </a:pPr>
            <a:r>
              <a:rPr lang="en-US" sz="4400" b="1" dirty="0"/>
              <a:t>I.  King + Priest = order of Melchizedek</a:t>
            </a:r>
          </a:p>
          <a:p>
            <a:pPr marL="0" indent="0">
              <a:buNone/>
            </a:pPr>
            <a:endParaRPr lang="en-US" sz="4400" b="1" dirty="0"/>
          </a:p>
          <a:p>
            <a:pPr marL="0" indent="0">
              <a:buNone/>
            </a:pPr>
            <a:r>
              <a:rPr lang="en-US" sz="4400" b="1" dirty="0"/>
              <a:t>II. Pre-dated the order of Aaron by over 600 years</a:t>
            </a:r>
          </a:p>
          <a:p>
            <a:pPr marL="0" indent="0">
              <a:buNone/>
            </a:pPr>
            <a:endParaRPr lang="en-US" sz="4400" b="1" dirty="0"/>
          </a:p>
          <a:p>
            <a:pPr marL="0" indent="0">
              <a:buNone/>
            </a:pPr>
            <a:r>
              <a:rPr lang="en-US" sz="4400" b="1" dirty="0"/>
              <a:t>III. Continual priesthood</a:t>
            </a:r>
          </a:p>
          <a:p>
            <a:pPr marL="914400" indent="-914400">
              <a:buAutoNum type="arabicPeriod"/>
            </a:pPr>
            <a:endParaRPr lang="en-US" sz="5000" b="1" dirty="0"/>
          </a:p>
        </p:txBody>
      </p:sp>
    </p:spTree>
    <p:extLst>
      <p:ext uri="{BB962C8B-B14F-4D97-AF65-F5344CB8AC3E}">
        <p14:creationId xmlns:p14="http://schemas.microsoft.com/office/powerpoint/2010/main" val="245242253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D22D42-17F5-4EBE-8038-F108DEE0ED6E}"/>
              </a:ext>
            </a:extLst>
          </p:cNvPr>
          <p:cNvSpPr>
            <a:spLocks noGrp="1"/>
          </p:cNvSpPr>
          <p:nvPr>
            <p:ph type="title"/>
          </p:nvPr>
        </p:nvSpPr>
        <p:spPr/>
        <p:txBody>
          <a:bodyPr/>
          <a:lstStyle/>
          <a:p>
            <a:r>
              <a:rPr lang="en-US" b="1" dirty="0"/>
              <a:t>Hebrews 7:11</a:t>
            </a:r>
          </a:p>
        </p:txBody>
      </p:sp>
      <p:sp>
        <p:nvSpPr>
          <p:cNvPr id="3" name="Content Placeholder 2">
            <a:extLst>
              <a:ext uri="{FF2B5EF4-FFF2-40B4-BE49-F238E27FC236}">
                <a16:creationId xmlns:a16="http://schemas.microsoft.com/office/drawing/2014/main" id="{16FEBB78-7EA7-4EA5-8AA4-B8125CE9BFBF}"/>
              </a:ext>
            </a:extLst>
          </p:cNvPr>
          <p:cNvSpPr>
            <a:spLocks noGrp="1"/>
          </p:cNvSpPr>
          <p:nvPr>
            <p:ph idx="1"/>
          </p:nvPr>
        </p:nvSpPr>
        <p:spPr/>
        <p:txBody>
          <a:bodyPr>
            <a:normAutofit/>
          </a:bodyPr>
          <a:lstStyle/>
          <a:p>
            <a:pPr marL="0" indent="0">
              <a:buNone/>
            </a:pPr>
            <a:r>
              <a:rPr lang="en-US" sz="2800" b="0" i="0" dirty="0">
                <a:solidFill>
                  <a:srgbClr val="000000"/>
                </a:solidFill>
                <a:effectLst/>
              </a:rPr>
              <a:t>Therefore, if perfection were through the Levitical [</a:t>
            </a:r>
            <a:r>
              <a:rPr lang="en-US" sz="2800" b="0" i="1" dirty="0">
                <a:solidFill>
                  <a:srgbClr val="000000"/>
                </a:solidFill>
                <a:effectLst/>
              </a:rPr>
              <a:t>Aaronic]</a:t>
            </a:r>
            <a:r>
              <a:rPr lang="en-US" sz="2800" b="0" i="0" dirty="0">
                <a:solidFill>
                  <a:srgbClr val="000000"/>
                </a:solidFill>
                <a:effectLst/>
              </a:rPr>
              <a:t> priesthood (for under it the people received the law), what further need </a:t>
            </a:r>
            <a:r>
              <a:rPr lang="en-US" sz="2800" b="0" i="1" dirty="0">
                <a:solidFill>
                  <a:srgbClr val="000000"/>
                </a:solidFill>
                <a:effectLst/>
              </a:rPr>
              <a:t>was there</a:t>
            </a:r>
            <a:r>
              <a:rPr lang="en-US" sz="2800" b="0" i="0" dirty="0">
                <a:solidFill>
                  <a:srgbClr val="000000"/>
                </a:solidFill>
                <a:effectLst/>
              </a:rPr>
              <a:t> that another priest should rise according to the </a:t>
            </a:r>
            <a:r>
              <a:rPr lang="en-US" sz="2800" b="1" i="0" u="sng" dirty="0">
                <a:solidFill>
                  <a:srgbClr val="000000"/>
                </a:solidFill>
                <a:effectLst/>
              </a:rPr>
              <a:t>order of Melchizedek</a:t>
            </a:r>
            <a:r>
              <a:rPr lang="en-US" sz="2800" b="0" i="0" dirty="0">
                <a:solidFill>
                  <a:srgbClr val="000000"/>
                </a:solidFill>
                <a:effectLst/>
              </a:rPr>
              <a:t>, and not be called according to the </a:t>
            </a:r>
            <a:r>
              <a:rPr lang="en-US" sz="2800" b="1" i="0" u="sng" dirty="0">
                <a:solidFill>
                  <a:srgbClr val="000000"/>
                </a:solidFill>
                <a:effectLst/>
              </a:rPr>
              <a:t>order of Aaron</a:t>
            </a:r>
            <a:r>
              <a:rPr lang="en-US" sz="2800" b="0" i="0" dirty="0">
                <a:solidFill>
                  <a:srgbClr val="000000"/>
                </a:solidFill>
                <a:effectLst/>
              </a:rPr>
              <a:t>?</a:t>
            </a:r>
            <a:endParaRPr lang="en-US" sz="2800" dirty="0"/>
          </a:p>
        </p:txBody>
      </p:sp>
    </p:spTree>
    <p:extLst>
      <p:ext uri="{BB962C8B-B14F-4D97-AF65-F5344CB8AC3E}">
        <p14:creationId xmlns:p14="http://schemas.microsoft.com/office/powerpoint/2010/main" val="99328537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58E936-0308-4E81-BCF1-4331354C8228}"/>
              </a:ext>
            </a:extLst>
          </p:cNvPr>
          <p:cNvSpPr>
            <a:spLocks noGrp="1"/>
          </p:cNvSpPr>
          <p:nvPr>
            <p:ph type="title"/>
          </p:nvPr>
        </p:nvSpPr>
        <p:spPr/>
        <p:txBody>
          <a:bodyPr/>
          <a:lstStyle/>
          <a:p>
            <a:r>
              <a:rPr lang="en-US" b="1" dirty="0"/>
              <a:t>Hebrews 7:13-14</a:t>
            </a:r>
          </a:p>
        </p:txBody>
      </p:sp>
      <p:sp>
        <p:nvSpPr>
          <p:cNvPr id="3" name="Content Placeholder 2">
            <a:extLst>
              <a:ext uri="{FF2B5EF4-FFF2-40B4-BE49-F238E27FC236}">
                <a16:creationId xmlns:a16="http://schemas.microsoft.com/office/drawing/2014/main" id="{92B25251-BA40-42D2-B956-E2936D1BED10}"/>
              </a:ext>
            </a:extLst>
          </p:cNvPr>
          <p:cNvSpPr>
            <a:spLocks noGrp="1"/>
          </p:cNvSpPr>
          <p:nvPr>
            <p:ph idx="1"/>
          </p:nvPr>
        </p:nvSpPr>
        <p:spPr>
          <a:xfrm>
            <a:off x="457200" y="1600200"/>
            <a:ext cx="8229600" cy="2971800"/>
          </a:xfrm>
        </p:spPr>
        <p:txBody>
          <a:bodyPr/>
          <a:lstStyle/>
          <a:p>
            <a:pPr marL="0" indent="0" algn="l">
              <a:buNone/>
            </a:pPr>
            <a:r>
              <a:rPr lang="en-US" sz="2800" b="0" i="0" dirty="0">
                <a:solidFill>
                  <a:srgbClr val="000000"/>
                </a:solidFill>
                <a:effectLst/>
              </a:rPr>
              <a:t>For He of whom these things are spoken belongs to another tribe, from which no man has officiated at the altar.</a:t>
            </a:r>
          </a:p>
          <a:p>
            <a:pPr marL="0" indent="0" algn="l">
              <a:buNone/>
            </a:pPr>
            <a:r>
              <a:rPr lang="en-US" sz="2800" b="1" i="0" baseline="30000" dirty="0">
                <a:solidFill>
                  <a:srgbClr val="000000"/>
                </a:solidFill>
                <a:effectLst/>
              </a:rPr>
              <a:t>14 </a:t>
            </a:r>
            <a:r>
              <a:rPr lang="en-US" sz="2800" b="0" i="0" dirty="0">
                <a:solidFill>
                  <a:srgbClr val="000000"/>
                </a:solidFill>
                <a:effectLst/>
              </a:rPr>
              <a:t>For </a:t>
            </a:r>
            <a:r>
              <a:rPr lang="en-US" sz="2800" b="0" i="1" dirty="0">
                <a:solidFill>
                  <a:srgbClr val="000000"/>
                </a:solidFill>
                <a:effectLst/>
              </a:rPr>
              <a:t>it is</a:t>
            </a:r>
            <a:r>
              <a:rPr lang="en-US" sz="2800" b="0" i="0" dirty="0">
                <a:solidFill>
                  <a:srgbClr val="000000"/>
                </a:solidFill>
                <a:effectLst/>
              </a:rPr>
              <a:t> evident that our Lord arose from Judah, of which tribe Moses spoke nothing concerning priesthood. </a:t>
            </a:r>
          </a:p>
          <a:p>
            <a:pPr marL="0" indent="0">
              <a:buNone/>
            </a:pPr>
            <a:endParaRPr lang="en-US" dirty="0"/>
          </a:p>
        </p:txBody>
      </p:sp>
      <p:sp>
        <p:nvSpPr>
          <p:cNvPr id="4" name="TextBox 3">
            <a:extLst>
              <a:ext uri="{FF2B5EF4-FFF2-40B4-BE49-F238E27FC236}">
                <a16:creationId xmlns:a16="http://schemas.microsoft.com/office/drawing/2014/main" id="{23921348-E85E-4B43-8904-B29BC31F56A3}"/>
              </a:ext>
            </a:extLst>
          </p:cNvPr>
          <p:cNvSpPr txBox="1"/>
          <p:nvPr/>
        </p:nvSpPr>
        <p:spPr>
          <a:xfrm>
            <a:off x="457200" y="4648200"/>
            <a:ext cx="8229600" cy="1292662"/>
          </a:xfrm>
          <a:prstGeom prst="rect">
            <a:avLst/>
          </a:prstGeom>
          <a:solidFill>
            <a:schemeClr val="bg2">
              <a:lumMod val="75000"/>
            </a:schemeClr>
          </a:solidFill>
        </p:spPr>
        <p:txBody>
          <a:bodyPr wrap="square" rtlCol="0">
            <a:spAutoFit/>
          </a:bodyPr>
          <a:lstStyle/>
          <a:p>
            <a:r>
              <a:rPr lang="en-US" sz="2600" dirty="0"/>
              <a:t>A major stumbling block has now been explained!  How could Jesus, of the tribe of Judah, become the High Priest of the nation of Israel?  </a:t>
            </a:r>
          </a:p>
        </p:txBody>
      </p:sp>
    </p:spTree>
    <p:extLst>
      <p:ext uri="{BB962C8B-B14F-4D97-AF65-F5344CB8AC3E}">
        <p14:creationId xmlns:p14="http://schemas.microsoft.com/office/powerpoint/2010/main" val="2150813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6A3AE3-78BD-4D03-AD32-582E2B317338}"/>
              </a:ext>
            </a:extLst>
          </p:cNvPr>
          <p:cNvSpPr>
            <a:spLocks noGrp="1"/>
          </p:cNvSpPr>
          <p:nvPr>
            <p:ph type="title"/>
          </p:nvPr>
        </p:nvSpPr>
        <p:spPr/>
        <p:txBody>
          <a:bodyPr/>
          <a:lstStyle/>
          <a:p>
            <a:r>
              <a:rPr lang="en-US" b="1" dirty="0"/>
              <a:t>Hebrews 7:15-17</a:t>
            </a:r>
          </a:p>
        </p:txBody>
      </p:sp>
      <p:sp>
        <p:nvSpPr>
          <p:cNvPr id="3" name="Content Placeholder 2">
            <a:extLst>
              <a:ext uri="{FF2B5EF4-FFF2-40B4-BE49-F238E27FC236}">
                <a16:creationId xmlns:a16="http://schemas.microsoft.com/office/drawing/2014/main" id="{A938FFEC-04FE-4A92-A238-C77F8EF2515D}"/>
              </a:ext>
            </a:extLst>
          </p:cNvPr>
          <p:cNvSpPr>
            <a:spLocks noGrp="1"/>
          </p:cNvSpPr>
          <p:nvPr>
            <p:ph idx="1"/>
          </p:nvPr>
        </p:nvSpPr>
        <p:spPr>
          <a:xfrm>
            <a:off x="457200" y="1600200"/>
            <a:ext cx="8229600" cy="3505200"/>
          </a:xfrm>
        </p:spPr>
        <p:txBody>
          <a:bodyPr/>
          <a:lstStyle/>
          <a:p>
            <a:pPr marL="0" indent="0">
              <a:buNone/>
            </a:pPr>
            <a:r>
              <a:rPr lang="en-US" sz="2800" dirty="0"/>
              <a:t>And it is yet far more evident if, in the likeness of Melchizedek, there arises another priest </a:t>
            </a:r>
            <a:r>
              <a:rPr lang="en-US" sz="2800" b="1" baseline="30000" dirty="0"/>
              <a:t>16 </a:t>
            </a:r>
            <a:r>
              <a:rPr lang="en-US" sz="2800" dirty="0"/>
              <a:t>who has come, not according to the law of a fleshly commandment, but according to the power of an endless life. </a:t>
            </a:r>
            <a:r>
              <a:rPr lang="en-US" sz="2800" b="1" baseline="30000" dirty="0"/>
              <a:t>17 </a:t>
            </a:r>
            <a:r>
              <a:rPr lang="en-US" sz="2800" dirty="0"/>
              <a:t>For He testifies:</a:t>
            </a:r>
          </a:p>
          <a:p>
            <a:pPr marL="0" indent="0">
              <a:buNone/>
            </a:pPr>
            <a:r>
              <a:rPr lang="en-US" sz="2800" dirty="0"/>
              <a:t>“You </a:t>
            </a:r>
            <a:r>
              <a:rPr lang="en-US" sz="2800" i="1" dirty="0"/>
              <a:t>are</a:t>
            </a:r>
            <a:r>
              <a:rPr lang="en-US" sz="2800" dirty="0"/>
              <a:t> a priest forever</a:t>
            </a:r>
            <a:br>
              <a:rPr lang="en-US" sz="2800" dirty="0"/>
            </a:br>
            <a:r>
              <a:rPr lang="en-US" sz="2800" dirty="0"/>
              <a:t>According to the </a:t>
            </a:r>
            <a:r>
              <a:rPr lang="en-US" sz="2800" b="1" u="sng" dirty="0"/>
              <a:t>order of Melchizedek</a:t>
            </a:r>
            <a:r>
              <a:rPr lang="en-US" sz="2800" dirty="0"/>
              <a:t>.”</a:t>
            </a:r>
          </a:p>
          <a:p>
            <a:pPr marL="0" indent="0">
              <a:buNone/>
            </a:pPr>
            <a:endParaRPr lang="en-US" dirty="0"/>
          </a:p>
        </p:txBody>
      </p:sp>
    </p:spTree>
    <p:extLst>
      <p:ext uri="{BB962C8B-B14F-4D97-AF65-F5344CB8AC3E}">
        <p14:creationId xmlns:p14="http://schemas.microsoft.com/office/powerpoint/2010/main" val="265049402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FB872E9-708F-40DE-963A-29A60FB89C63}"/>
              </a:ext>
            </a:extLst>
          </p:cNvPr>
          <p:cNvSpPr>
            <a:spLocks noGrp="1"/>
          </p:cNvSpPr>
          <p:nvPr>
            <p:ph idx="1"/>
          </p:nvPr>
        </p:nvSpPr>
        <p:spPr>
          <a:xfrm>
            <a:off x="838200" y="685800"/>
            <a:ext cx="7086600" cy="5715000"/>
          </a:xfrm>
        </p:spPr>
        <p:txBody>
          <a:bodyPr>
            <a:normAutofit fontScale="92500" lnSpcReduction="20000"/>
          </a:bodyPr>
          <a:lstStyle/>
          <a:p>
            <a:pPr marL="0" indent="0">
              <a:buNone/>
            </a:pPr>
            <a:r>
              <a:rPr lang="en-US" sz="4400" b="1" dirty="0"/>
              <a:t>I.  King + Priest = order of Melchizedek</a:t>
            </a:r>
          </a:p>
          <a:p>
            <a:pPr marL="0" indent="0">
              <a:buNone/>
            </a:pPr>
            <a:endParaRPr lang="en-US" sz="4400" b="1" dirty="0"/>
          </a:p>
          <a:p>
            <a:pPr marL="0" indent="0">
              <a:buNone/>
            </a:pPr>
            <a:r>
              <a:rPr lang="en-US" sz="4400" b="1" dirty="0"/>
              <a:t>II. Pre-dated the order of Aaron by over 600 years</a:t>
            </a:r>
          </a:p>
          <a:p>
            <a:pPr marL="0" indent="0">
              <a:buNone/>
            </a:pPr>
            <a:endParaRPr lang="en-US" sz="4400" b="1" dirty="0"/>
          </a:p>
          <a:p>
            <a:pPr marL="0" indent="0">
              <a:buNone/>
            </a:pPr>
            <a:r>
              <a:rPr lang="en-US" sz="4400" b="1" dirty="0"/>
              <a:t>III. Continual priesthood</a:t>
            </a:r>
          </a:p>
          <a:p>
            <a:pPr marL="0" indent="0">
              <a:buNone/>
            </a:pPr>
            <a:endParaRPr lang="en-US" sz="4400" b="1" dirty="0"/>
          </a:p>
          <a:p>
            <a:pPr marL="0" indent="0">
              <a:buNone/>
            </a:pPr>
            <a:r>
              <a:rPr lang="en-US" sz="4400" b="1" dirty="0"/>
              <a:t>IV.  </a:t>
            </a:r>
            <a:r>
              <a:rPr lang="en-US" sz="4400" b="1" i="1" dirty="0"/>
              <a:t>Judah vs Levi </a:t>
            </a:r>
            <a:r>
              <a:rPr lang="en-US" sz="4400" b="1" dirty="0"/>
              <a:t>Issue</a:t>
            </a:r>
          </a:p>
          <a:p>
            <a:pPr marL="914400" indent="-914400">
              <a:buAutoNum type="arabicPeriod"/>
            </a:pPr>
            <a:endParaRPr lang="en-US" sz="5000" b="1" dirty="0"/>
          </a:p>
        </p:txBody>
      </p:sp>
    </p:spTree>
    <p:extLst>
      <p:ext uri="{BB962C8B-B14F-4D97-AF65-F5344CB8AC3E}">
        <p14:creationId xmlns:p14="http://schemas.microsoft.com/office/powerpoint/2010/main" val="409392608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E9EB03-F155-40BC-8D33-BEBC038345FC}"/>
              </a:ext>
            </a:extLst>
          </p:cNvPr>
          <p:cNvSpPr>
            <a:spLocks noGrp="1"/>
          </p:cNvSpPr>
          <p:nvPr>
            <p:ph type="title"/>
          </p:nvPr>
        </p:nvSpPr>
        <p:spPr/>
        <p:txBody>
          <a:bodyPr/>
          <a:lstStyle/>
          <a:p>
            <a:r>
              <a:rPr lang="en-US" b="1" dirty="0"/>
              <a:t>Hebrews 7:21-24</a:t>
            </a:r>
          </a:p>
        </p:txBody>
      </p:sp>
      <p:sp>
        <p:nvSpPr>
          <p:cNvPr id="3" name="Content Placeholder 2">
            <a:extLst>
              <a:ext uri="{FF2B5EF4-FFF2-40B4-BE49-F238E27FC236}">
                <a16:creationId xmlns:a16="http://schemas.microsoft.com/office/drawing/2014/main" id="{0561B529-1C8F-41EF-98DA-E212670CCFBF}"/>
              </a:ext>
            </a:extLst>
          </p:cNvPr>
          <p:cNvSpPr>
            <a:spLocks noGrp="1"/>
          </p:cNvSpPr>
          <p:nvPr>
            <p:ph idx="1"/>
          </p:nvPr>
        </p:nvSpPr>
        <p:spPr/>
        <p:txBody>
          <a:bodyPr/>
          <a:lstStyle/>
          <a:p>
            <a:pPr marL="0" indent="0" algn="l">
              <a:buNone/>
            </a:pPr>
            <a:r>
              <a:rPr lang="en-US" sz="2800" b="0" i="0" dirty="0">
                <a:solidFill>
                  <a:srgbClr val="000000"/>
                </a:solidFill>
                <a:effectLst/>
              </a:rPr>
              <a:t>“The </a:t>
            </a:r>
            <a:r>
              <a:rPr lang="en-US" sz="2800" b="0" i="0" cap="small" dirty="0">
                <a:solidFill>
                  <a:srgbClr val="000000"/>
                </a:solidFill>
                <a:effectLst/>
              </a:rPr>
              <a:t>Lord</a:t>
            </a:r>
            <a:r>
              <a:rPr lang="en-US" sz="2800" b="0" i="0" dirty="0">
                <a:solidFill>
                  <a:srgbClr val="000000"/>
                </a:solidFill>
                <a:effectLst/>
              </a:rPr>
              <a:t> has sworn</a:t>
            </a:r>
            <a:br>
              <a:rPr lang="en-US" sz="2800" b="0" i="0" dirty="0">
                <a:solidFill>
                  <a:srgbClr val="000000"/>
                </a:solidFill>
                <a:effectLst/>
              </a:rPr>
            </a:br>
            <a:r>
              <a:rPr lang="en-US" sz="2800" b="0" i="0" dirty="0">
                <a:solidFill>
                  <a:srgbClr val="000000"/>
                </a:solidFill>
                <a:effectLst/>
              </a:rPr>
              <a:t>And will not relent,</a:t>
            </a:r>
            <a:br>
              <a:rPr lang="en-US" sz="2800" b="0" i="0" dirty="0">
                <a:solidFill>
                  <a:srgbClr val="000000"/>
                </a:solidFill>
                <a:effectLst/>
              </a:rPr>
            </a:br>
            <a:r>
              <a:rPr lang="en-US" sz="2800" b="0" i="0" dirty="0">
                <a:solidFill>
                  <a:srgbClr val="000000"/>
                </a:solidFill>
                <a:effectLst/>
              </a:rPr>
              <a:t>‘You </a:t>
            </a:r>
            <a:r>
              <a:rPr lang="en-US" sz="2800" b="0" i="1" dirty="0">
                <a:solidFill>
                  <a:srgbClr val="000000"/>
                </a:solidFill>
                <a:effectLst/>
              </a:rPr>
              <a:t>are</a:t>
            </a:r>
            <a:r>
              <a:rPr lang="en-US" sz="2800" b="0" i="0" dirty="0">
                <a:solidFill>
                  <a:srgbClr val="000000"/>
                </a:solidFill>
                <a:effectLst/>
              </a:rPr>
              <a:t> a priest forever</a:t>
            </a:r>
            <a:br>
              <a:rPr lang="en-US" sz="2800" b="0" i="0" dirty="0">
                <a:solidFill>
                  <a:srgbClr val="000000"/>
                </a:solidFill>
                <a:effectLst/>
              </a:rPr>
            </a:br>
            <a:r>
              <a:rPr lang="en-US" sz="2800" b="0" i="0" dirty="0">
                <a:solidFill>
                  <a:srgbClr val="000000"/>
                </a:solidFill>
                <a:effectLst/>
              </a:rPr>
              <a:t>According to the </a:t>
            </a:r>
            <a:r>
              <a:rPr lang="en-US" sz="2800" b="1" i="0" u="sng" dirty="0">
                <a:solidFill>
                  <a:srgbClr val="000000"/>
                </a:solidFill>
                <a:effectLst/>
              </a:rPr>
              <a:t>order of Melchizedek</a:t>
            </a:r>
            <a:r>
              <a:rPr lang="en-US" sz="2800" b="0" i="0" dirty="0">
                <a:solidFill>
                  <a:srgbClr val="000000"/>
                </a:solidFill>
                <a:effectLst/>
              </a:rPr>
              <a:t>’ ”,</a:t>
            </a:r>
          </a:p>
          <a:p>
            <a:pPr marL="0" indent="0" algn="l">
              <a:buNone/>
            </a:pPr>
            <a:r>
              <a:rPr lang="en-US" sz="2800" b="1" i="0" baseline="30000" dirty="0">
                <a:solidFill>
                  <a:srgbClr val="000000"/>
                </a:solidFill>
                <a:effectLst/>
              </a:rPr>
              <a:t>22 </a:t>
            </a:r>
            <a:r>
              <a:rPr lang="en-US" sz="2800" b="0" i="0" dirty="0">
                <a:solidFill>
                  <a:srgbClr val="000000"/>
                </a:solidFill>
                <a:effectLst/>
              </a:rPr>
              <a:t>by so much more Jesus has become a surety of a better covenant.</a:t>
            </a:r>
          </a:p>
          <a:p>
            <a:pPr marL="0" indent="0" algn="l">
              <a:buNone/>
            </a:pPr>
            <a:r>
              <a:rPr lang="en-US" sz="2800" b="1" i="0" baseline="30000" dirty="0">
                <a:solidFill>
                  <a:srgbClr val="000000"/>
                </a:solidFill>
                <a:effectLst/>
              </a:rPr>
              <a:t>23 </a:t>
            </a:r>
            <a:r>
              <a:rPr lang="en-US" sz="2800" b="0" i="0" dirty="0">
                <a:solidFill>
                  <a:srgbClr val="000000"/>
                </a:solidFill>
                <a:effectLst/>
              </a:rPr>
              <a:t>Also there were many priests, because they were prevented by death from continuing. </a:t>
            </a:r>
            <a:r>
              <a:rPr lang="en-US" sz="2800" b="1" i="0" baseline="30000" dirty="0">
                <a:solidFill>
                  <a:srgbClr val="000000"/>
                </a:solidFill>
                <a:effectLst/>
              </a:rPr>
              <a:t>24 </a:t>
            </a:r>
            <a:r>
              <a:rPr lang="en-US" sz="2800" b="0" i="0" dirty="0">
                <a:solidFill>
                  <a:srgbClr val="000000"/>
                </a:solidFill>
                <a:effectLst/>
              </a:rPr>
              <a:t>But He, because He continues forever, has an unchangeable priesthood.</a:t>
            </a:r>
          </a:p>
          <a:p>
            <a:pPr marL="0" indent="0">
              <a:buNone/>
            </a:pPr>
            <a:endParaRPr lang="en-US" dirty="0"/>
          </a:p>
        </p:txBody>
      </p:sp>
    </p:spTree>
    <p:extLst>
      <p:ext uri="{BB962C8B-B14F-4D97-AF65-F5344CB8AC3E}">
        <p14:creationId xmlns:p14="http://schemas.microsoft.com/office/powerpoint/2010/main" val="6769349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15DE80-CCA6-4ACF-B7D7-081CF3449DFA}"/>
              </a:ext>
            </a:extLst>
          </p:cNvPr>
          <p:cNvSpPr>
            <a:spLocks noGrp="1"/>
          </p:cNvSpPr>
          <p:nvPr>
            <p:ph type="title"/>
          </p:nvPr>
        </p:nvSpPr>
        <p:spPr/>
        <p:txBody>
          <a:bodyPr/>
          <a:lstStyle/>
          <a:p>
            <a:r>
              <a:rPr lang="en-US" b="1" dirty="0"/>
              <a:t>Hebrews 5:6</a:t>
            </a:r>
          </a:p>
        </p:txBody>
      </p:sp>
      <p:sp>
        <p:nvSpPr>
          <p:cNvPr id="3" name="Content Placeholder 2">
            <a:extLst>
              <a:ext uri="{FF2B5EF4-FFF2-40B4-BE49-F238E27FC236}">
                <a16:creationId xmlns:a16="http://schemas.microsoft.com/office/drawing/2014/main" id="{4C5C5B09-628A-4610-A633-CE939139E2BC}"/>
              </a:ext>
            </a:extLst>
          </p:cNvPr>
          <p:cNvSpPr>
            <a:spLocks noGrp="1"/>
          </p:cNvSpPr>
          <p:nvPr>
            <p:ph idx="1"/>
          </p:nvPr>
        </p:nvSpPr>
        <p:spPr/>
        <p:txBody>
          <a:bodyPr>
            <a:normAutofit/>
          </a:bodyPr>
          <a:lstStyle/>
          <a:p>
            <a:pPr marL="0" indent="0">
              <a:buNone/>
            </a:pPr>
            <a:r>
              <a:rPr lang="en-US" sz="2800" b="0" i="0" dirty="0">
                <a:solidFill>
                  <a:srgbClr val="000000"/>
                </a:solidFill>
                <a:effectLst/>
              </a:rPr>
              <a:t>“You </a:t>
            </a:r>
            <a:r>
              <a:rPr lang="en-US" sz="2800" b="0" i="1" dirty="0">
                <a:solidFill>
                  <a:srgbClr val="000000"/>
                </a:solidFill>
                <a:effectLst/>
              </a:rPr>
              <a:t>are</a:t>
            </a:r>
            <a:r>
              <a:rPr lang="en-US" sz="2800" b="0" i="0" dirty="0">
                <a:solidFill>
                  <a:srgbClr val="000000"/>
                </a:solidFill>
                <a:effectLst/>
              </a:rPr>
              <a:t> a priest forever</a:t>
            </a:r>
            <a:br>
              <a:rPr lang="en-US" sz="2800" dirty="0"/>
            </a:br>
            <a:r>
              <a:rPr lang="en-US" sz="2800" b="0" i="0" dirty="0">
                <a:solidFill>
                  <a:srgbClr val="000000"/>
                </a:solidFill>
                <a:effectLst/>
              </a:rPr>
              <a:t>According to the order of Melchizedek”</a:t>
            </a:r>
            <a:endParaRPr lang="en-US" sz="2800" dirty="0"/>
          </a:p>
        </p:txBody>
      </p:sp>
    </p:spTree>
    <p:extLst>
      <p:ext uri="{BB962C8B-B14F-4D97-AF65-F5344CB8AC3E}">
        <p14:creationId xmlns:p14="http://schemas.microsoft.com/office/powerpoint/2010/main" val="1099688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3E586-7000-4910-BBE3-982B50F74FE2}"/>
              </a:ext>
            </a:extLst>
          </p:cNvPr>
          <p:cNvSpPr>
            <a:spLocks noGrp="1"/>
          </p:cNvSpPr>
          <p:nvPr>
            <p:ph type="title"/>
          </p:nvPr>
        </p:nvSpPr>
        <p:spPr/>
        <p:txBody>
          <a:bodyPr/>
          <a:lstStyle/>
          <a:p>
            <a:r>
              <a:rPr lang="en-US" b="1" dirty="0"/>
              <a:t>IMPRESSIVE!</a:t>
            </a:r>
          </a:p>
        </p:txBody>
      </p:sp>
      <p:sp>
        <p:nvSpPr>
          <p:cNvPr id="3" name="Content Placeholder 2">
            <a:extLst>
              <a:ext uri="{FF2B5EF4-FFF2-40B4-BE49-F238E27FC236}">
                <a16:creationId xmlns:a16="http://schemas.microsoft.com/office/drawing/2014/main" id="{691F72D0-30A0-48BF-95D0-33E7E5A98DD3}"/>
              </a:ext>
            </a:extLst>
          </p:cNvPr>
          <p:cNvSpPr>
            <a:spLocks noGrp="1"/>
          </p:cNvSpPr>
          <p:nvPr>
            <p:ph idx="1"/>
          </p:nvPr>
        </p:nvSpPr>
        <p:spPr>
          <a:xfrm>
            <a:off x="308499" y="1524000"/>
            <a:ext cx="8610600" cy="3886200"/>
          </a:xfrm>
        </p:spPr>
        <p:txBody>
          <a:bodyPr>
            <a:normAutofit fontScale="92500"/>
          </a:bodyPr>
          <a:lstStyle/>
          <a:p>
            <a:r>
              <a:rPr lang="en-US" sz="2800" dirty="0"/>
              <a:t>A mind-blowing clue that took over 2,100 years to fully explain the Prophet-Priest roles of the Messiah!</a:t>
            </a:r>
          </a:p>
          <a:p>
            <a:endParaRPr lang="en-US" sz="2800" dirty="0"/>
          </a:p>
          <a:p>
            <a:r>
              <a:rPr lang="en-US" sz="2800" dirty="0"/>
              <a:t>Yet right there </a:t>
            </a:r>
            <a:r>
              <a:rPr lang="en-US" sz="2800"/>
              <a:t>it was in </a:t>
            </a:r>
            <a:r>
              <a:rPr lang="en-US" sz="2800" dirty="0"/>
              <a:t>black and white, hiding in plain sight for anyone to see – yet few actually saw it!</a:t>
            </a:r>
          </a:p>
          <a:p>
            <a:endParaRPr lang="en-US" sz="2800" dirty="0"/>
          </a:p>
          <a:p>
            <a:r>
              <a:rPr lang="en-US" sz="2800" dirty="0"/>
              <a:t>Is there any doubt that God has an eternal plan for salvation?</a:t>
            </a:r>
          </a:p>
          <a:p>
            <a:pPr marL="0" indent="0">
              <a:buNone/>
            </a:pPr>
            <a:endParaRPr lang="en-US" sz="2800" dirty="0"/>
          </a:p>
          <a:p>
            <a:pPr marL="0" indent="0">
              <a:buNone/>
            </a:pPr>
            <a:endParaRPr lang="en-US" sz="2800" dirty="0"/>
          </a:p>
          <a:p>
            <a:pPr marL="0" indent="0">
              <a:buNone/>
            </a:pPr>
            <a:endParaRPr lang="en-US" sz="2800" dirty="0"/>
          </a:p>
        </p:txBody>
      </p:sp>
      <p:sp>
        <p:nvSpPr>
          <p:cNvPr id="4" name="TextBox 3">
            <a:extLst>
              <a:ext uri="{FF2B5EF4-FFF2-40B4-BE49-F238E27FC236}">
                <a16:creationId xmlns:a16="http://schemas.microsoft.com/office/drawing/2014/main" id="{048DC10D-A8FC-4194-BCC6-8C3B6A94098F}"/>
              </a:ext>
            </a:extLst>
          </p:cNvPr>
          <p:cNvSpPr txBox="1"/>
          <p:nvPr/>
        </p:nvSpPr>
        <p:spPr>
          <a:xfrm>
            <a:off x="457200" y="5599093"/>
            <a:ext cx="8077200" cy="954107"/>
          </a:xfrm>
          <a:prstGeom prst="rect">
            <a:avLst/>
          </a:prstGeom>
          <a:solidFill>
            <a:schemeClr val="accent1"/>
          </a:solidFill>
        </p:spPr>
        <p:txBody>
          <a:bodyPr wrap="square" rtlCol="0">
            <a:spAutoFit/>
          </a:bodyPr>
          <a:lstStyle/>
          <a:p>
            <a:pPr algn="ctr"/>
            <a:r>
              <a:rPr lang="en-US" sz="2800" b="1" dirty="0">
                <a:solidFill>
                  <a:srgbClr val="0070C0"/>
                </a:solidFill>
              </a:rPr>
              <a:t>God had already solved a potential problem some 600 years before it even happened!!!</a:t>
            </a:r>
          </a:p>
        </p:txBody>
      </p:sp>
    </p:spTree>
    <p:extLst>
      <p:ext uri="{BB962C8B-B14F-4D97-AF65-F5344CB8AC3E}">
        <p14:creationId xmlns:p14="http://schemas.microsoft.com/office/powerpoint/2010/main" val="2923280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E095F8-2B03-4575-BF24-A1096C16515B}"/>
              </a:ext>
            </a:extLst>
          </p:cNvPr>
          <p:cNvSpPr>
            <a:spLocks noGrp="1"/>
          </p:cNvSpPr>
          <p:nvPr>
            <p:ph type="title"/>
          </p:nvPr>
        </p:nvSpPr>
        <p:spPr/>
        <p:txBody>
          <a:bodyPr/>
          <a:lstStyle/>
          <a:p>
            <a:r>
              <a:rPr lang="en-US" b="1" dirty="0"/>
              <a:t>Fixing Brownie</a:t>
            </a:r>
          </a:p>
        </p:txBody>
      </p:sp>
      <p:pic>
        <p:nvPicPr>
          <p:cNvPr id="5" name="Content Placeholder 4">
            <a:extLst>
              <a:ext uri="{FF2B5EF4-FFF2-40B4-BE49-F238E27FC236}">
                <a16:creationId xmlns:a16="http://schemas.microsoft.com/office/drawing/2014/main" id="{CF25E9E1-52A8-467A-9188-42AD9737372D}"/>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143000" y="1600200"/>
            <a:ext cx="6502400" cy="4876800"/>
          </a:xfrm>
        </p:spPr>
      </p:pic>
    </p:spTree>
    <p:extLst>
      <p:ext uri="{BB962C8B-B14F-4D97-AF65-F5344CB8AC3E}">
        <p14:creationId xmlns:p14="http://schemas.microsoft.com/office/powerpoint/2010/main" val="2696763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306683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escape room">
            <a:extLst>
              <a:ext uri="{FF2B5EF4-FFF2-40B4-BE49-F238E27FC236}">
                <a16:creationId xmlns:a16="http://schemas.microsoft.com/office/drawing/2014/main" id="{DF6C89F2-6C01-4647-BF7C-7A5F9B31B0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91000" y="762000"/>
            <a:ext cx="4694394" cy="329046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Image result for soduko printable sheets">
            <a:extLst>
              <a:ext uri="{FF2B5EF4-FFF2-40B4-BE49-F238E27FC236}">
                <a16:creationId xmlns:a16="http://schemas.microsoft.com/office/drawing/2014/main" id="{BD54C140-7493-4E63-91CD-2A48FA70D40D}"/>
              </a:ext>
            </a:extLst>
          </p:cNvPr>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38200" y="1104900"/>
            <a:ext cx="2960457" cy="29718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Image result for KGC Knights of the Golden Circle">
            <a:extLst>
              <a:ext uri="{FF2B5EF4-FFF2-40B4-BE49-F238E27FC236}">
                <a16:creationId xmlns:a16="http://schemas.microsoft.com/office/drawing/2014/main" id="{2CE702AD-38CC-40BA-836B-3584A2956FA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71600" y="4419600"/>
            <a:ext cx="3962400" cy="22193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70571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530757-978E-4113-817B-6C158A15399E}"/>
              </a:ext>
            </a:extLst>
          </p:cNvPr>
          <p:cNvSpPr>
            <a:spLocks noGrp="1"/>
          </p:cNvSpPr>
          <p:nvPr>
            <p:ph type="title"/>
          </p:nvPr>
        </p:nvSpPr>
        <p:spPr/>
        <p:txBody>
          <a:bodyPr/>
          <a:lstStyle/>
          <a:p>
            <a:r>
              <a:rPr lang="en-US" b="1" dirty="0"/>
              <a:t>Melchizedek in the Scriptures</a:t>
            </a:r>
          </a:p>
        </p:txBody>
      </p:sp>
      <p:sp>
        <p:nvSpPr>
          <p:cNvPr id="3" name="Content Placeholder 2">
            <a:extLst>
              <a:ext uri="{FF2B5EF4-FFF2-40B4-BE49-F238E27FC236}">
                <a16:creationId xmlns:a16="http://schemas.microsoft.com/office/drawing/2014/main" id="{DB13335E-269D-430A-82D4-73CB0A75B81B}"/>
              </a:ext>
            </a:extLst>
          </p:cNvPr>
          <p:cNvSpPr>
            <a:spLocks noGrp="1"/>
          </p:cNvSpPr>
          <p:nvPr>
            <p:ph idx="1"/>
          </p:nvPr>
        </p:nvSpPr>
        <p:spPr>
          <a:xfrm>
            <a:off x="457200" y="1600200"/>
            <a:ext cx="8229600" cy="1524000"/>
          </a:xfrm>
        </p:spPr>
        <p:txBody>
          <a:bodyPr/>
          <a:lstStyle/>
          <a:p>
            <a:r>
              <a:rPr lang="en-US" dirty="0"/>
              <a:t>Genesis 14</a:t>
            </a:r>
          </a:p>
          <a:p>
            <a:r>
              <a:rPr lang="en-US" dirty="0"/>
              <a:t>Psalm 110</a:t>
            </a:r>
          </a:p>
          <a:p>
            <a:r>
              <a:rPr lang="en-US" dirty="0"/>
              <a:t>Hebrews 5,6,7</a:t>
            </a:r>
          </a:p>
        </p:txBody>
      </p:sp>
      <p:sp>
        <p:nvSpPr>
          <p:cNvPr id="4" name="TextBox 3">
            <a:extLst>
              <a:ext uri="{FF2B5EF4-FFF2-40B4-BE49-F238E27FC236}">
                <a16:creationId xmlns:a16="http://schemas.microsoft.com/office/drawing/2014/main" id="{35ED3D20-4572-41C6-A237-8D87FF0722E6}"/>
              </a:ext>
            </a:extLst>
          </p:cNvPr>
          <p:cNvSpPr txBox="1"/>
          <p:nvPr/>
        </p:nvSpPr>
        <p:spPr>
          <a:xfrm>
            <a:off x="609600" y="3447107"/>
            <a:ext cx="7772400" cy="2092881"/>
          </a:xfrm>
          <a:prstGeom prst="rect">
            <a:avLst/>
          </a:prstGeom>
          <a:solidFill>
            <a:srgbClr val="FF0000"/>
          </a:solidFill>
        </p:spPr>
        <p:txBody>
          <a:bodyPr wrap="square" rtlCol="0">
            <a:spAutoFit/>
          </a:bodyPr>
          <a:lstStyle/>
          <a:p>
            <a:pPr algn="ctr"/>
            <a:r>
              <a:rPr lang="en-US" sz="2600" dirty="0">
                <a:solidFill>
                  <a:schemeClr val="bg1"/>
                </a:solidFill>
              </a:rPr>
              <a:t>These are the only Biblical references to Melchizedek.  I think people today are too concerned with the </a:t>
            </a:r>
            <a:r>
              <a:rPr lang="en-US" sz="2600" i="1" u="sng" dirty="0">
                <a:solidFill>
                  <a:schemeClr val="bg1"/>
                </a:solidFill>
              </a:rPr>
              <a:t>man</a:t>
            </a:r>
            <a:r>
              <a:rPr lang="en-US" sz="2600" dirty="0">
                <a:solidFill>
                  <a:schemeClr val="bg1"/>
                </a:solidFill>
              </a:rPr>
              <a:t> Melchizedek and miss the bigger picture of the </a:t>
            </a:r>
            <a:r>
              <a:rPr lang="en-US" sz="2600" i="1" u="sng" dirty="0">
                <a:solidFill>
                  <a:schemeClr val="bg1"/>
                </a:solidFill>
              </a:rPr>
              <a:t>order</a:t>
            </a:r>
            <a:r>
              <a:rPr lang="en-US" sz="2600" dirty="0">
                <a:solidFill>
                  <a:schemeClr val="bg1"/>
                </a:solidFill>
              </a:rPr>
              <a:t> of Melchizedek.  That will be our focus this morning.</a:t>
            </a:r>
          </a:p>
        </p:txBody>
      </p:sp>
    </p:spTree>
    <p:extLst>
      <p:ext uri="{BB962C8B-B14F-4D97-AF65-F5344CB8AC3E}">
        <p14:creationId xmlns:p14="http://schemas.microsoft.com/office/powerpoint/2010/main" val="15507003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AD8B9-AD8C-4314-998E-A8500DF57300}"/>
              </a:ext>
            </a:extLst>
          </p:cNvPr>
          <p:cNvSpPr>
            <a:spLocks noGrp="1"/>
          </p:cNvSpPr>
          <p:nvPr>
            <p:ph type="title"/>
          </p:nvPr>
        </p:nvSpPr>
        <p:spPr/>
        <p:txBody>
          <a:bodyPr/>
          <a:lstStyle/>
          <a:p>
            <a:r>
              <a:rPr lang="en-US" b="1" dirty="0"/>
              <a:t>Genesis 14:8-12</a:t>
            </a:r>
          </a:p>
        </p:txBody>
      </p:sp>
      <p:sp>
        <p:nvSpPr>
          <p:cNvPr id="3" name="Content Placeholder 2">
            <a:extLst>
              <a:ext uri="{FF2B5EF4-FFF2-40B4-BE49-F238E27FC236}">
                <a16:creationId xmlns:a16="http://schemas.microsoft.com/office/drawing/2014/main" id="{53ED825D-5E63-4F7B-B841-399CC9A001FB}"/>
              </a:ext>
            </a:extLst>
          </p:cNvPr>
          <p:cNvSpPr>
            <a:spLocks noGrp="1"/>
          </p:cNvSpPr>
          <p:nvPr>
            <p:ph idx="1"/>
          </p:nvPr>
        </p:nvSpPr>
        <p:spPr>
          <a:xfrm>
            <a:off x="457200" y="1600200"/>
            <a:ext cx="8229600" cy="3657600"/>
          </a:xfrm>
        </p:spPr>
        <p:txBody>
          <a:bodyPr>
            <a:normAutofit lnSpcReduction="10000"/>
          </a:bodyPr>
          <a:lstStyle/>
          <a:p>
            <a:pPr marL="0" indent="0">
              <a:buNone/>
            </a:pPr>
            <a:r>
              <a:rPr lang="en-US" sz="2800" b="0" i="0" dirty="0">
                <a:solidFill>
                  <a:srgbClr val="000000"/>
                </a:solidFill>
                <a:effectLst/>
              </a:rPr>
              <a:t>And the king of Sodom, the king of Gomorrah, the king of </a:t>
            </a:r>
            <a:r>
              <a:rPr lang="en-US" sz="2800" b="0" i="0" dirty="0" err="1">
                <a:solidFill>
                  <a:srgbClr val="000000"/>
                </a:solidFill>
                <a:effectLst/>
              </a:rPr>
              <a:t>Admah</a:t>
            </a:r>
            <a:r>
              <a:rPr lang="en-US" sz="2800" b="0" i="0" dirty="0">
                <a:solidFill>
                  <a:srgbClr val="000000"/>
                </a:solidFill>
                <a:effectLst/>
              </a:rPr>
              <a:t>, the king of </a:t>
            </a:r>
            <a:r>
              <a:rPr lang="en-US" sz="2800" b="0" i="0" dirty="0" err="1">
                <a:solidFill>
                  <a:srgbClr val="000000"/>
                </a:solidFill>
                <a:effectLst/>
              </a:rPr>
              <a:t>Zeboiim</a:t>
            </a:r>
            <a:r>
              <a:rPr lang="en-US" sz="2800" b="0" i="0" dirty="0">
                <a:solidFill>
                  <a:srgbClr val="000000"/>
                </a:solidFill>
                <a:effectLst/>
              </a:rPr>
              <a:t>, and the king of Bela (that </a:t>
            </a:r>
            <a:r>
              <a:rPr lang="en-US" sz="2800" b="0" i="1" dirty="0">
                <a:solidFill>
                  <a:srgbClr val="000000"/>
                </a:solidFill>
                <a:effectLst/>
              </a:rPr>
              <a:t>is,</a:t>
            </a:r>
            <a:r>
              <a:rPr lang="en-US" sz="2800" b="0" i="0" dirty="0">
                <a:solidFill>
                  <a:srgbClr val="000000"/>
                </a:solidFill>
                <a:effectLst/>
              </a:rPr>
              <a:t> </a:t>
            </a:r>
            <a:r>
              <a:rPr lang="en-US" sz="2800" b="0" i="0" dirty="0" err="1">
                <a:solidFill>
                  <a:srgbClr val="000000"/>
                </a:solidFill>
                <a:effectLst/>
              </a:rPr>
              <a:t>Zoar</a:t>
            </a:r>
            <a:r>
              <a:rPr lang="en-US" sz="2800" b="0" i="0" dirty="0">
                <a:solidFill>
                  <a:srgbClr val="000000"/>
                </a:solidFill>
                <a:effectLst/>
              </a:rPr>
              <a:t>) went out and joined together in battle in the Valley of </a:t>
            </a:r>
            <a:r>
              <a:rPr lang="en-US" sz="2800" b="0" i="0" dirty="0" err="1">
                <a:solidFill>
                  <a:srgbClr val="000000"/>
                </a:solidFill>
                <a:effectLst/>
              </a:rPr>
              <a:t>Siddim</a:t>
            </a:r>
            <a:r>
              <a:rPr lang="en-US" sz="2800" b="0" i="0" dirty="0">
                <a:solidFill>
                  <a:srgbClr val="000000"/>
                </a:solidFill>
                <a:effectLst/>
              </a:rPr>
              <a:t> </a:t>
            </a:r>
            <a:r>
              <a:rPr lang="en-US" sz="2800" b="1" i="0" baseline="30000" dirty="0">
                <a:solidFill>
                  <a:srgbClr val="000000"/>
                </a:solidFill>
                <a:effectLst/>
              </a:rPr>
              <a:t>9 </a:t>
            </a:r>
            <a:r>
              <a:rPr lang="en-US" sz="2800" b="0" i="0" dirty="0">
                <a:solidFill>
                  <a:srgbClr val="000000"/>
                </a:solidFill>
                <a:effectLst/>
              </a:rPr>
              <a:t>against </a:t>
            </a:r>
            <a:r>
              <a:rPr lang="en-US" sz="2800" b="0" i="0" dirty="0" err="1">
                <a:solidFill>
                  <a:srgbClr val="000000"/>
                </a:solidFill>
                <a:effectLst/>
              </a:rPr>
              <a:t>Chedorlaomer</a:t>
            </a:r>
            <a:r>
              <a:rPr lang="en-US" sz="2800" b="0" i="0" dirty="0">
                <a:solidFill>
                  <a:srgbClr val="000000"/>
                </a:solidFill>
                <a:effectLst/>
              </a:rPr>
              <a:t> king of Elam…four kings against five. </a:t>
            </a:r>
            <a:r>
              <a:rPr lang="en-US" sz="2800" b="1" i="0" baseline="30000" dirty="0">
                <a:solidFill>
                  <a:srgbClr val="000000"/>
                </a:solidFill>
                <a:effectLst/>
              </a:rPr>
              <a:t>10 </a:t>
            </a:r>
            <a:r>
              <a:rPr lang="en-US" sz="2800" b="0" i="0" dirty="0">
                <a:solidFill>
                  <a:srgbClr val="000000"/>
                </a:solidFill>
                <a:effectLst/>
              </a:rPr>
              <a:t>…and the kings of Sodom and Gomorrah fled…</a:t>
            </a:r>
            <a:r>
              <a:rPr lang="en-US" sz="2800" b="1" i="0" baseline="30000" dirty="0">
                <a:solidFill>
                  <a:srgbClr val="000000"/>
                </a:solidFill>
                <a:effectLst/>
              </a:rPr>
              <a:t>11 </a:t>
            </a:r>
            <a:r>
              <a:rPr lang="en-US" sz="2800" b="0" i="0" dirty="0">
                <a:solidFill>
                  <a:srgbClr val="000000"/>
                </a:solidFill>
                <a:effectLst/>
              </a:rPr>
              <a:t>Then they took all the goods of Sodom and Gomorrah, and all their provisions, and went their way. </a:t>
            </a:r>
            <a:r>
              <a:rPr lang="en-US" sz="2800" b="1" i="0" baseline="30000" dirty="0">
                <a:solidFill>
                  <a:srgbClr val="000000"/>
                </a:solidFill>
                <a:effectLst/>
              </a:rPr>
              <a:t>12 </a:t>
            </a:r>
            <a:r>
              <a:rPr lang="en-US" sz="2800" b="0" i="0" dirty="0">
                <a:solidFill>
                  <a:srgbClr val="000000"/>
                </a:solidFill>
                <a:effectLst/>
              </a:rPr>
              <a:t>They also took Lot...</a:t>
            </a:r>
            <a:endParaRPr lang="en-US" sz="2800" dirty="0"/>
          </a:p>
        </p:txBody>
      </p:sp>
    </p:spTree>
    <p:extLst>
      <p:ext uri="{BB962C8B-B14F-4D97-AF65-F5344CB8AC3E}">
        <p14:creationId xmlns:p14="http://schemas.microsoft.com/office/powerpoint/2010/main" val="3733057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093809-5A5B-4721-AE1A-D2817B1F17FA}"/>
              </a:ext>
            </a:extLst>
          </p:cNvPr>
          <p:cNvSpPr>
            <a:spLocks noGrp="1"/>
          </p:cNvSpPr>
          <p:nvPr>
            <p:ph type="title"/>
          </p:nvPr>
        </p:nvSpPr>
        <p:spPr/>
        <p:txBody>
          <a:bodyPr/>
          <a:lstStyle/>
          <a:p>
            <a:r>
              <a:rPr lang="en-US" b="1" dirty="0"/>
              <a:t>Genesis 14:14, 16</a:t>
            </a:r>
          </a:p>
        </p:txBody>
      </p:sp>
      <p:sp>
        <p:nvSpPr>
          <p:cNvPr id="3" name="Content Placeholder 2">
            <a:extLst>
              <a:ext uri="{FF2B5EF4-FFF2-40B4-BE49-F238E27FC236}">
                <a16:creationId xmlns:a16="http://schemas.microsoft.com/office/drawing/2014/main" id="{D1DC7DDB-76B6-4BC1-981D-75B75977D4D0}"/>
              </a:ext>
            </a:extLst>
          </p:cNvPr>
          <p:cNvSpPr>
            <a:spLocks noGrp="1"/>
          </p:cNvSpPr>
          <p:nvPr>
            <p:ph idx="1"/>
          </p:nvPr>
        </p:nvSpPr>
        <p:spPr>
          <a:xfrm>
            <a:off x="457200" y="1600200"/>
            <a:ext cx="8229600" cy="3352800"/>
          </a:xfrm>
        </p:spPr>
        <p:txBody>
          <a:bodyPr>
            <a:normAutofit/>
          </a:bodyPr>
          <a:lstStyle/>
          <a:p>
            <a:pPr marL="0" indent="0">
              <a:buNone/>
            </a:pPr>
            <a:r>
              <a:rPr lang="en-US" sz="2800" b="0" i="0" dirty="0">
                <a:solidFill>
                  <a:srgbClr val="000000"/>
                </a:solidFill>
                <a:effectLst/>
              </a:rPr>
              <a:t>Now when Abram heard that his brother was taken captive, he armed his three hundred and eighteen trained </a:t>
            </a:r>
            <a:r>
              <a:rPr lang="en-US" sz="2800" b="0" i="1" dirty="0">
                <a:solidFill>
                  <a:srgbClr val="000000"/>
                </a:solidFill>
                <a:effectLst/>
              </a:rPr>
              <a:t>servants</a:t>
            </a:r>
            <a:r>
              <a:rPr lang="en-US" sz="2800" b="0" i="0" dirty="0">
                <a:solidFill>
                  <a:srgbClr val="000000"/>
                </a:solidFill>
                <a:effectLst/>
              </a:rPr>
              <a:t> who were born in his own house, and went in pursuit…</a:t>
            </a:r>
          </a:p>
          <a:p>
            <a:pPr marL="0" indent="0">
              <a:buNone/>
            </a:pPr>
            <a:r>
              <a:rPr lang="en-US" sz="2800" b="1" i="0" baseline="30000" dirty="0">
                <a:solidFill>
                  <a:srgbClr val="000000"/>
                </a:solidFill>
                <a:effectLst/>
              </a:rPr>
              <a:t>16 </a:t>
            </a:r>
            <a:r>
              <a:rPr lang="en-US" sz="2800" b="0" i="0" dirty="0">
                <a:solidFill>
                  <a:srgbClr val="000000"/>
                </a:solidFill>
                <a:effectLst/>
              </a:rPr>
              <a:t>So he brought back all the goods, and also brought back his brother Lot and his goods, as well as the women and the people.</a:t>
            </a:r>
            <a:endParaRPr lang="en-US" sz="2800" dirty="0"/>
          </a:p>
        </p:txBody>
      </p:sp>
    </p:spTree>
    <p:extLst>
      <p:ext uri="{BB962C8B-B14F-4D97-AF65-F5344CB8AC3E}">
        <p14:creationId xmlns:p14="http://schemas.microsoft.com/office/powerpoint/2010/main" val="2875174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EB735-2B3A-4048-9D2A-86405FB9F540}"/>
              </a:ext>
            </a:extLst>
          </p:cNvPr>
          <p:cNvSpPr>
            <a:spLocks noGrp="1"/>
          </p:cNvSpPr>
          <p:nvPr>
            <p:ph type="title"/>
          </p:nvPr>
        </p:nvSpPr>
        <p:spPr/>
        <p:txBody>
          <a:bodyPr/>
          <a:lstStyle/>
          <a:p>
            <a:r>
              <a:rPr lang="en-US" b="1" dirty="0"/>
              <a:t>Genesis 14:18-20</a:t>
            </a:r>
          </a:p>
        </p:txBody>
      </p:sp>
      <p:sp>
        <p:nvSpPr>
          <p:cNvPr id="3" name="Content Placeholder 2">
            <a:extLst>
              <a:ext uri="{FF2B5EF4-FFF2-40B4-BE49-F238E27FC236}">
                <a16:creationId xmlns:a16="http://schemas.microsoft.com/office/drawing/2014/main" id="{6C3F3DC4-CA77-48FF-9390-39E6E49A5BBD}"/>
              </a:ext>
            </a:extLst>
          </p:cNvPr>
          <p:cNvSpPr>
            <a:spLocks noGrp="1"/>
          </p:cNvSpPr>
          <p:nvPr>
            <p:ph idx="1"/>
          </p:nvPr>
        </p:nvSpPr>
        <p:spPr/>
        <p:txBody>
          <a:bodyPr/>
          <a:lstStyle/>
          <a:p>
            <a:pPr marL="0" indent="0" algn="l">
              <a:buNone/>
            </a:pPr>
            <a:r>
              <a:rPr lang="en-US" sz="2800" b="0" i="0" dirty="0">
                <a:solidFill>
                  <a:srgbClr val="000000"/>
                </a:solidFill>
                <a:effectLst/>
              </a:rPr>
              <a:t>Then Melchizedek </a:t>
            </a:r>
            <a:r>
              <a:rPr lang="en-US" sz="2800" b="1" i="0" u="sng" dirty="0">
                <a:solidFill>
                  <a:srgbClr val="C00000"/>
                </a:solidFill>
                <a:effectLst/>
              </a:rPr>
              <a:t>king</a:t>
            </a:r>
            <a:r>
              <a:rPr lang="en-US" sz="2800" b="0" i="0" dirty="0">
                <a:solidFill>
                  <a:srgbClr val="000000"/>
                </a:solidFill>
                <a:effectLst/>
              </a:rPr>
              <a:t> of </a:t>
            </a:r>
            <a:r>
              <a:rPr lang="en-US" sz="2800" b="0" dirty="0">
                <a:solidFill>
                  <a:srgbClr val="000000"/>
                </a:solidFill>
              </a:rPr>
              <a:t>Salem </a:t>
            </a:r>
            <a:r>
              <a:rPr lang="en-US" sz="2800" b="0" i="0" dirty="0">
                <a:solidFill>
                  <a:srgbClr val="000000"/>
                </a:solidFill>
                <a:effectLst/>
              </a:rPr>
              <a:t>brought out </a:t>
            </a:r>
            <a:r>
              <a:rPr lang="en-US" sz="2800" i="0" dirty="0">
                <a:solidFill>
                  <a:srgbClr val="000000"/>
                </a:solidFill>
                <a:effectLst/>
              </a:rPr>
              <a:t>bread and wine</a:t>
            </a:r>
            <a:r>
              <a:rPr lang="en-US" sz="2800" b="0" i="0" dirty="0">
                <a:solidFill>
                  <a:srgbClr val="000000"/>
                </a:solidFill>
                <a:effectLst/>
              </a:rPr>
              <a:t>; he </a:t>
            </a:r>
            <a:r>
              <a:rPr lang="en-US" sz="2800" b="0" i="1" dirty="0">
                <a:solidFill>
                  <a:srgbClr val="000000"/>
                </a:solidFill>
                <a:effectLst/>
              </a:rPr>
              <a:t>was</a:t>
            </a:r>
            <a:r>
              <a:rPr lang="en-US" sz="2800" b="0" i="0" dirty="0">
                <a:solidFill>
                  <a:srgbClr val="000000"/>
                </a:solidFill>
                <a:effectLst/>
              </a:rPr>
              <a:t> the </a:t>
            </a:r>
            <a:r>
              <a:rPr lang="en-US" sz="2800" b="1" i="0" u="sng" dirty="0">
                <a:solidFill>
                  <a:srgbClr val="C00000"/>
                </a:solidFill>
                <a:effectLst/>
              </a:rPr>
              <a:t>priest</a:t>
            </a:r>
            <a:r>
              <a:rPr lang="en-US" sz="2800" b="0" i="0" dirty="0">
                <a:solidFill>
                  <a:srgbClr val="000000"/>
                </a:solidFill>
                <a:effectLst/>
              </a:rPr>
              <a:t> of God Most High. </a:t>
            </a:r>
            <a:r>
              <a:rPr lang="en-US" sz="2800" b="1" i="0" baseline="30000" dirty="0">
                <a:solidFill>
                  <a:srgbClr val="000000"/>
                </a:solidFill>
                <a:effectLst/>
              </a:rPr>
              <a:t>19 </a:t>
            </a:r>
            <a:r>
              <a:rPr lang="en-US" sz="2800" b="0" i="0" dirty="0">
                <a:solidFill>
                  <a:srgbClr val="000000"/>
                </a:solidFill>
                <a:effectLst/>
              </a:rPr>
              <a:t>And he blessed him and said:</a:t>
            </a:r>
          </a:p>
          <a:p>
            <a:pPr marL="0" indent="0" algn="l">
              <a:buNone/>
            </a:pPr>
            <a:endParaRPr lang="en-US" sz="2800" b="0" i="0" dirty="0">
              <a:solidFill>
                <a:srgbClr val="000000"/>
              </a:solidFill>
              <a:effectLst/>
            </a:endParaRPr>
          </a:p>
          <a:p>
            <a:pPr marL="0" indent="0" algn="l">
              <a:buNone/>
            </a:pPr>
            <a:r>
              <a:rPr lang="en-US" sz="2800" b="0" i="0" dirty="0">
                <a:solidFill>
                  <a:srgbClr val="000000"/>
                </a:solidFill>
                <a:effectLst/>
              </a:rPr>
              <a:t>“Blessed be Abram of God Most High,</a:t>
            </a:r>
            <a:br>
              <a:rPr lang="en-US" sz="2800" b="0" i="0" dirty="0">
                <a:solidFill>
                  <a:srgbClr val="000000"/>
                </a:solidFill>
                <a:effectLst/>
              </a:rPr>
            </a:br>
            <a:r>
              <a:rPr lang="en-US" sz="2800" b="0" i="0" dirty="0">
                <a:solidFill>
                  <a:srgbClr val="000000"/>
                </a:solidFill>
                <a:effectLst/>
              </a:rPr>
              <a:t>Possessor of heaven and earth;</a:t>
            </a:r>
            <a:br>
              <a:rPr lang="en-US" sz="2800" b="0" i="0" dirty="0">
                <a:solidFill>
                  <a:srgbClr val="000000"/>
                </a:solidFill>
                <a:effectLst/>
              </a:rPr>
            </a:br>
            <a:r>
              <a:rPr lang="en-US" sz="2800" b="1" i="0" baseline="30000" dirty="0">
                <a:solidFill>
                  <a:srgbClr val="000000"/>
                </a:solidFill>
                <a:effectLst/>
              </a:rPr>
              <a:t>20 </a:t>
            </a:r>
            <a:r>
              <a:rPr lang="en-US" sz="2800" b="0" i="0" dirty="0">
                <a:solidFill>
                  <a:srgbClr val="000000"/>
                </a:solidFill>
                <a:effectLst/>
              </a:rPr>
              <a:t>And blessed be God Most High,</a:t>
            </a:r>
            <a:br>
              <a:rPr lang="en-US" sz="2800" b="0" i="0" dirty="0">
                <a:solidFill>
                  <a:srgbClr val="000000"/>
                </a:solidFill>
                <a:effectLst/>
              </a:rPr>
            </a:br>
            <a:r>
              <a:rPr lang="en-US" sz="2800" b="0" i="0" dirty="0">
                <a:solidFill>
                  <a:srgbClr val="000000"/>
                </a:solidFill>
                <a:effectLst/>
              </a:rPr>
              <a:t>Who has delivered your enemies into your hand.”</a:t>
            </a:r>
          </a:p>
          <a:p>
            <a:pPr marL="0" indent="0" algn="l">
              <a:buNone/>
            </a:pPr>
            <a:endParaRPr lang="en-US" sz="2800" b="0" i="0" dirty="0">
              <a:solidFill>
                <a:srgbClr val="000000"/>
              </a:solidFill>
              <a:effectLst/>
            </a:endParaRPr>
          </a:p>
          <a:p>
            <a:pPr marL="0" indent="0" algn="l">
              <a:buNone/>
            </a:pPr>
            <a:r>
              <a:rPr lang="en-US" sz="2800" b="0" i="0" dirty="0">
                <a:solidFill>
                  <a:srgbClr val="000000"/>
                </a:solidFill>
                <a:effectLst/>
              </a:rPr>
              <a:t>And he [Abram] gave him a tithe of all.</a:t>
            </a:r>
          </a:p>
          <a:p>
            <a:pPr marL="0" indent="0">
              <a:buNone/>
            </a:pPr>
            <a:endParaRPr lang="en-US" dirty="0"/>
          </a:p>
        </p:txBody>
      </p:sp>
    </p:spTree>
    <p:extLst>
      <p:ext uri="{BB962C8B-B14F-4D97-AF65-F5344CB8AC3E}">
        <p14:creationId xmlns:p14="http://schemas.microsoft.com/office/powerpoint/2010/main" val="5857930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5799</TotalTime>
  <Words>1587</Words>
  <Application>Microsoft Office PowerPoint</Application>
  <PresentationFormat>On-screen Show (4:3)</PresentationFormat>
  <Paragraphs>115</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Cambria Math</vt:lpstr>
      <vt:lpstr>Clarity</vt:lpstr>
      <vt:lpstr>PowerPoint Presentation</vt:lpstr>
      <vt:lpstr>The order of melchizedek  (Hebrews 5:6)</vt:lpstr>
      <vt:lpstr>Hebrews 5:6</vt:lpstr>
      <vt:lpstr>PowerPoint Presentation</vt:lpstr>
      <vt:lpstr>PowerPoint Presentation</vt:lpstr>
      <vt:lpstr>Melchizedek in the Scriptures</vt:lpstr>
      <vt:lpstr>Genesis 14:8-12</vt:lpstr>
      <vt:lpstr>Genesis 14:14, 16</vt:lpstr>
      <vt:lpstr>Genesis 14:18-20</vt:lpstr>
      <vt:lpstr>Melchizedek the Man</vt:lpstr>
      <vt:lpstr>PowerPoint Presentation</vt:lpstr>
      <vt:lpstr>Lots of Water Under the Bridge</vt:lpstr>
      <vt:lpstr>PowerPoint Presentation</vt:lpstr>
      <vt:lpstr>Approximate Melchizedek Timeline</vt:lpstr>
      <vt:lpstr>Psalm 110: 1- 4</vt:lpstr>
      <vt:lpstr>Understand the Lyrics?</vt:lpstr>
      <vt:lpstr>Psalm 110:1</vt:lpstr>
      <vt:lpstr>Matthew 22:41- 45 </vt:lpstr>
      <vt:lpstr>Approximate Melchizedek Timeline</vt:lpstr>
      <vt:lpstr>Hebrews 5:6-11</vt:lpstr>
      <vt:lpstr>Hebrews 5:6-11</vt:lpstr>
      <vt:lpstr>Hebrews 6:19-20</vt:lpstr>
      <vt:lpstr>Hebrews 7:1-3</vt:lpstr>
      <vt:lpstr>PowerPoint Presentation</vt:lpstr>
      <vt:lpstr>Hebrews 7:11</vt:lpstr>
      <vt:lpstr>Hebrews 7:13-14</vt:lpstr>
      <vt:lpstr>Hebrews 7:15-17</vt:lpstr>
      <vt:lpstr>PowerPoint Presentation</vt:lpstr>
      <vt:lpstr>Hebrews 7:21-24</vt:lpstr>
      <vt:lpstr>IMPRESSIVE!</vt:lpstr>
      <vt:lpstr>Fixing Brownie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Morrison</dc:creator>
  <cp:lastModifiedBy>Megan Morrison</cp:lastModifiedBy>
  <cp:revision>631</cp:revision>
  <cp:lastPrinted>2016-08-14T13:26:36Z</cp:lastPrinted>
  <dcterms:created xsi:type="dcterms:W3CDTF">2006-08-16T00:00:00Z</dcterms:created>
  <dcterms:modified xsi:type="dcterms:W3CDTF">2021-12-26T15:22:31Z</dcterms:modified>
</cp:coreProperties>
</file>