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88" r:id="rId2"/>
    <p:sldId id="279"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8" r:id="rId22"/>
    <p:sldId id="309" r:id="rId23"/>
    <p:sldId id="307" r:id="rId2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p:scale>
          <a:sx n="76" d="100"/>
          <a:sy n="76" d="100"/>
        </p:scale>
        <p:origin x="-65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5/4/2019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5/4/2019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4147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17:12-18</a:t>
            </a:r>
            <a:endParaRPr lang="en-US" dirty="0"/>
          </a:p>
        </p:txBody>
      </p:sp>
      <p:sp>
        <p:nvSpPr>
          <p:cNvPr id="3" name="Content Placeholder 2"/>
          <p:cNvSpPr>
            <a:spLocks noGrp="1"/>
          </p:cNvSpPr>
          <p:nvPr>
            <p:ph idx="1"/>
          </p:nvPr>
        </p:nvSpPr>
        <p:spPr/>
        <p:txBody>
          <a:bodyPr>
            <a:normAutofit/>
          </a:bodyPr>
          <a:lstStyle/>
          <a:p>
            <a:pPr marL="0" indent="0">
              <a:buNone/>
            </a:pPr>
            <a:r>
              <a:rPr lang="en-US" sz="2800" b="1" baseline="30000" dirty="0" smtClean="0"/>
              <a:t>15</a:t>
            </a:r>
            <a:r>
              <a:rPr lang="en-US" sz="2800" b="1" baseline="30000" dirty="0"/>
              <a:t> </a:t>
            </a:r>
            <a:r>
              <a:rPr lang="en-US" sz="2800" dirty="0"/>
              <a:t>And one of them, when he saw that he was healed, </a:t>
            </a:r>
            <a:r>
              <a:rPr lang="en-US" sz="2800" dirty="0" smtClean="0"/>
              <a:t>returned, and </a:t>
            </a:r>
            <a:r>
              <a:rPr lang="en-US" sz="2800" dirty="0"/>
              <a:t>with a loud voice glorified God, </a:t>
            </a:r>
            <a:r>
              <a:rPr lang="en-US" sz="2800" b="1" baseline="30000" dirty="0"/>
              <a:t>16 </a:t>
            </a:r>
            <a:r>
              <a:rPr lang="en-US" sz="2800" dirty="0"/>
              <a:t>and fell down on </a:t>
            </a:r>
            <a:r>
              <a:rPr lang="en-US" sz="2800" i="1" dirty="0"/>
              <a:t>his</a:t>
            </a:r>
            <a:r>
              <a:rPr lang="en-US" sz="2800" dirty="0"/>
              <a:t> face at His feet, giving Him thanks. And he was a Samaritan.</a:t>
            </a:r>
          </a:p>
          <a:p>
            <a:pPr marL="0" indent="0">
              <a:buNone/>
            </a:pPr>
            <a:r>
              <a:rPr lang="en-US" sz="2800" b="1" baseline="30000" dirty="0"/>
              <a:t>17 </a:t>
            </a:r>
            <a:r>
              <a:rPr lang="en-US" sz="2800" dirty="0"/>
              <a:t>So Jesus answered and said, “Were there not ten cleansed? But where </a:t>
            </a:r>
            <a:r>
              <a:rPr lang="en-US" sz="2800" i="1" dirty="0"/>
              <a:t>are</a:t>
            </a:r>
            <a:r>
              <a:rPr lang="en-US" sz="2800" dirty="0"/>
              <a:t> the nine? </a:t>
            </a:r>
            <a:r>
              <a:rPr lang="en-US" sz="2800" b="1" baseline="30000" dirty="0"/>
              <a:t>18 </a:t>
            </a:r>
            <a:r>
              <a:rPr lang="en-US" sz="2800" dirty="0"/>
              <a:t>Were there not any found who returned to give glory to God except this foreigner?” </a:t>
            </a:r>
          </a:p>
          <a:p>
            <a:pPr marL="0" indent="0">
              <a:buNone/>
            </a:pPr>
            <a:endParaRPr lang="en-US" dirty="0"/>
          </a:p>
        </p:txBody>
      </p:sp>
    </p:spTree>
    <p:extLst>
      <p:ext uri="{BB962C8B-B14F-4D97-AF65-F5344CB8AC3E}">
        <p14:creationId xmlns:p14="http://schemas.microsoft.com/office/powerpoint/2010/main" val="1929770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Unnamed Hero #1</a:t>
            </a:r>
            <a:endParaRPr lang="en-US" dirty="0"/>
          </a:p>
        </p:txBody>
      </p:sp>
      <p:sp>
        <p:nvSpPr>
          <p:cNvPr id="3" name="Content Placeholder 2"/>
          <p:cNvSpPr>
            <a:spLocks noGrp="1"/>
          </p:cNvSpPr>
          <p:nvPr>
            <p:ph idx="1"/>
          </p:nvPr>
        </p:nvSpPr>
        <p:spPr>
          <a:xfrm>
            <a:off x="457200" y="1600200"/>
            <a:ext cx="8229600" cy="2590800"/>
          </a:xfrm>
        </p:spPr>
        <p:txBody>
          <a:bodyPr>
            <a:normAutofit/>
          </a:bodyPr>
          <a:lstStyle/>
          <a:p>
            <a:pPr marL="0" indent="0">
              <a:buNone/>
            </a:pPr>
            <a:r>
              <a:rPr lang="en-US" sz="2800" u="sng" dirty="0" smtClean="0"/>
              <a:t>The young girl</a:t>
            </a:r>
          </a:p>
          <a:p>
            <a:pPr marL="0" indent="0">
              <a:buNone/>
            </a:pPr>
            <a:endParaRPr lang="en-US" sz="2800" u="sng" dirty="0" smtClean="0"/>
          </a:p>
          <a:p>
            <a:pPr marL="0" indent="0">
              <a:buNone/>
            </a:pPr>
            <a:r>
              <a:rPr lang="en-US" sz="2800" dirty="0" smtClean="0"/>
              <a:t>“</a:t>
            </a:r>
            <a:r>
              <a:rPr lang="en-US" sz="2800" dirty="0"/>
              <a:t>If only my master </a:t>
            </a:r>
            <a:r>
              <a:rPr lang="en-US" sz="2800" i="1" dirty="0"/>
              <a:t>were</a:t>
            </a:r>
            <a:r>
              <a:rPr lang="en-US" sz="2800" dirty="0"/>
              <a:t> with the prophet who </a:t>
            </a:r>
            <a:r>
              <a:rPr lang="en-US" sz="2800" i="1" dirty="0"/>
              <a:t>is</a:t>
            </a:r>
            <a:r>
              <a:rPr lang="en-US" sz="2800" dirty="0"/>
              <a:t> in Samaria! For he would heal him of his leprosy</a:t>
            </a:r>
            <a:r>
              <a:rPr lang="en-US" sz="2800" dirty="0" smtClean="0"/>
              <a:t>.”    (2 Kings 5:3)</a:t>
            </a:r>
            <a:endParaRPr lang="en-US" sz="2800" dirty="0"/>
          </a:p>
        </p:txBody>
      </p:sp>
      <p:sp>
        <p:nvSpPr>
          <p:cNvPr id="5" name="TextBox 4"/>
          <p:cNvSpPr txBox="1"/>
          <p:nvPr/>
        </p:nvSpPr>
        <p:spPr>
          <a:xfrm>
            <a:off x="609600" y="4343400"/>
            <a:ext cx="7696200" cy="954107"/>
          </a:xfrm>
          <a:prstGeom prst="rect">
            <a:avLst/>
          </a:prstGeom>
          <a:solidFill>
            <a:schemeClr val="accent2"/>
          </a:solidFill>
        </p:spPr>
        <p:txBody>
          <a:bodyPr wrap="square" rtlCol="0">
            <a:spAutoFit/>
          </a:bodyPr>
          <a:lstStyle/>
          <a:p>
            <a:r>
              <a:rPr lang="en-US" sz="2800" dirty="0" smtClean="0"/>
              <a:t>Q:  Why was she willing to offer this information to her enemies?</a:t>
            </a:r>
            <a:endParaRPr lang="en-US" sz="2800" dirty="0"/>
          </a:p>
        </p:txBody>
      </p:sp>
      <p:sp>
        <p:nvSpPr>
          <p:cNvPr id="6" name="TextBox 5"/>
          <p:cNvSpPr txBox="1"/>
          <p:nvPr/>
        </p:nvSpPr>
        <p:spPr>
          <a:xfrm>
            <a:off x="586636" y="5425940"/>
            <a:ext cx="7696200" cy="523220"/>
          </a:xfrm>
          <a:prstGeom prst="rect">
            <a:avLst/>
          </a:prstGeom>
          <a:solidFill>
            <a:schemeClr val="accent5"/>
          </a:solidFill>
        </p:spPr>
        <p:txBody>
          <a:bodyPr wrap="square" rtlCol="0">
            <a:spAutoFit/>
          </a:bodyPr>
          <a:lstStyle/>
          <a:p>
            <a:r>
              <a:rPr lang="en-US" sz="2800" dirty="0"/>
              <a:t>A</a:t>
            </a:r>
            <a:r>
              <a:rPr lang="en-US" sz="2800" dirty="0" smtClean="0"/>
              <a:t>:  Bloom where you are planted!</a:t>
            </a:r>
            <a:endParaRPr lang="en-US" sz="2800" dirty="0"/>
          </a:p>
        </p:txBody>
      </p:sp>
    </p:spTree>
    <p:extLst>
      <p:ext uri="{BB962C8B-B14F-4D97-AF65-F5344CB8AC3E}">
        <p14:creationId xmlns:p14="http://schemas.microsoft.com/office/powerpoint/2010/main" val="229065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5:5</a:t>
            </a:r>
            <a:endParaRPr lang="en-US" dirty="0"/>
          </a:p>
        </p:txBody>
      </p:sp>
      <p:sp>
        <p:nvSpPr>
          <p:cNvPr id="3" name="Content Placeholder 2"/>
          <p:cNvSpPr>
            <a:spLocks noGrp="1"/>
          </p:cNvSpPr>
          <p:nvPr>
            <p:ph idx="1"/>
          </p:nvPr>
        </p:nvSpPr>
        <p:spPr>
          <a:xfrm>
            <a:off x="457200" y="1600200"/>
            <a:ext cx="8229600" cy="1143000"/>
          </a:xfrm>
        </p:spPr>
        <p:txBody>
          <a:bodyPr>
            <a:normAutofit/>
          </a:bodyPr>
          <a:lstStyle/>
          <a:p>
            <a:pPr marL="0" indent="0">
              <a:buNone/>
            </a:pPr>
            <a:r>
              <a:rPr lang="en-US" sz="2800" dirty="0"/>
              <a:t>Then the king of Syria said, “Go now, and I will send a letter to the king of Israel.”</a:t>
            </a:r>
            <a:endParaRPr lang="en-US" sz="2800" dirty="0"/>
          </a:p>
        </p:txBody>
      </p:sp>
      <p:sp>
        <p:nvSpPr>
          <p:cNvPr id="4" name="TextBox 3"/>
          <p:cNvSpPr txBox="1"/>
          <p:nvPr/>
        </p:nvSpPr>
        <p:spPr>
          <a:xfrm>
            <a:off x="533400" y="2667000"/>
            <a:ext cx="8229600" cy="954107"/>
          </a:xfrm>
          <a:prstGeom prst="rect">
            <a:avLst/>
          </a:prstGeom>
          <a:solidFill>
            <a:schemeClr val="accent2"/>
          </a:solidFill>
        </p:spPr>
        <p:txBody>
          <a:bodyPr wrap="square" rtlCol="0">
            <a:spAutoFit/>
          </a:bodyPr>
          <a:lstStyle/>
          <a:p>
            <a:pPr algn="ctr"/>
            <a:r>
              <a:rPr lang="en-US" sz="2800" dirty="0" smtClean="0"/>
              <a:t>This quickly became a matter of great importance between two rival nations.</a:t>
            </a:r>
            <a:endParaRPr lang="en-US" sz="2800" dirty="0"/>
          </a:p>
        </p:txBody>
      </p:sp>
      <p:sp>
        <p:nvSpPr>
          <p:cNvPr id="5" name="TextBox 4"/>
          <p:cNvSpPr txBox="1"/>
          <p:nvPr/>
        </p:nvSpPr>
        <p:spPr>
          <a:xfrm>
            <a:off x="533400" y="3810000"/>
            <a:ext cx="8229600" cy="954107"/>
          </a:xfrm>
          <a:prstGeom prst="rect">
            <a:avLst/>
          </a:prstGeom>
          <a:solidFill>
            <a:schemeClr val="accent5"/>
          </a:solidFill>
        </p:spPr>
        <p:txBody>
          <a:bodyPr wrap="square" rtlCol="0">
            <a:spAutoFit/>
          </a:bodyPr>
          <a:lstStyle/>
          <a:p>
            <a:r>
              <a:rPr lang="en-US" sz="2800" dirty="0" smtClean="0"/>
              <a:t>As a gift, </a:t>
            </a:r>
            <a:r>
              <a:rPr lang="en-US" sz="2800" dirty="0" err="1" smtClean="0"/>
              <a:t>Naaman</a:t>
            </a:r>
            <a:r>
              <a:rPr lang="en-US" sz="2800" dirty="0" smtClean="0"/>
              <a:t> took:</a:t>
            </a:r>
          </a:p>
          <a:p>
            <a:r>
              <a:rPr lang="en-US" sz="2800" dirty="0" smtClean="0"/>
              <a:t> 1)  silver  2)  gold  3) clothes.</a:t>
            </a:r>
            <a:endParaRPr lang="en-US" sz="2800" dirty="0"/>
          </a:p>
        </p:txBody>
      </p:sp>
      <p:sp>
        <p:nvSpPr>
          <p:cNvPr id="6" name="TextBox 5"/>
          <p:cNvSpPr txBox="1"/>
          <p:nvPr/>
        </p:nvSpPr>
        <p:spPr>
          <a:xfrm>
            <a:off x="609600" y="5065693"/>
            <a:ext cx="8229600" cy="954107"/>
          </a:xfrm>
          <a:prstGeom prst="rect">
            <a:avLst/>
          </a:prstGeom>
          <a:solidFill>
            <a:schemeClr val="accent2"/>
          </a:solidFill>
        </p:spPr>
        <p:txBody>
          <a:bodyPr wrap="square" rtlCol="0">
            <a:spAutoFit/>
          </a:bodyPr>
          <a:lstStyle/>
          <a:p>
            <a:pPr algn="ctr"/>
            <a:r>
              <a:rPr lang="en-US" sz="2800" dirty="0" smtClean="0"/>
              <a:t>Our first world problem of “having nothing to wear” is insulting to those who used clothes as currency! </a:t>
            </a:r>
            <a:endParaRPr lang="en-US" sz="2800" dirty="0"/>
          </a:p>
        </p:txBody>
      </p:sp>
    </p:spTree>
    <p:extLst>
      <p:ext uri="{BB962C8B-B14F-4D97-AF65-F5344CB8AC3E}">
        <p14:creationId xmlns:p14="http://schemas.microsoft.com/office/powerpoint/2010/main" val="879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King’s Letter</a:t>
            </a:r>
            <a:endParaRPr lang="en-US" dirty="0"/>
          </a:p>
        </p:txBody>
      </p:sp>
      <p:sp>
        <p:nvSpPr>
          <p:cNvPr id="3" name="Content Placeholder 2"/>
          <p:cNvSpPr>
            <a:spLocks noGrp="1"/>
          </p:cNvSpPr>
          <p:nvPr>
            <p:ph idx="1"/>
          </p:nvPr>
        </p:nvSpPr>
        <p:spPr>
          <a:xfrm>
            <a:off x="457200" y="1600200"/>
            <a:ext cx="8229600" cy="1676400"/>
          </a:xfrm>
        </p:spPr>
        <p:txBody>
          <a:bodyPr>
            <a:normAutofit/>
          </a:bodyPr>
          <a:lstStyle/>
          <a:p>
            <a:pPr marL="0" indent="0">
              <a:buNone/>
            </a:pPr>
            <a:r>
              <a:rPr lang="en-US" sz="2800" i="1" dirty="0"/>
              <a:t>Now be advised, when this letter comes to you, that I have sent </a:t>
            </a:r>
            <a:r>
              <a:rPr lang="en-US" sz="2800" i="1" dirty="0" err="1"/>
              <a:t>Naaman</a:t>
            </a:r>
            <a:r>
              <a:rPr lang="en-US" sz="2800" i="1" dirty="0"/>
              <a:t> my servant to you, that you may heal him of his leprosy.</a:t>
            </a:r>
            <a:endParaRPr lang="en-US" sz="2800" i="1" dirty="0"/>
          </a:p>
        </p:txBody>
      </p:sp>
      <p:sp>
        <p:nvSpPr>
          <p:cNvPr id="4" name="TextBox 3"/>
          <p:cNvSpPr txBox="1"/>
          <p:nvPr/>
        </p:nvSpPr>
        <p:spPr>
          <a:xfrm>
            <a:off x="381000" y="3733800"/>
            <a:ext cx="8153400" cy="954107"/>
          </a:xfrm>
          <a:prstGeom prst="rect">
            <a:avLst/>
          </a:prstGeom>
          <a:solidFill>
            <a:schemeClr val="accent2"/>
          </a:solidFill>
        </p:spPr>
        <p:txBody>
          <a:bodyPr wrap="square" rtlCol="0">
            <a:spAutoFit/>
          </a:bodyPr>
          <a:lstStyle/>
          <a:p>
            <a:pPr algn="ctr"/>
            <a:r>
              <a:rPr lang="en-US" sz="2800" dirty="0" smtClean="0"/>
              <a:t>The King of Israel saw this as a trap by the Syrian King, and “tore his clothes”.</a:t>
            </a:r>
            <a:endParaRPr lang="en-US" sz="2800" dirty="0"/>
          </a:p>
        </p:txBody>
      </p:sp>
    </p:spTree>
    <p:extLst>
      <p:ext uri="{BB962C8B-B14F-4D97-AF65-F5344CB8AC3E}">
        <p14:creationId xmlns:p14="http://schemas.microsoft.com/office/powerpoint/2010/main" val="150814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5:8</a:t>
            </a:r>
            <a:endParaRPr lang="en-US" dirty="0"/>
          </a:p>
        </p:txBody>
      </p:sp>
      <p:sp>
        <p:nvSpPr>
          <p:cNvPr id="3" name="Content Placeholder 2"/>
          <p:cNvSpPr>
            <a:spLocks noGrp="1"/>
          </p:cNvSpPr>
          <p:nvPr>
            <p:ph idx="1"/>
          </p:nvPr>
        </p:nvSpPr>
        <p:spPr>
          <a:xfrm>
            <a:off x="457200" y="1600200"/>
            <a:ext cx="8229600" cy="2438400"/>
          </a:xfrm>
        </p:spPr>
        <p:txBody>
          <a:bodyPr>
            <a:normAutofit/>
          </a:bodyPr>
          <a:lstStyle/>
          <a:p>
            <a:pPr marL="0" indent="0">
              <a:buNone/>
            </a:pPr>
            <a:r>
              <a:rPr lang="en-US" sz="2800" dirty="0"/>
              <a:t>So it was, when Elisha the man of God heard that the king of Israel had torn his clothes, that he sent to the king, saying, “Why have you torn your clothes? Please let him come to me, and he shall know that there is a prophet in Israel.”</a:t>
            </a:r>
            <a:endParaRPr lang="en-US" sz="2800" dirty="0"/>
          </a:p>
        </p:txBody>
      </p:sp>
      <p:sp>
        <p:nvSpPr>
          <p:cNvPr id="4" name="TextBox 3"/>
          <p:cNvSpPr txBox="1"/>
          <p:nvPr/>
        </p:nvSpPr>
        <p:spPr>
          <a:xfrm>
            <a:off x="609600" y="3962400"/>
            <a:ext cx="8077200" cy="523220"/>
          </a:xfrm>
          <a:prstGeom prst="rect">
            <a:avLst/>
          </a:prstGeom>
          <a:solidFill>
            <a:schemeClr val="accent2"/>
          </a:solidFill>
        </p:spPr>
        <p:txBody>
          <a:bodyPr wrap="square" rtlCol="0">
            <a:spAutoFit/>
          </a:bodyPr>
          <a:lstStyle/>
          <a:p>
            <a:r>
              <a:rPr lang="en-US" sz="2800" dirty="0" smtClean="0"/>
              <a:t>Create opportunities to spread the Word of God!</a:t>
            </a:r>
            <a:endParaRPr lang="en-US" sz="2800" dirty="0"/>
          </a:p>
        </p:txBody>
      </p:sp>
      <p:sp>
        <p:nvSpPr>
          <p:cNvPr id="5" name="TextBox 4"/>
          <p:cNvSpPr txBox="1"/>
          <p:nvPr/>
        </p:nvSpPr>
        <p:spPr>
          <a:xfrm>
            <a:off x="533400" y="4876800"/>
            <a:ext cx="8305800" cy="553998"/>
          </a:xfrm>
          <a:prstGeom prst="rect">
            <a:avLst/>
          </a:prstGeom>
          <a:solidFill>
            <a:schemeClr val="tx2"/>
          </a:solidFill>
        </p:spPr>
        <p:txBody>
          <a:bodyPr wrap="square" rtlCol="0">
            <a:spAutoFit/>
          </a:bodyPr>
          <a:lstStyle/>
          <a:p>
            <a:r>
              <a:rPr lang="en-US" sz="3000" dirty="0" smtClean="0"/>
              <a:t>IGNORE----REACT----ANTICIPATE----CREATE</a:t>
            </a:r>
            <a:endParaRPr lang="en-US" sz="3000" dirty="0"/>
          </a:p>
        </p:txBody>
      </p:sp>
    </p:spTree>
    <p:extLst>
      <p:ext uri="{BB962C8B-B14F-4D97-AF65-F5344CB8AC3E}">
        <p14:creationId xmlns:p14="http://schemas.microsoft.com/office/powerpoint/2010/main" val="260707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5:9</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Then </a:t>
            </a:r>
            <a:r>
              <a:rPr lang="en-US" sz="2800" dirty="0" err="1"/>
              <a:t>Naaman</a:t>
            </a:r>
            <a:r>
              <a:rPr lang="en-US" sz="2800" dirty="0"/>
              <a:t> went with his horses and chariot, and he stood at the door of Elisha’s house.</a:t>
            </a:r>
            <a:endParaRPr lang="en-US" sz="2800" dirty="0"/>
          </a:p>
        </p:txBody>
      </p:sp>
    </p:spTree>
    <p:extLst>
      <p:ext uri="{BB962C8B-B14F-4D97-AF65-F5344CB8AC3E}">
        <p14:creationId xmlns:p14="http://schemas.microsoft.com/office/powerpoint/2010/main" val="3273467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Unnamed Hero #2</a:t>
            </a:r>
            <a:endParaRPr lang="en-US" dirty="0"/>
          </a:p>
        </p:txBody>
      </p:sp>
      <p:sp>
        <p:nvSpPr>
          <p:cNvPr id="3" name="Content Placeholder 2"/>
          <p:cNvSpPr>
            <a:spLocks noGrp="1"/>
          </p:cNvSpPr>
          <p:nvPr>
            <p:ph idx="1"/>
          </p:nvPr>
        </p:nvSpPr>
        <p:spPr>
          <a:xfrm>
            <a:off x="457200" y="1600200"/>
            <a:ext cx="8229600" cy="2514600"/>
          </a:xfrm>
        </p:spPr>
        <p:txBody>
          <a:bodyPr>
            <a:normAutofit/>
          </a:bodyPr>
          <a:lstStyle/>
          <a:p>
            <a:pPr marL="0" indent="0">
              <a:buNone/>
            </a:pPr>
            <a:r>
              <a:rPr lang="en-US" sz="2800" u="sng" dirty="0" smtClean="0"/>
              <a:t>A Messenger</a:t>
            </a:r>
          </a:p>
          <a:p>
            <a:pPr marL="0" indent="0">
              <a:buNone/>
            </a:pPr>
            <a:endParaRPr lang="en-US" sz="2800" u="sng" dirty="0"/>
          </a:p>
          <a:p>
            <a:pPr marL="0" indent="0">
              <a:buNone/>
            </a:pPr>
            <a:r>
              <a:rPr lang="en-US" sz="2800" dirty="0"/>
              <a:t>“Go and wash in the Jordan seven times, and your flesh shall be restored to you, and </a:t>
            </a:r>
            <a:r>
              <a:rPr lang="en-US" sz="2800" i="1" dirty="0"/>
              <a:t>you shall</a:t>
            </a:r>
            <a:r>
              <a:rPr lang="en-US" sz="2800" dirty="0"/>
              <a:t> be clean</a:t>
            </a:r>
            <a:r>
              <a:rPr lang="en-US" sz="2800" dirty="0" smtClean="0"/>
              <a:t>.” (2 Kings 5:10)</a:t>
            </a:r>
            <a:endParaRPr lang="en-US" sz="2800" u="sng" dirty="0"/>
          </a:p>
        </p:txBody>
      </p:sp>
      <p:sp>
        <p:nvSpPr>
          <p:cNvPr id="4" name="TextBox 3"/>
          <p:cNvSpPr txBox="1"/>
          <p:nvPr/>
        </p:nvSpPr>
        <p:spPr>
          <a:xfrm>
            <a:off x="457200" y="4038600"/>
            <a:ext cx="8305800" cy="954107"/>
          </a:xfrm>
          <a:prstGeom prst="rect">
            <a:avLst/>
          </a:prstGeom>
          <a:solidFill>
            <a:schemeClr val="accent2"/>
          </a:solidFill>
        </p:spPr>
        <p:txBody>
          <a:bodyPr wrap="square" rtlCol="0">
            <a:spAutoFit/>
          </a:bodyPr>
          <a:lstStyle/>
          <a:p>
            <a:pPr algn="ctr"/>
            <a:r>
              <a:rPr lang="en-US" sz="2800" dirty="0" smtClean="0"/>
              <a:t>These words were not delivered to </a:t>
            </a:r>
            <a:r>
              <a:rPr lang="en-US" sz="2800" dirty="0" err="1" smtClean="0"/>
              <a:t>Naaman</a:t>
            </a:r>
            <a:r>
              <a:rPr lang="en-US" sz="2800" dirty="0" smtClean="0"/>
              <a:t> by Elisha, but rather by an unnamed messenger</a:t>
            </a:r>
            <a:r>
              <a:rPr lang="en-US" dirty="0" smtClean="0"/>
              <a:t>.</a:t>
            </a:r>
            <a:endParaRPr lang="en-US" dirty="0"/>
          </a:p>
        </p:txBody>
      </p:sp>
      <p:sp>
        <p:nvSpPr>
          <p:cNvPr id="5" name="TextBox 4"/>
          <p:cNvSpPr txBox="1"/>
          <p:nvPr/>
        </p:nvSpPr>
        <p:spPr>
          <a:xfrm>
            <a:off x="457200" y="5145107"/>
            <a:ext cx="8305800" cy="954107"/>
          </a:xfrm>
          <a:prstGeom prst="rect">
            <a:avLst/>
          </a:prstGeom>
          <a:solidFill>
            <a:schemeClr val="accent4"/>
          </a:solidFill>
        </p:spPr>
        <p:txBody>
          <a:bodyPr wrap="square" rtlCol="0">
            <a:spAutoFit/>
          </a:bodyPr>
          <a:lstStyle/>
          <a:p>
            <a:pPr algn="ctr"/>
            <a:r>
              <a:rPr lang="en-US" sz="2800" dirty="0" smtClean="0"/>
              <a:t>Is tremendous show of disrespect made </a:t>
            </a:r>
            <a:r>
              <a:rPr lang="en-US" sz="2800" dirty="0" err="1" smtClean="0"/>
              <a:t>Naaman</a:t>
            </a:r>
            <a:r>
              <a:rPr lang="en-US" sz="2800" dirty="0" smtClean="0"/>
              <a:t> furious!   “</a:t>
            </a:r>
            <a:r>
              <a:rPr lang="en-US" sz="2800" i="1" dirty="0" smtClean="0"/>
              <a:t>Do you know who I am</a:t>
            </a:r>
            <a:r>
              <a:rPr lang="en-US" sz="2800" dirty="0" smtClean="0"/>
              <a:t>?”</a:t>
            </a:r>
            <a:endParaRPr lang="en-US" dirty="0"/>
          </a:p>
        </p:txBody>
      </p:sp>
    </p:spTree>
    <p:extLst>
      <p:ext uri="{BB962C8B-B14F-4D97-AF65-F5344CB8AC3E}">
        <p14:creationId xmlns:p14="http://schemas.microsoft.com/office/powerpoint/2010/main" val="79958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5:11</a:t>
            </a:r>
            <a:endParaRPr lang="en-US" dirty="0"/>
          </a:p>
        </p:txBody>
      </p:sp>
      <p:sp>
        <p:nvSpPr>
          <p:cNvPr id="3" name="Content Placeholder 2"/>
          <p:cNvSpPr>
            <a:spLocks noGrp="1"/>
          </p:cNvSpPr>
          <p:nvPr>
            <p:ph idx="1"/>
          </p:nvPr>
        </p:nvSpPr>
        <p:spPr>
          <a:xfrm>
            <a:off x="457200" y="1524000"/>
            <a:ext cx="8229600" cy="2438400"/>
          </a:xfrm>
        </p:spPr>
        <p:txBody>
          <a:bodyPr>
            <a:normAutofit/>
          </a:bodyPr>
          <a:lstStyle/>
          <a:p>
            <a:pPr marL="0" indent="0">
              <a:buNone/>
            </a:pPr>
            <a:r>
              <a:rPr lang="en-US" sz="2800" dirty="0"/>
              <a:t>But </a:t>
            </a:r>
            <a:r>
              <a:rPr lang="en-US" sz="2800" dirty="0" err="1"/>
              <a:t>Naaman</a:t>
            </a:r>
            <a:r>
              <a:rPr lang="en-US" sz="2800" dirty="0"/>
              <a:t> became furious, and went away and said, “Indeed, I said to myself, ‘He will surely come out </a:t>
            </a:r>
            <a:r>
              <a:rPr lang="en-US" sz="2800" i="1" dirty="0"/>
              <a:t>to me,</a:t>
            </a:r>
            <a:r>
              <a:rPr lang="en-US" sz="2800" dirty="0"/>
              <a:t> and stand and call on the name of the </a:t>
            </a:r>
            <a:r>
              <a:rPr lang="en-US" sz="2800" cap="small" dirty="0"/>
              <a:t>Lord</a:t>
            </a:r>
            <a:r>
              <a:rPr lang="en-US" sz="2800" dirty="0"/>
              <a:t> his God, and wave his hand over the place, and heal the leprosy.’</a:t>
            </a:r>
            <a:endParaRPr lang="en-US" sz="2800" dirty="0"/>
          </a:p>
        </p:txBody>
      </p:sp>
      <p:sp>
        <p:nvSpPr>
          <p:cNvPr id="4" name="TextBox 3"/>
          <p:cNvSpPr txBox="1"/>
          <p:nvPr/>
        </p:nvSpPr>
        <p:spPr>
          <a:xfrm>
            <a:off x="457200" y="3810000"/>
            <a:ext cx="8229600" cy="1815882"/>
          </a:xfrm>
          <a:prstGeom prst="rect">
            <a:avLst/>
          </a:prstGeom>
          <a:solidFill>
            <a:schemeClr val="accent2"/>
          </a:solidFill>
        </p:spPr>
        <p:txBody>
          <a:bodyPr wrap="square" rtlCol="0">
            <a:spAutoFit/>
          </a:bodyPr>
          <a:lstStyle/>
          <a:p>
            <a:pPr algn="ctr"/>
            <a:r>
              <a:rPr lang="en-US" sz="2800" dirty="0" smtClean="0"/>
              <a:t>Sure, he hated the rivers of Israel and the seemingly ridiculous solution offered but make no mistake </a:t>
            </a:r>
            <a:r>
              <a:rPr lang="en-US" sz="2800" dirty="0" err="1" smtClean="0"/>
              <a:t>Naaman</a:t>
            </a:r>
            <a:r>
              <a:rPr lang="en-US" sz="2800" dirty="0" smtClean="0"/>
              <a:t> was most upset by the disrespect shown by Elisha. </a:t>
            </a:r>
            <a:endParaRPr lang="en-US" sz="2800" dirty="0"/>
          </a:p>
        </p:txBody>
      </p:sp>
      <p:sp>
        <p:nvSpPr>
          <p:cNvPr id="5" name="TextBox 4"/>
          <p:cNvSpPr txBox="1"/>
          <p:nvPr/>
        </p:nvSpPr>
        <p:spPr>
          <a:xfrm>
            <a:off x="457200" y="5867400"/>
            <a:ext cx="8229600" cy="523220"/>
          </a:xfrm>
          <a:prstGeom prst="rect">
            <a:avLst/>
          </a:prstGeom>
          <a:solidFill>
            <a:schemeClr val="accent4"/>
          </a:solidFill>
        </p:spPr>
        <p:txBody>
          <a:bodyPr wrap="square" rtlCol="0">
            <a:spAutoFit/>
          </a:bodyPr>
          <a:lstStyle/>
          <a:p>
            <a:r>
              <a:rPr lang="en-US" sz="2800" dirty="0"/>
              <a:t>So he turned and went away in a rage</a:t>
            </a:r>
            <a:r>
              <a:rPr lang="en-US" sz="2800" dirty="0" smtClean="0"/>
              <a:t>. (v.12)</a:t>
            </a:r>
            <a:endParaRPr lang="en-US" sz="2800" dirty="0"/>
          </a:p>
        </p:txBody>
      </p:sp>
    </p:spTree>
    <p:extLst>
      <p:ext uri="{BB962C8B-B14F-4D97-AF65-F5344CB8AC3E}">
        <p14:creationId xmlns:p14="http://schemas.microsoft.com/office/powerpoint/2010/main" val="416089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Unnamed Heroes #3</a:t>
            </a:r>
            <a:endParaRPr lang="en-US" dirty="0"/>
          </a:p>
        </p:txBody>
      </p:sp>
      <p:sp>
        <p:nvSpPr>
          <p:cNvPr id="3" name="Content Placeholder 2"/>
          <p:cNvSpPr>
            <a:spLocks noGrp="1"/>
          </p:cNvSpPr>
          <p:nvPr>
            <p:ph idx="1"/>
          </p:nvPr>
        </p:nvSpPr>
        <p:spPr/>
        <p:txBody>
          <a:bodyPr>
            <a:normAutofit/>
          </a:bodyPr>
          <a:lstStyle/>
          <a:p>
            <a:pPr marL="0" indent="0">
              <a:buNone/>
            </a:pPr>
            <a:r>
              <a:rPr lang="en-US" sz="2800" u="sng" dirty="0" smtClean="0"/>
              <a:t>His Servants</a:t>
            </a:r>
          </a:p>
          <a:p>
            <a:pPr marL="0" indent="0">
              <a:buNone/>
            </a:pPr>
            <a:endParaRPr lang="en-US" sz="2800" u="sng" dirty="0"/>
          </a:p>
          <a:p>
            <a:pPr marL="0" indent="0">
              <a:buNone/>
            </a:pPr>
            <a:r>
              <a:rPr lang="en-US" sz="2800" dirty="0"/>
              <a:t>“My father, </a:t>
            </a:r>
            <a:r>
              <a:rPr lang="en-US" sz="2800" i="1" dirty="0"/>
              <a:t>if</a:t>
            </a:r>
            <a:r>
              <a:rPr lang="en-US" sz="2800" dirty="0"/>
              <a:t> the prophet had told you </a:t>
            </a:r>
            <a:r>
              <a:rPr lang="en-US" sz="2800" i="1" dirty="0"/>
              <a:t>to do</a:t>
            </a:r>
            <a:r>
              <a:rPr lang="en-US" sz="2800" dirty="0"/>
              <a:t> something great, would you not have done </a:t>
            </a:r>
            <a:r>
              <a:rPr lang="en-US" sz="2800" i="1" dirty="0"/>
              <a:t>it?</a:t>
            </a:r>
            <a:r>
              <a:rPr lang="en-US" sz="2800" dirty="0"/>
              <a:t> How much more then, when he says to you, ‘Wash, and be clean</a:t>
            </a:r>
            <a:r>
              <a:rPr lang="en-US" sz="2800" dirty="0" smtClean="0"/>
              <a:t>’?”  (2 Kings 5:13)</a:t>
            </a:r>
            <a:endParaRPr lang="en-US" sz="2800" u="sng" dirty="0"/>
          </a:p>
        </p:txBody>
      </p:sp>
      <p:sp>
        <p:nvSpPr>
          <p:cNvPr id="4" name="TextBox 3"/>
          <p:cNvSpPr txBox="1"/>
          <p:nvPr/>
        </p:nvSpPr>
        <p:spPr>
          <a:xfrm>
            <a:off x="533400" y="4876800"/>
            <a:ext cx="8001000" cy="954107"/>
          </a:xfrm>
          <a:prstGeom prst="rect">
            <a:avLst/>
          </a:prstGeom>
          <a:solidFill>
            <a:schemeClr val="accent2"/>
          </a:solidFill>
        </p:spPr>
        <p:txBody>
          <a:bodyPr wrap="square" rtlCol="0">
            <a:spAutoFit/>
          </a:bodyPr>
          <a:lstStyle/>
          <a:p>
            <a:r>
              <a:rPr lang="en-US" sz="2800" dirty="0" smtClean="0"/>
              <a:t>The servants offered wise counsel – their opinion was based on common sense not arrogance.</a:t>
            </a:r>
            <a:endParaRPr lang="en-US" sz="2800" dirty="0"/>
          </a:p>
        </p:txBody>
      </p:sp>
    </p:spTree>
    <p:extLst>
      <p:ext uri="{BB962C8B-B14F-4D97-AF65-F5344CB8AC3E}">
        <p14:creationId xmlns:p14="http://schemas.microsoft.com/office/powerpoint/2010/main" val="37070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of Proverbs</a:t>
            </a:r>
            <a:endParaRPr lang="en-US" dirty="0"/>
          </a:p>
        </p:txBody>
      </p:sp>
      <p:sp>
        <p:nvSpPr>
          <p:cNvPr id="3" name="Content Placeholder 2"/>
          <p:cNvSpPr>
            <a:spLocks noGrp="1"/>
          </p:cNvSpPr>
          <p:nvPr>
            <p:ph idx="1"/>
          </p:nvPr>
        </p:nvSpPr>
        <p:spPr/>
        <p:txBody>
          <a:bodyPr/>
          <a:lstStyle/>
          <a:p>
            <a:pPr marL="0" indent="0">
              <a:buNone/>
            </a:pPr>
            <a:r>
              <a:rPr lang="en-US" sz="2800" b="1" dirty="0" smtClean="0"/>
              <a:t>(Proverbs 13:20)</a:t>
            </a:r>
          </a:p>
          <a:p>
            <a:pPr marL="0" indent="0">
              <a:buNone/>
            </a:pPr>
            <a:r>
              <a:rPr lang="en-US" sz="2800" dirty="0"/>
              <a:t>He who walks with wise </a:t>
            </a:r>
            <a:r>
              <a:rPr lang="en-US" sz="2800" i="1" dirty="0"/>
              <a:t>men</a:t>
            </a:r>
            <a:r>
              <a:rPr lang="en-US" sz="2800" dirty="0"/>
              <a:t> will be wise,</a:t>
            </a:r>
            <a:r>
              <a:rPr lang="en-US" sz="2800" dirty="0"/>
              <a:t/>
            </a:r>
            <a:br>
              <a:rPr lang="en-US" sz="2800" dirty="0"/>
            </a:br>
            <a:r>
              <a:rPr lang="en-US" sz="2800" dirty="0"/>
              <a:t>But the companion of fools will be destroyed.</a:t>
            </a:r>
            <a:endParaRPr lang="en-US" sz="2800" dirty="0"/>
          </a:p>
          <a:p>
            <a:pPr marL="0" indent="0">
              <a:buNone/>
            </a:pPr>
            <a:endParaRPr lang="en-US" sz="2800" dirty="0" smtClean="0"/>
          </a:p>
          <a:p>
            <a:pPr marL="0" indent="0">
              <a:buNone/>
            </a:pPr>
            <a:r>
              <a:rPr lang="en-US" sz="2800" b="1" dirty="0" smtClean="0"/>
              <a:t>(Proverbs 22:24-25)</a:t>
            </a:r>
          </a:p>
          <a:p>
            <a:pPr marL="0" indent="0">
              <a:buNone/>
            </a:pPr>
            <a:r>
              <a:rPr lang="en-US" sz="2800" dirty="0"/>
              <a:t>Make no friendship with an angry man,</a:t>
            </a:r>
            <a:r>
              <a:rPr lang="en-US" sz="2800" dirty="0"/>
              <a:t/>
            </a:r>
            <a:br>
              <a:rPr lang="en-US" sz="2800" dirty="0"/>
            </a:br>
            <a:r>
              <a:rPr lang="en-US" sz="2800" dirty="0"/>
              <a:t>And with a furious man do not go,</a:t>
            </a:r>
            <a:r>
              <a:rPr lang="en-US" sz="2800" dirty="0"/>
              <a:t/>
            </a:r>
            <a:br>
              <a:rPr lang="en-US" sz="2800" dirty="0"/>
            </a:br>
            <a:r>
              <a:rPr lang="en-US" sz="2800" b="1" baseline="30000" dirty="0"/>
              <a:t>25 </a:t>
            </a:r>
            <a:r>
              <a:rPr lang="en-US" sz="2800" dirty="0"/>
              <a:t>Lest you learn his ways</a:t>
            </a:r>
            <a:r>
              <a:rPr lang="en-US" sz="2800" dirty="0"/>
              <a:t/>
            </a:r>
            <a:br>
              <a:rPr lang="en-US" sz="2800" dirty="0"/>
            </a:br>
            <a:r>
              <a:rPr lang="en-US" sz="2800" dirty="0"/>
              <a:t>And set a snare for your soul</a:t>
            </a:r>
            <a:r>
              <a:rPr lang="en-US" dirty="0"/>
              <a:t>.</a:t>
            </a:r>
            <a:endParaRPr lang="en-US" dirty="0" smtClean="0"/>
          </a:p>
          <a:p>
            <a:pPr marL="0" indent="0">
              <a:buNone/>
            </a:pPr>
            <a:endParaRPr lang="en-US" dirty="0"/>
          </a:p>
        </p:txBody>
      </p:sp>
    </p:spTree>
    <p:extLst>
      <p:ext uri="{BB962C8B-B14F-4D97-AF65-F5344CB8AC3E}">
        <p14:creationId xmlns:p14="http://schemas.microsoft.com/office/powerpoint/2010/main" val="861864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8153400" cy="1828800"/>
          </a:xfrm>
        </p:spPr>
        <p:txBody>
          <a:bodyPr/>
          <a:lstStyle/>
          <a:p>
            <a:pPr algn="ctr"/>
            <a:r>
              <a:rPr lang="en-US" sz="5500" dirty="0" smtClean="0">
                <a:solidFill>
                  <a:schemeClr val="tx1"/>
                </a:solidFill>
              </a:rPr>
              <a:t>”UNNAMED HEROES”</a:t>
            </a:r>
            <a:endParaRPr lang="en-US" sz="5500" dirty="0">
              <a:solidFill>
                <a:schemeClr val="tx1"/>
              </a:solidFill>
            </a:endParaRPr>
          </a:p>
        </p:txBody>
      </p:sp>
      <p:sp>
        <p:nvSpPr>
          <p:cNvPr id="3" name="Subtitle 2"/>
          <p:cNvSpPr>
            <a:spLocks noGrp="1"/>
          </p:cNvSpPr>
          <p:nvPr>
            <p:ph type="subTitle" idx="1"/>
          </p:nvPr>
        </p:nvSpPr>
        <p:spPr>
          <a:xfrm>
            <a:off x="1524000" y="3657600"/>
            <a:ext cx="6400800" cy="1295400"/>
          </a:xfrm>
        </p:spPr>
        <p:txBody>
          <a:bodyPr>
            <a:normAutofit/>
          </a:bodyPr>
          <a:lstStyle/>
          <a:p>
            <a:pPr algn="ctr"/>
            <a:r>
              <a:rPr lang="en-US" sz="3200" dirty="0" smtClean="0"/>
              <a:t>May 5, </a:t>
            </a:r>
            <a:r>
              <a:rPr lang="en-US" sz="3200" dirty="0"/>
              <a:t>2019</a:t>
            </a:r>
          </a:p>
          <a:p>
            <a:pPr algn="ctr"/>
            <a:r>
              <a:rPr lang="en-US" sz="3200" dirty="0"/>
              <a:t>San Angelo, TX</a:t>
            </a:r>
          </a:p>
        </p:txBody>
      </p:sp>
    </p:spTree>
    <p:extLst>
      <p:ext uri="{BB962C8B-B14F-4D97-AF65-F5344CB8AC3E}">
        <p14:creationId xmlns:p14="http://schemas.microsoft.com/office/powerpoint/2010/main" val="3805350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5:14</a:t>
            </a:r>
            <a:endParaRPr lang="en-US" dirty="0"/>
          </a:p>
        </p:txBody>
      </p:sp>
      <p:sp>
        <p:nvSpPr>
          <p:cNvPr id="3" name="Content Placeholder 2"/>
          <p:cNvSpPr>
            <a:spLocks noGrp="1"/>
          </p:cNvSpPr>
          <p:nvPr>
            <p:ph idx="1"/>
          </p:nvPr>
        </p:nvSpPr>
        <p:spPr>
          <a:xfrm>
            <a:off x="457200" y="1600200"/>
            <a:ext cx="8229600" cy="1905000"/>
          </a:xfrm>
        </p:spPr>
        <p:txBody>
          <a:bodyPr>
            <a:normAutofit/>
          </a:bodyPr>
          <a:lstStyle/>
          <a:p>
            <a:pPr marL="0" indent="0">
              <a:buNone/>
            </a:pPr>
            <a:r>
              <a:rPr lang="en-US" sz="2800" dirty="0"/>
              <a:t>So he went down and dipped seven times in the Jordan, according to the saying of the man of God; and his flesh was restored like the flesh of a little child, and he was clean.</a:t>
            </a:r>
            <a:endParaRPr lang="en-US" sz="2800" dirty="0"/>
          </a:p>
        </p:txBody>
      </p:sp>
      <p:sp>
        <p:nvSpPr>
          <p:cNvPr id="4" name="TextBox 3"/>
          <p:cNvSpPr txBox="1"/>
          <p:nvPr/>
        </p:nvSpPr>
        <p:spPr>
          <a:xfrm>
            <a:off x="609600" y="3810000"/>
            <a:ext cx="7848600" cy="954107"/>
          </a:xfrm>
          <a:prstGeom prst="rect">
            <a:avLst/>
          </a:prstGeom>
          <a:solidFill>
            <a:schemeClr val="accent2"/>
          </a:solidFill>
        </p:spPr>
        <p:txBody>
          <a:bodyPr wrap="square" rtlCol="0">
            <a:spAutoFit/>
          </a:bodyPr>
          <a:lstStyle/>
          <a:p>
            <a:r>
              <a:rPr lang="en-US" sz="2800" dirty="0" smtClean="0"/>
              <a:t>Fortunately for </a:t>
            </a:r>
            <a:r>
              <a:rPr lang="en-US" sz="2800" dirty="0" err="1" smtClean="0"/>
              <a:t>Naaman</a:t>
            </a:r>
            <a:r>
              <a:rPr lang="en-US" sz="2800" dirty="0" smtClean="0"/>
              <a:t>, he was willing to heed the advice of some </a:t>
            </a:r>
            <a:r>
              <a:rPr lang="en-US" sz="2800" dirty="0"/>
              <a:t>U</a:t>
            </a:r>
            <a:r>
              <a:rPr lang="en-US" sz="2800" dirty="0" smtClean="0"/>
              <a:t>nnamed Heroes.</a:t>
            </a:r>
            <a:endParaRPr lang="en-US" sz="2800" dirty="0"/>
          </a:p>
        </p:txBody>
      </p:sp>
    </p:spTree>
    <p:extLst>
      <p:ext uri="{BB962C8B-B14F-4D97-AF65-F5344CB8AC3E}">
        <p14:creationId xmlns:p14="http://schemas.microsoft.com/office/powerpoint/2010/main" val="142015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5:15</a:t>
            </a:r>
            <a:endParaRPr lang="en-US" dirty="0"/>
          </a:p>
        </p:txBody>
      </p:sp>
      <p:sp>
        <p:nvSpPr>
          <p:cNvPr id="3" name="Content Placeholder 2"/>
          <p:cNvSpPr>
            <a:spLocks noGrp="1"/>
          </p:cNvSpPr>
          <p:nvPr>
            <p:ph idx="1"/>
          </p:nvPr>
        </p:nvSpPr>
        <p:spPr>
          <a:xfrm>
            <a:off x="457200" y="1600200"/>
            <a:ext cx="8229600" cy="1981200"/>
          </a:xfrm>
        </p:spPr>
        <p:txBody>
          <a:bodyPr>
            <a:normAutofit/>
          </a:bodyPr>
          <a:lstStyle/>
          <a:p>
            <a:pPr marL="0" indent="0">
              <a:buNone/>
            </a:pPr>
            <a:r>
              <a:rPr lang="en-US" sz="2800" dirty="0"/>
              <a:t>And he returned to the man of God, he and all his aides, and came and stood before him; and he said, “Indeed, now I know that </a:t>
            </a:r>
            <a:r>
              <a:rPr lang="en-US" sz="2800" i="1" dirty="0"/>
              <a:t>there is</a:t>
            </a:r>
            <a:r>
              <a:rPr lang="en-US" sz="2800" dirty="0"/>
              <a:t> no God in all the earth, except in </a:t>
            </a:r>
            <a:r>
              <a:rPr lang="en-US" sz="2800" dirty="0" smtClean="0"/>
              <a:t>Israel…</a:t>
            </a:r>
            <a:endParaRPr lang="en-US" sz="2800" dirty="0"/>
          </a:p>
        </p:txBody>
      </p:sp>
    </p:spTree>
    <p:extLst>
      <p:ext uri="{BB962C8B-B14F-4D97-AF65-F5344CB8AC3E}">
        <p14:creationId xmlns:p14="http://schemas.microsoft.com/office/powerpoint/2010/main" val="3383900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the Unnamed Heroes</a:t>
            </a:r>
            <a:endParaRPr lang="en-US" dirty="0"/>
          </a:p>
        </p:txBody>
      </p:sp>
      <p:sp>
        <p:nvSpPr>
          <p:cNvPr id="3" name="Content Placeholder 2"/>
          <p:cNvSpPr>
            <a:spLocks noGrp="1"/>
          </p:cNvSpPr>
          <p:nvPr>
            <p:ph idx="1"/>
          </p:nvPr>
        </p:nvSpPr>
        <p:spPr>
          <a:xfrm>
            <a:off x="457200" y="1600200"/>
            <a:ext cx="8229600" cy="1752600"/>
          </a:xfrm>
        </p:spPr>
        <p:txBody>
          <a:bodyPr>
            <a:normAutofit/>
          </a:bodyPr>
          <a:lstStyle/>
          <a:p>
            <a:pPr marL="0" indent="0">
              <a:buNone/>
            </a:pPr>
            <a:r>
              <a:rPr lang="en-US" sz="2800" dirty="0" smtClean="0"/>
              <a:t>1)  Godly advice can come from unlikely sources</a:t>
            </a:r>
          </a:p>
          <a:p>
            <a:pPr marL="0" indent="0">
              <a:buNone/>
            </a:pPr>
            <a:r>
              <a:rPr lang="en-US" sz="2800" dirty="0" smtClean="0"/>
              <a:t>2)  It’s not “who” says it, but “what” they say</a:t>
            </a:r>
          </a:p>
          <a:p>
            <a:pPr marL="0" indent="0">
              <a:buNone/>
            </a:pPr>
            <a:r>
              <a:rPr lang="en-US" sz="2800" dirty="0" smtClean="0"/>
              <a:t>3)  We all need common sense confidants</a:t>
            </a:r>
          </a:p>
          <a:p>
            <a:pPr marL="0" indent="0">
              <a:buNone/>
            </a:pPr>
            <a:endParaRPr lang="en-US" sz="2800" dirty="0"/>
          </a:p>
        </p:txBody>
      </p:sp>
    </p:spTree>
    <p:extLst>
      <p:ext uri="{BB962C8B-B14F-4D97-AF65-F5344CB8AC3E}">
        <p14:creationId xmlns:p14="http://schemas.microsoft.com/office/powerpoint/2010/main" val="1117556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4:27</a:t>
            </a:r>
            <a:endParaRPr lang="en-US" dirty="0"/>
          </a:p>
        </p:txBody>
      </p:sp>
      <p:sp>
        <p:nvSpPr>
          <p:cNvPr id="3" name="Content Placeholder 2"/>
          <p:cNvSpPr>
            <a:spLocks noGrp="1"/>
          </p:cNvSpPr>
          <p:nvPr>
            <p:ph idx="1"/>
          </p:nvPr>
        </p:nvSpPr>
        <p:spPr>
          <a:xfrm>
            <a:off x="457200" y="1600200"/>
            <a:ext cx="8229600" cy="2667000"/>
          </a:xfrm>
        </p:spPr>
        <p:txBody>
          <a:bodyPr>
            <a:normAutofit/>
          </a:bodyPr>
          <a:lstStyle/>
          <a:p>
            <a:pPr marL="0" indent="0">
              <a:buNone/>
            </a:pPr>
            <a:r>
              <a:rPr lang="en-US" sz="2800" i="1" dirty="0" smtClean="0"/>
              <a:t>From the sermon at the synagogue in Nazareth</a:t>
            </a:r>
            <a:r>
              <a:rPr lang="en-US" sz="2800" dirty="0" smtClean="0"/>
              <a:t>:</a:t>
            </a:r>
          </a:p>
          <a:p>
            <a:pPr marL="0" indent="0">
              <a:buNone/>
            </a:pPr>
            <a:endParaRPr lang="en-US" sz="2800" dirty="0" smtClean="0"/>
          </a:p>
          <a:p>
            <a:pPr marL="0" indent="0">
              <a:buNone/>
            </a:pPr>
            <a:r>
              <a:rPr lang="en-US" sz="2800" dirty="0"/>
              <a:t>And many lepers were in Israel in the time of Elisha the prophet, and none of them was cleansed except </a:t>
            </a:r>
            <a:r>
              <a:rPr lang="en-US" sz="2800" dirty="0" err="1"/>
              <a:t>Naaman</a:t>
            </a:r>
            <a:r>
              <a:rPr lang="en-US" sz="2800" dirty="0"/>
              <a:t> the Syrian.”</a:t>
            </a:r>
            <a:endParaRPr lang="en-US" sz="2800" dirty="0"/>
          </a:p>
        </p:txBody>
      </p:sp>
    </p:spTree>
    <p:extLst>
      <p:ext uri="{BB962C8B-B14F-4D97-AF65-F5344CB8AC3E}">
        <p14:creationId xmlns:p14="http://schemas.microsoft.com/office/powerpoint/2010/main" val="32122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Everybody Knows Your Name</a:t>
            </a:r>
            <a:endParaRPr lang="en-US" dirty="0"/>
          </a:p>
        </p:txBody>
      </p:sp>
      <p:sp>
        <p:nvSpPr>
          <p:cNvPr id="3" name="Content Placeholder 2"/>
          <p:cNvSpPr>
            <a:spLocks noGrp="1"/>
          </p:cNvSpPr>
          <p:nvPr>
            <p:ph idx="1"/>
          </p:nvPr>
        </p:nvSpPr>
        <p:spPr/>
        <p:txBody>
          <a:bodyPr>
            <a:normAutofit/>
          </a:bodyPr>
          <a:lstStyle/>
          <a:p>
            <a:r>
              <a:rPr lang="en-US" sz="3000" dirty="0" smtClean="0"/>
              <a:t>We all appreciate recognition!</a:t>
            </a:r>
          </a:p>
          <a:p>
            <a:endParaRPr lang="en-US" sz="3000" dirty="0" smtClean="0"/>
          </a:p>
          <a:p>
            <a:r>
              <a:rPr lang="en-US" sz="3000" dirty="0" smtClean="0"/>
              <a:t>Unfortunately, many do not feel as though their contributions are worth much unless they get recognition.</a:t>
            </a:r>
          </a:p>
          <a:p>
            <a:endParaRPr lang="en-US" sz="3000" dirty="0"/>
          </a:p>
          <a:p>
            <a:r>
              <a:rPr lang="en-US" sz="3000" dirty="0" smtClean="0"/>
              <a:t>Football – Offense or Defense?</a:t>
            </a:r>
            <a:endParaRPr lang="en-US" sz="3000" dirty="0"/>
          </a:p>
        </p:txBody>
      </p:sp>
    </p:spTree>
    <p:extLst>
      <p:ext uri="{BB962C8B-B14F-4D97-AF65-F5344CB8AC3E}">
        <p14:creationId xmlns:p14="http://schemas.microsoft.com/office/powerpoint/2010/main" val="396800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614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5:1</a:t>
            </a:r>
            <a:endParaRPr lang="en-US" dirty="0"/>
          </a:p>
        </p:txBody>
      </p:sp>
      <p:sp>
        <p:nvSpPr>
          <p:cNvPr id="3" name="Content Placeholder 2"/>
          <p:cNvSpPr>
            <a:spLocks noGrp="1"/>
          </p:cNvSpPr>
          <p:nvPr>
            <p:ph idx="1"/>
          </p:nvPr>
        </p:nvSpPr>
        <p:spPr>
          <a:xfrm>
            <a:off x="457200" y="1600200"/>
            <a:ext cx="8229600" cy="2057400"/>
          </a:xfrm>
        </p:spPr>
        <p:txBody>
          <a:bodyPr>
            <a:normAutofit/>
          </a:bodyPr>
          <a:lstStyle/>
          <a:p>
            <a:pPr marL="0" indent="0">
              <a:buNone/>
            </a:pPr>
            <a:r>
              <a:rPr lang="en-US" sz="2800" dirty="0"/>
              <a:t>Now </a:t>
            </a:r>
            <a:r>
              <a:rPr lang="en-US" sz="2800" dirty="0" err="1"/>
              <a:t>Naaman</a:t>
            </a:r>
            <a:r>
              <a:rPr lang="en-US" sz="2800" dirty="0"/>
              <a:t>, commander of the army of the king of Syria, was a great and honorable man in the eyes of his master, because by him the </a:t>
            </a:r>
            <a:r>
              <a:rPr lang="en-US" sz="2800" cap="small" dirty="0"/>
              <a:t>Lord</a:t>
            </a:r>
            <a:r>
              <a:rPr lang="en-US" sz="2800" dirty="0"/>
              <a:t> had given victory to </a:t>
            </a:r>
            <a:r>
              <a:rPr lang="en-US" sz="2800" dirty="0" smtClean="0"/>
              <a:t>Syria.</a:t>
            </a:r>
            <a:endParaRPr lang="en-US" sz="2800" dirty="0"/>
          </a:p>
        </p:txBody>
      </p:sp>
    </p:spTree>
    <p:extLst>
      <p:ext uri="{BB962C8B-B14F-4D97-AF65-F5344CB8AC3E}">
        <p14:creationId xmlns:p14="http://schemas.microsoft.com/office/powerpoint/2010/main" val="396658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ARAM (SYRIA)</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0800" y="1600200"/>
            <a:ext cx="65024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6222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Kings 5:1</a:t>
            </a:r>
            <a:endParaRPr lang="en-US" dirty="0"/>
          </a:p>
        </p:txBody>
      </p:sp>
      <p:sp>
        <p:nvSpPr>
          <p:cNvPr id="3" name="Content Placeholder 2"/>
          <p:cNvSpPr>
            <a:spLocks noGrp="1"/>
          </p:cNvSpPr>
          <p:nvPr>
            <p:ph idx="1"/>
          </p:nvPr>
        </p:nvSpPr>
        <p:spPr>
          <a:xfrm>
            <a:off x="457200" y="1600200"/>
            <a:ext cx="8229600" cy="685800"/>
          </a:xfrm>
        </p:spPr>
        <p:txBody>
          <a:bodyPr>
            <a:normAutofit/>
          </a:bodyPr>
          <a:lstStyle/>
          <a:p>
            <a:pPr marL="0" indent="0">
              <a:buNone/>
            </a:pPr>
            <a:r>
              <a:rPr lang="en-US" sz="2800" dirty="0"/>
              <a:t>He was also a mighty man of valor, </a:t>
            </a:r>
            <a:r>
              <a:rPr lang="en-US" sz="2800" i="1" dirty="0" smtClean="0"/>
              <a:t>but </a:t>
            </a:r>
            <a:r>
              <a:rPr lang="en-US" sz="2800" dirty="0" smtClean="0"/>
              <a:t>a </a:t>
            </a:r>
            <a:r>
              <a:rPr lang="en-US" sz="2800" dirty="0"/>
              <a:t>leper.</a:t>
            </a:r>
            <a:endParaRPr lang="en-US" sz="2800" dirty="0"/>
          </a:p>
        </p:txBody>
      </p:sp>
      <p:sp>
        <p:nvSpPr>
          <p:cNvPr id="4" name="TextBox 3"/>
          <p:cNvSpPr txBox="1"/>
          <p:nvPr/>
        </p:nvSpPr>
        <p:spPr>
          <a:xfrm>
            <a:off x="2057400" y="3014990"/>
            <a:ext cx="4800600" cy="523220"/>
          </a:xfrm>
          <a:prstGeom prst="rect">
            <a:avLst/>
          </a:prstGeom>
          <a:solidFill>
            <a:schemeClr val="accent2"/>
          </a:solidFill>
        </p:spPr>
        <p:txBody>
          <a:bodyPr wrap="square" rtlCol="0">
            <a:spAutoFit/>
          </a:bodyPr>
          <a:lstStyle/>
          <a:p>
            <a:r>
              <a:rPr lang="en-US" sz="2800" dirty="0" smtClean="0"/>
              <a:t>Leviticus 13 – Leprosy Laws</a:t>
            </a:r>
            <a:endParaRPr lang="en-US" sz="2800" dirty="0"/>
          </a:p>
        </p:txBody>
      </p:sp>
    </p:spTree>
    <p:extLst>
      <p:ext uri="{BB962C8B-B14F-4D97-AF65-F5344CB8AC3E}">
        <p14:creationId xmlns:p14="http://schemas.microsoft.com/office/powerpoint/2010/main" val="288270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Samuel 3:28-29</a:t>
            </a:r>
            <a:endParaRPr lang="en-US" dirty="0"/>
          </a:p>
        </p:txBody>
      </p:sp>
      <p:sp>
        <p:nvSpPr>
          <p:cNvPr id="3" name="Content Placeholder 2"/>
          <p:cNvSpPr>
            <a:spLocks noGrp="1"/>
          </p:cNvSpPr>
          <p:nvPr>
            <p:ph idx="1"/>
          </p:nvPr>
        </p:nvSpPr>
        <p:spPr>
          <a:xfrm>
            <a:off x="457200" y="1600200"/>
            <a:ext cx="8229600" cy="3733800"/>
          </a:xfrm>
        </p:spPr>
        <p:txBody>
          <a:bodyPr>
            <a:normAutofit/>
          </a:bodyPr>
          <a:lstStyle/>
          <a:p>
            <a:pPr marL="0" indent="0">
              <a:buNone/>
            </a:pPr>
            <a:r>
              <a:rPr lang="en-US" sz="2800" dirty="0"/>
              <a:t>Afterward, when David heard </a:t>
            </a:r>
            <a:r>
              <a:rPr lang="en-US" sz="2800" i="1" dirty="0"/>
              <a:t>it,</a:t>
            </a:r>
            <a:r>
              <a:rPr lang="en-US" sz="2800" dirty="0"/>
              <a:t> he said, “My kingdom and I </a:t>
            </a:r>
            <a:r>
              <a:rPr lang="en-US" sz="2800" i="1" dirty="0" smtClean="0"/>
              <a:t>are</a:t>
            </a:r>
            <a:r>
              <a:rPr lang="en-US" sz="2800" baseline="30000" dirty="0"/>
              <a:t> </a:t>
            </a:r>
            <a:r>
              <a:rPr lang="en-US" sz="2800" dirty="0" smtClean="0"/>
              <a:t>guiltless </a:t>
            </a:r>
            <a:r>
              <a:rPr lang="en-US" sz="2800" dirty="0"/>
              <a:t>before the </a:t>
            </a:r>
            <a:r>
              <a:rPr lang="en-US" sz="2800" cap="small" dirty="0"/>
              <a:t>Lord</a:t>
            </a:r>
            <a:r>
              <a:rPr lang="en-US" sz="2800" dirty="0"/>
              <a:t> forever of the blood of Abner the son of </a:t>
            </a:r>
            <a:r>
              <a:rPr lang="en-US" sz="2800" dirty="0" err="1"/>
              <a:t>Ner</a:t>
            </a:r>
            <a:r>
              <a:rPr lang="en-US" sz="2800" dirty="0"/>
              <a:t>. </a:t>
            </a:r>
            <a:r>
              <a:rPr lang="en-US" sz="2800" b="1" baseline="30000" dirty="0"/>
              <a:t>29 </a:t>
            </a:r>
            <a:r>
              <a:rPr lang="en-US" sz="2800" dirty="0"/>
              <a:t>Let it rest on the head of Joab and on all his father’s house; and let there never fail to be in the </a:t>
            </a:r>
            <a:r>
              <a:rPr lang="en-US" sz="2800" dirty="0" smtClean="0"/>
              <a:t>house </a:t>
            </a:r>
            <a:r>
              <a:rPr lang="en-US" sz="2800" dirty="0"/>
              <a:t>of Joab one who has a discharge or is a leper, who leans on a staff or falls by the sword, or who lacks bread.” </a:t>
            </a:r>
            <a:endParaRPr lang="en-US" sz="2800" dirty="0"/>
          </a:p>
        </p:txBody>
      </p:sp>
      <p:sp>
        <p:nvSpPr>
          <p:cNvPr id="4" name="TextBox 3"/>
          <p:cNvSpPr txBox="1"/>
          <p:nvPr/>
        </p:nvSpPr>
        <p:spPr>
          <a:xfrm>
            <a:off x="457200" y="5562600"/>
            <a:ext cx="8229600" cy="523220"/>
          </a:xfrm>
          <a:prstGeom prst="rect">
            <a:avLst/>
          </a:prstGeom>
          <a:solidFill>
            <a:schemeClr val="accent2"/>
          </a:solidFill>
        </p:spPr>
        <p:txBody>
          <a:bodyPr wrap="square" rtlCol="0">
            <a:spAutoFit/>
          </a:bodyPr>
          <a:lstStyle/>
          <a:p>
            <a:r>
              <a:rPr lang="en-US" sz="2800" dirty="0" smtClean="0"/>
              <a:t>Leprosy was a curse on mankind!</a:t>
            </a:r>
            <a:endParaRPr lang="en-US" sz="2800" dirty="0"/>
          </a:p>
        </p:txBody>
      </p:sp>
    </p:spTree>
    <p:extLst>
      <p:ext uri="{BB962C8B-B14F-4D97-AF65-F5344CB8AC3E}">
        <p14:creationId xmlns:p14="http://schemas.microsoft.com/office/powerpoint/2010/main" val="387634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17:12-18</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Then </a:t>
            </a:r>
            <a:r>
              <a:rPr lang="en-US" sz="2800" dirty="0"/>
              <a:t>as He entered a certain village, there met Him ten men who were lepers, who stood afar off. </a:t>
            </a:r>
            <a:r>
              <a:rPr lang="en-US" sz="2800" b="1" baseline="30000" dirty="0"/>
              <a:t>13 </a:t>
            </a:r>
            <a:r>
              <a:rPr lang="en-US" sz="2800" dirty="0"/>
              <a:t>And they lifted up </a:t>
            </a:r>
            <a:r>
              <a:rPr lang="en-US" sz="2800" i="1" dirty="0"/>
              <a:t>their</a:t>
            </a:r>
            <a:r>
              <a:rPr lang="en-US" sz="2800" dirty="0"/>
              <a:t> voices and said, “Jesus, Master, have mercy on us!”</a:t>
            </a:r>
          </a:p>
          <a:p>
            <a:pPr marL="0" indent="0">
              <a:buNone/>
            </a:pPr>
            <a:r>
              <a:rPr lang="en-US" sz="2800" b="1" baseline="30000" dirty="0"/>
              <a:t>14 </a:t>
            </a:r>
            <a:r>
              <a:rPr lang="en-US" sz="2800" dirty="0"/>
              <a:t>So when He saw </a:t>
            </a:r>
            <a:r>
              <a:rPr lang="en-US" sz="2800" i="1" dirty="0"/>
              <a:t>them,</a:t>
            </a:r>
            <a:r>
              <a:rPr lang="en-US" sz="2800" dirty="0"/>
              <a:t> He said to them, “Go, show yourselves to the priests.” And so it was that as they went, they were cleansed.</a:t>
            </a:r>
          </a:p>
          <a:p>
            <a:pPr marL="0" indent="0">
              <a:buNone/>
            </a:pPr>
            <a:endParaRPr lang="en-US" dirty="0"/>
          </a:p>
        </p:txBody>
      </p:sp>
    </p:spTree>
    <p:extLst>
      <p:ext uri="{BB962C8B-B14F-4D97-AF65-F5344CB8AC3E}">
        <p14:creationId xmlns:p14="http://schemas.microsoft.com/office/powerpoint/2010/main" val="890034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3993</TotalTime>
  <Words>675</Words>
  <Application>Microsoft Office PowerPoint</Application>
  <PresentationFormat>On-screen Show (4:3)</PresentationFormat>
  <Paragraphs>79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PowerPoint Presentation</vt:lpstr>
      <vt:lpstr>”UNNAMED HEROES”</vt:lpstr>
      <vt:lpstr>Where Everybody Knows Your Name</vt:lpstr>
      <vt:lpstr>PowerPoint Presentation</vt:lpstr>
      <vt:lpstr>2 Kings 5:1</vt:lpstr>
      <vt:lpstr>ARAM (SYRIA)</vt:lpstr>
      <vt:lpstr>2 Kings 5:1</vt:lpstr>
      <vt:lpstr>2 Samuel 3:28-29</vt:lpstr>
      <vt:lpstr>Luke 17:12-18</vt:lpstr>
      <vt:lpstr>Luke 17:12-18</vt:lpstr>
      <vt:lpstr>Unnamed Hero #1</vt:lpstr>
      <vt:lpstr>2 Kings 5:5</vt:lpstr>
      <vt:lpstr>The King’s Letter</vt:lpstr>
      <vt:lpstr>2 Kings 5:8</vt:lpstr>
      <vt:lpstr>2 Kings 5:9</vt:lpstr>
      <vt:lpstr>Unnamed Hero #2</vt:lpstr>
      <vt:lpstr>2 Kings 5:11</vt:lpstr>
      <vt:lpstr>Unnamed Heroes #3</vt:lpstr>
      <vt:lpstr>Wisdom of Proverbs</vt:lpstr>
      <vt:lpstr>2 Kings 5:14</vt:lpstr>
      <vt:lpstr>2 Kings 5:15</vt:lpstr>
      <vt:lpstr>Lessons from the Unnamed Heroes</vt:lpstr>
      <vt:lpstr>Luke 4:27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418</cp:revision>
  <cp:lastPrinted>2016-08-14T13:26:36Z</cp:lastPrinted>
  <dcterms:created xsi:type="dcterms:W3CDTF">2006-08-16T00:00:00Z</dcterms:created>
  <dcterms:modified xsi:type="dcterms:W3CDTF">2019-05-05T05:49:16Z</dcterms:modified>
</cp:coreProperties>
</file>