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56" r:id="rId2"/>
    <p:sldId id="257" r:id="rId3"/>
    <p:sldId id="258" r:id="rId4"/>
    <p:sldId id="259" r:id="rId5"/>
    <p:sldId id="281" r:id="rId6"/>
    <p:sldId id="260" r:id="rId7"/>
    <p:sldId id="262" r:id="rId8"/>
    <p:sldId id="261" r:id="rId9"/>
    <p:sldId id="263" r:id="rId10"/>
    <p:sldId id="282" r:id="rId11"/>
    <p:sldId id="283" r:id="rId12"/>
    <p:sldId id="275" r:id="rId13"/>
    <p:sldId id="265" r:id="rId14"/>
    <p:sldId id="274" r:id="rId15"/>
    <p:sldId id="266" r:id="rId16"/>
    <p:sldId id="276" r:id="rId17"/>
    <p:sldId id="267" r:id="rId18"/>
    <p:sldId id="284" r:id="rId19"/>
    <p:sldId id="277" r:id="rId20"/>
    <p:sldId id="268" r:id="rId21"/>
    <p:sldId id="270" r:id="rId22"/>
    <p:sldId id="285" r:id="rId23"/>
    <p:sldId id="278" r:id="rId24"/>
    <p:sldId id="279" r:id="rId25"/>
    <p:sldId id="271" r:id="rId26"/>
    <p:sldId id="272" r:id="rId27"/>
    <p:sldId id="273" r:id="rId28"/>
    <p:sldId id="280" r:id="rId29"/>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90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863A81EC-E455-4131-B52C-A87493145415}" type="datetimeFigureOut">
              <a:rPr lang="en-US" smtClean="0"/>
              <a:t>5/31/2015</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81EFFB89-7F3E-456A-9DC0-FEA7BEDAE085}" type="slidenum">
              <a:rPr lang="en-US" smtClean="0"/>
              <a:t>‹#›</a:t>
            </a:fld>
            <a:endParaRPr lang="en-US"/>
          </a:p>
        </p:txBody>
      </p:sp>
    </p:spTree>
    <p:extLst>
      <p:ext uri="{BB962C8B-B14F-4D97-AF65-F5344CB8AC3E}">
        <p14:creationId xmlns:p14="http://schemas.microsoft.com/office/powerpoint/2010/main" val="9855940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DA3587-8ED9-4331-BE7D-E5F4EA29DB6D}"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321219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DA3587-8ED9-4331-BE7D-E5F4EA29DB6D}"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3964569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DA3587-8ED9-4331-BE7D-E5F4EA29DB6D}"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2056354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DA3587-8ED9-4331-BE7D-E5F4EA29DB6D}"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305559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DA3587-8ED9-4331-BE7D-E5F4EA29DB6D}"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1973825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DA3587-8ED9-4331-BE7D-E5F4EA29DB6D}" type="datetimeFigureOut">
              <a:rPr lang="en-US" smtClean="0"/>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2033432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DA3587-8ED9-4331-BE7D-E5F4EA29DB6D}" type="datetimeFigureOut">
              <a:rPr lang="en-US" smtClean="0"/>
              <a:t>5/31/2015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43469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DA3587-8ED9-4331-BE7D-E5F4EA29DB6D}" type="datetimeFigureOut">
              <a:rPr lang="en-US" smtClean="0"/>
              <a:t>5/31/2015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1775094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DA3587-8ED9-4331-BE7D-E5F4EA29DB6D}" type="datetimeFigureOut">
              <a:rPr lang="en-US" smtClean="0"/>
              <a:t>5/31/2015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3080093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DA3587-8ED9-4331-BE7D-E5F4EA29DB6D}" type="datetimeFigureOut">
              <a:rPr lang="en-US" smtClean="0"/>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292397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DA3587-8ED9-4331-BE7D-E5F4EA29DB6D}" type="datetimeFigureOut">
              <a:rPr lang="en-US" smtClean="0"/>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7D83D7-A616-4E99-AC27-0A8C198ACB81}" type="slidenum">
              <a:rPr lang="en-US" smtClean="0"/>
              <a:t>‹#›</a:t>
            </a:fld>
            <a:endParaRPr lang="en-US"/>
          </a:p>
        </p:txBody>
      </p:sp>
    </p:spTree>
    <p:extLst>
      <p:ext uri="{BB962C8B-B14F-4D97-AF65-F5344CB8AC3E}">
        <p14:creationId xmlns:p14="http://schemas.microsoft.com/office/powerpoint/2010/main" val="2836259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DA3587-8ED9-4331-BE7D-E5F4EA29DB6D}" type="datetimeFigureOut">
              <a:rPr lang="en-US" smtClean="0"/>
              <a:t>5/31/2015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7D83D7-A616-4E99-AC27-0A8C198ACB81}" type="slidenum">
              <a:rPr lang="en-US" smtClean="0"/>
              <a:t>‹#›</a:t>
            </a:fld>
            <a:endParaRPr lang="en-US"/>
          </a:p>
        </p:txBody>
      </p:sp>
    </p:spTree>
    <p:extLst>
      <p:ext uri="{BB962C8B-B14F-4D97-AF65-F5344CB8AC3E}">
        <p14:creationId xmlns:p14="http://schemas.microsoft.com/office/powerpoint/2010/main" val="67990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613025"/>
          </a:xfrm>
        </p:spPr>
        <p:txBody>
          <a:bodyPr>
            <a:noAutofit/>
          </a:bodyPr>
          <a:lstStyle/>
          <a:p>
            <a:r>
              <a:rPr lang="en-US" sz="8000" dirty="0" smtClean="0"/>
              <a:t>What is the Kingdom?</a:t>
            </a:r>
            <a:endParaRPr lang="en-US" sz="8000" dirty="0"/>
          </a:p>
        </p:txBody>
      </p:sp>
      <p:sp>
        <p:nvSpPr>
          <p:cNvPr id="3" name="Subtitle 2"/>
          <p:cNvSpPr>
            <a:spLocks noGrp="1"/>
          </p:cNvSpPr>
          <p:nvPr>
            <p:ph type="subTitle" idx="1"/>
          </p:nvPr>
        </p:nvSpPr>
        <p:spPr>
          <a:xfrm>
            <a:off x="1371600" y="4343400"/>
            <a:ext cx="6400800" cy="990600"/>
          </a:xfrm>
        </p:spPr>
        <p:txBody>
          <a:bodyPr>
            <a:normAutofit/>
          </a:bodyPr>
          <a:lstStyle/>
          <a:p>
            <a:r>
              <a:rPr lang="en-US" sz="4800" dirty="0" smtClean="0">
                <a:solidFill>
                  <a:schemeClr val="tx1"/>
                </a:solidFill>
              </a:rPr>
              <a:t>1 Thessalonians 2:12</a:t>
            </a:r>
            <a:endParaRPr lang="en-US" sz="4800" dirty="0">
              <a:solidFill>
                <a:schemeClr val="tx1"/>
              </a:solidFill>
            </a:endParaRPr>
          </a:p>
        </p:txBody>
      </p:sp>
    </p:spTree>
    <p:extLst>
      <p:ext uri="{BB962C8B-B14F-4D97-AF65-F5344CB8AC3E}">
        <p14:creationId xmlns:p14="http://schemas.microsoft.com/office/powerpoint/2010/main" val="191544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Keys to the Kingdom</a:t>
            </a: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dirty="0" smtClean="0"/>
              <a:t>Matthew 16:13-19</a:t>
            </a:r>
          </a:p>
          <a:p>
            <a:pPr marL="0" indent="0">
              <a:buNone/>
            </a:pPr>
            <a:r>
              <a:rPr lang="en-US" dirty="0"/>
              <a:t>When Jesus came into the region of Caesarea Philippi, He asked His disciples, saying, “Who do men say that I, the Son of Man, am?”</a:t>
            </a:r>
          </a:p>
          <a:p>
            <a:pPr marL="0" indent="0">
              <a:buNone/>
            </a:pPr>
            <a:r>
              <a:rPr lang="en-US" b="1" baseline="30000" dirty="0"/>
              <a:t>14 </a:t>
            </a:r>
            <a:r>
              <a:rPr lang="en-US" dirty="0"/>
              <a:t>So they said, “Some </a:t>
            </a:r>
            <a:r>
              <a:rPr lang="en-US" i="1" dirty="0"/>
              <a:t>say</a:t>
            </a:r>
            <a:r>
              <a:rPr lang="en-US" dirty="0"/>
              <a:t> John the Baptist, some Elijah, and others Jeremiah or one of the prophets</a:t>
            </a:r>
            <a:r>
              <a:rPr lang="en-US" dirty="0" smtClean="0"/>
              <a:t>.”  </a:t>
            </a:r>
            <a:r>
              <a:rPr lang="en-US" b="1" baseline="30000" dirty="0" smtClean="0"/>
              <a:t>15</a:t>
            </a:r>
            <a:r>
              <a:rPr lang="en-US" b="1" baseline="30000" dirty="0"/>
              <a:t> </a:t>
            </a:r>
            <a:r>
              <a:rPr lang="en-US" dirty="0"/>
              <a:t>He said to them, “But who do you say that I am</a:t>
            </a:r>
            <a:r>
              <a:rPr lang="en-US" dirty="0" smtClean="0"/>
              <a:t>?”  </a:t>
            </a:r>
            <a:r>
              <a:rPr lang="en-US" b="1" baseline="30000" dirty="0" smtClean="0"/>
              <a:t>16</a:t>
            </a:r>
            <a:r>
              <a:rPr lang="en-US" b="1" baseline="30000" dirty="0"/>
              <a:t> </a:t>
            </a:r>
            <a:r>
              <a:rPr lang="en-US" dirty="0"/>
              <a:t>Simon Peter answered and said, “You are the Christ, the Son of the living God.”</a:t>
            </a:r>
          </a:p>
          <a:p>
            <a:pPr marL="0" indent="0">
              <a:buNone/>
            </a:pPr>
            <a:endParaRPr lang="en-US" dirty="0"/>
          </a:p>
        </p:txBody>
      </p:sp>
    </p:spTree>
    <p:extLst>
      <p:ext uri="{BB962C8B-B14F-4D97-AF65-F5344CB8AC3E}">
        <p14:creationId xmlns:p14="http://schemas.microsoft.com/office/powerpoint/2010/main" val="3130310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Keys to the Kingdom</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Matthew 16:13-19</a:t>
            </a:r>
          </a:p>
          <a:p>
            <a:pPr marL="0" indent="0">
              <a:buNone/>
            </a:pPr>
            <a:r>
              <a:rPr lang="en-US" b="1" baseline="30000" dirty="0" smtClean="0"/>
              <a:t>17</a:t>
            </a:r>
            <a:r>
              <a:rPr lang="en-US" b="1" baseline="30000" dirty="0"/>
              <a:t> </a:t>
            </a:r>
            <a:r>
              <a:rPr lang="en-US" dirty="0"/>
              <a:t>Jesus answered and said to him, “Blessed are you, Simon Bar-Jonah, for flesh and blood has not revealed </a:t>
            </a:r>
            <a:r>
              <a:rPr lang="en-US" i="1" dirty="0"/>
              <a:t>this</a:t>
            </a:r>
            <a:r>
              <a:rPr lang="en-US" dirty="0"/>
              <a:t> to you, but My Father who is in heaven. </a:t>
            </a:r>
            <a:r>
              <a:rPr lang="en-US" b="1" baseline="30000" dirty="0"/>
              <a:t>18 </a:t>
            </a:r>
            <a:r>
              <a:rPr lang="en-US" dirty="0"/>
              <a:t>And I also say to you that you are Peter, and on this rock </a:t>
            </a:r>
            <a:r>
              <a:rPr lang="en-US" u="sng" dirty="0"/>
              <a:t>I will</a:t>
            </a:r>
            <a:r>
              <a:rPr lang="en-US" dirty="0"/>
              <a:t> build My church, and the gates of Hades shall not prevail against it. </a:t>
            </a:r>
            <a:r>
              <a:rPr lang="en-US" b="1" baseline="30000" dirty="0"/>
              <a:t>19 </a:t>
            </a:r>
            <a:r>
              <a:rPr lang="en-US" dirty="0"/>
              <a:t>And </a:t>
            </a:r>
            <a:r>
              <a:rPr lang="en-US" u="sng" dirty="0"/>
              <a:t>I will</a:t>
            </a:r>
            <a:r>
              <a:rPr lang="en-US" dirty="0"/>
              <a:t> give you the keys of the kingdom of heaven, and whatever you bind on earth will be bound in heaven, and whatever you loose on earth will be </a:t>
            </a:r>
            <a:r>
              <a:rPr lang="en-US" dirty="0" smtClean="0"/>
              <a:t>loosed</a:t>
            </a:r>
            <a:r>
              <a:rPr lang="en-US" dirty="0"/>
              <a:t> in heaven.”</a:t>
            </a:r>
          </a:p>
          <a:p>
            <a:pPr marL="0" indent="0">
              <a:buNone/>
            </a:pPr>
            <a:endParaRPr lang="en-US" dirty="0"/>
          </a:p>
        </p:txBody>
      </p:sp>
    </p:spTree>
    <p:extLst>
      <p:ext uri="{BB962C8B-B14F-4D97-AF65-F5344CB8AC3E}">
        <p14:creationId xmlns:p14="http://schemas.microsoft.com/office/powerpoint/2010/main" val="3194527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Timeframe</a:t>
            </a:r>
            <a:endParaRPr lang="en-US" b="1" dirty="0"/>
          </a:p>
        </p:txBody>
      </p:sp>
      <p:sp>
        <p:nvSpPr>
          <p:cNvPr id="3" name="Content Placeholder 2"/>
          <p:cNvSpPr>
            <a:spLocks noGrp="1"/>
          </p:cNvSpPr>
          <p:nvPr>
            <p:ph idx="1"/>
          </p:nvPr>
        </p:nvSpPr>
        <p:spPr/>
        <p:txBody>
          <a:bodyPr/>
          <a:lstStyle/>
          <a:p>
            <a:pPr marL="0" indent="0">
              <a:buNone/>
            </a:pPr>
            <a:r>
              <a:rPr lang="en-US" dirty="0" smtClean="0"/>
              <a:t>The keys of the kingdom were to be used by Peter.  This would happen during his lifetime, which most scholars believe ended in the year AD 64 at the hands of Nero.</a:t>
            </a:r>
            <a:endParaRPr lang="en-US" dirty="0"/>
          </a:p>
        </p:txBody>
      </p:sp>
    </p:spTree>
    <p:extLst>
      <p:ext uri="{BB962C8B-B14F-4D97-AF65-F5344CB8AC3E}">
        <p14:creationId xmlns:p14="http://schemas.microsoft.com/office/powerpoint/2010/main" val="3646387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Will not taste of death</a:t>
            </a:r>
            <a:endParaRPr lang="en-US" b="1" dirty="0"/>
          </a:p>
        </p:txBody>
      </p:sp>
      <p:sp>
        <p:nvSpPr>
          <p:cNvPr id="3" name="Content Placeholder 2"/>
          <p:cNvSpPr>
            <a:spLocks noGrp="1"/>
          </p:cNvSpPr>
          <p:nvPr>
            <p:ph idx="1"/>
          </p:nvPr>
        </p:nvSpPr>
        <p:spPr/>
        <p:txBody>
          <a:bodyPr/>
          <a:lstStyle/>
          <a:p>
            <a:pPr marL="0" indent="0">
              <a:buNone/>
            </a:pPr>
            <a:r>
              <a:rPr lang="en-US" dirty="0" smtClean="0"/>
              <a:t>Mark 9:1</a:t>
            </a:r>
          </a:p>
          <a:p>
            <a:pPr marL="0" indent="0">
              <a:buNone/>
            </a:pPr>
            <a:r>
              <a:rPr lang="en-US" dirty="0"/>
              <a:t>And He said to them, “Assuredly, I say to you that there are </a:t>
            </a:r>
            <a:r>
              <a:rPr lang="en-US" u="sng" dirty="0"/>
              <a:t>some standing here </a:t>
            </a:r>
            <a:r>
              <a:rPr lang="en-US" dirty="0"/>
              <a:t>who will not taste death till they see the kingdom of God present </a:t>
            </a:r>
            <a:r>
              <a:rPr lang="en-US" u="sng" dirty="0"/>
              <a:t>with power</a:t>
            </a:r>
            <a:r>
              <a:rPr lang="en-US" dirty="0"/>
              <a:t>.”</a:t>
            </a:r>
          </a:p>
        </p:txBody>
      </p:sp>
    </p:spTree>
    <p:extLst>
      <p:ext uri="{BB962C8B-B14F-4D97-AF65-F5344CB8AC3E}">
        <p14:creationId xmlns:p14="http://schemas.microsoft.com/office/powerpoint/2010/main" val="4089573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Timeframe</a:t>
            </a:r>
            <a:endParaRPr lang="en-US" b="1" dirty="0"/>
          </a:p>
        </p:txBody>
      </p:sp>
      <p:sp>
        <p:nvSpPr>
          <p:cNvPr id="3" name="Content Placeholder 2"/>
          <p:cNvSpPr>
            <a:spLocks noGrp="1"/>
          </p:cNvSpPr>
          <p:nvPr>
            <p:ph idx="1"/>
          </p:nvPr>
        </p:nvSpPr>
        <p:spPr/>
        <p:txBody>
          <a:bodyPr/>
          <a:lstStyle/>
          <a:p>
            <a:pPr marL="0" indent="0">
              <a:buNone/>
            </a:pPr>
            <a:r>
              <a:rPr lang="en-US" dirty="0" smtClean="0"/>
              <a:t>This also fits the timeframe established by the death of Peter.  These words were spoken prior to AD 30, and the life span of the listeners would have been during this time.</a:t>
            </a:r>
            <a:endParaRPr lang="en-US" dirty="0"/>
          </a:p>
        </p:txBody>
      </p:sp>
    </p:spTree>
    <p:extLst>
      <p:ext uri="{BB962C8B-B14F-4D97-AF65-F5344CB8AC3E}">
        <p14:creationId xmlns:p14="http://schemas.microsoft.com/office/powerpoint/2010/main" val="1264647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Beginning in Jerusalem</a:t>
            </a:r>
            <a:endParaRPr lang="en-US" b="1" dirty="0"/>
          </a:p>
        </p:txBody>
      </p:sp>
      <p:sp>
        <p:nvSpPr>
          <p:cNvPr id="3" name="Content Placeholder 2"/>
          <p:cNvSpPr>
            <a:spLocks noGrp="1"/>
          </p:cNvSpPr>
          <p:nvPr>
            <p:ph idx="1"/>
          </p:nvPr>
        </p:nvSpPr>
        <p:spPr>
          <a:xfrm>
            <a:off x="457200" y="1143000"/>
            <a:ext cx="8229600" cy="4953000"/>
          </a:xfrm>
        </p:spPr>
        <p:txBody>
          <a:bodyPr>
            <a:noAutofit/>
          </a:bodyPr>
          <a:lstStyle/>
          <a:p>
            <a:pPr marL="0" indent="0">
              <a:buNone/>
            </a:pPr>
            <a:r>
              <a:rPr lang="en-US" sz="3100" dirty="0" smtClean="0"/>
              <a:t>Luke 24:46-49</a:t>
            </a:r>
          </a:p>
          <a:p>
            <a:pPr marL="0" indent="0">
              <a:buNone/>
            </a:pPr>
            <a:r>
              <a:rPr lang="en-US" sz="3100" dirty="0"/>
              <a:t>Then He said to them, “Thus it is written, and thus it was necessary for the Christ to suffer and to </a:t>
            </a:r>
            <a:r>
              <a:rPr lang="en-US" sz="3100" dirty="0" smtClean="0"/>
              <a:t>rise</a:t>
            </a:r>
            <a:r>
              <a:rPr lang="en-US" sz="3100" baseline="30000" dirty="0"/>
              <a:t> </a:t>
            </a:r>
            <a:r>
              <a:rPr lang="en-US" sz="3100" dirty="0" smtClean="0"/>
              <a:t>from </a:t>
            </a:r>
            <a:r>
              <a:rPr lang="en-US" sz="3100" dirty="0"/>
              <a:t>the dead the third day,</a:t>
            </a:r>
            <a:r>
              <a:rPr lang="en-US" sz="3100" b="1" baseline="30000" dirty="0"/>
              <a:t>47 </a:t>
            </a:r>
            <a:r>
              <a:rPr lang="en-US" sz="3100" dirty="0"/>
              <a:t>and that repentance and remission of sins should be preached in His name to all nations, beginning at Jerusalem. </a:t>
            </a:r>
            <a:r>
              <a:rPr lang="en-US" sz="3100" b="1" baseline="30000" dirty="0"/>
              <a:t>48 </a:t>
            </a:r>
            <a:r>
              <a:rPr lang="en-US" sz="3100" dirty="0"/>
              <a:t>And you are witnesses of these things. </a:t>
            </a:r>
            <a:r>
              <a:rPr lang="en-US" sz="3100" b="1" baseline="30000" dirty="0"/>
              <a:t>49 </a:t>
            </a:r>
            <a:r>
              <a:rPr lang="en-US" sz="3100" dirty="0"/>
              <a:t>Behold, I send the Promise of My Father upon you; but tarry in the city of </a:t>
            </a:r>
            <a:r>
              <a:rPr lang="en-US" sz="3100" dirty="0" smtClean="0"/>
              <a:t>Jerusalem</a:t>
            </a:r>
            <a:r>
              <a:rPr lang="en-US" sz="3100" dirty="0"/>
              <a:t> until you are endued with power from on high.”</a:t>
            </a:r>
          </a:p>
        </p:txBody>
      </p:sp>
    </p:spTree>
    <p:extLst>
      <p:ext uri="{BB962C8B-B14F-4D97-AF65-F5344CB8AC3E}">
        <p14:creationId xmlns:p14="http://schemas.microsoft.com/office/powerpoint/2010/main" val="41601960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Significance of Passage</a:t>
            </a:r>
            <a:endParaRPr lang="en-US" b="1" dirty="0"/>
          </a:p>
        </p:txBody>
      </p:sp>
      <p:sp>
        <p:nvSpPr>
          <p:cNvPr id="3" name="Content Placeholder 2"/>
          <p:cNvSpPr>
            <a:spLocks noGrp="1"/>
          </p:cNvSpPr>
          <p:nvPr>
            <p:ph idx="1"/>
          </p:nvPr>
        </p:nvSpPr>
        <p:spPr/>
        <p:txBody>
          <a:bodyPr/>
          <a:lstStyle/>
          <a:p>
            <a:pPr marL="514350" indent="-514350">
              <a:buAutoNum type="arabicParenR"/>
            </a:pPr>
            <a:r>
              <a:rPr lang="en-US" dirty="0" smtClean="0"/>
              <a:t>Jesus instructs apostles to preach a message of repentance and forgiveness of sins</a:t>
            </a:r>
          </a:p>
          <a:p>
            <a:pPr marL="514350" indent="-514350">
              <a:buAutoNum type="arabicParenR"/>
            </a:pPr>
            <a:r>
              <a:rPr lang="en-US" dirty="0" smtClean="0"/>
              <a:t>Begin this preaching at Jerusalem</a:t>
            </a:r>
          </a:p>
          <a:p>
            <a:pPr marL="514350" indent="-514350">
              <a:buAutoNum type="arabicParenR"/>
            </a:pPr>
            <a:r>
              <a:rPr lang="en-US" dirty="0" smtClean="0"/>
              <a:t>Wait in the city until they received the power from on high</a:t>
            </a:r>
            <a:endParaRPr lang="en-US" dirty="0"/>
          </a:p>
        </p:txBody>
      </p:sp>
    </p:spTree>
    <p:extLst>
      <p:ext uri="{BB962C8B-B14F-4D97-AF65-F5344CB8AC3E}">
        <p14:creationId xmlns:p14="http://schemas.microsoft.com/office/powerpoint/2010/main" val="23189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Restore the kingdom to Israel?</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Acts 1:4-8</a:t>
            </a:r>
          </a:p>
          <a:p>
            <a:pPr marL="0" indent="0">
              <a:buNone/>
            </a:pPr>
            <a:r>
              <a:rPr lang="en-US" dirty="0"/>
              <a:t>And being assembled together with </a:t>
            </a:r>
            <a:r>
              <a:rPr lang="en-US" i="1" dirty="0"/>
              <a:t>them,</a:t>
            </a:r>
            <a:r>
              <a:rPr lang="en-US" dirty="0"/>
              <a:t> He commanded them not to depart from Jerusalem, but to wait for the Promise of the Father</a:t>
            </a:r>
            <a:r>
              <a:rPr lang="en-US" dirty="0" smtClean="0"/>
              <a:t>, “</a:t>
            </a:r>
            <a:r>
              <a:rPr lang="en-US" dirty="0"/>
              <a:t>which,” </a:t>
            </a:r>
            <a:r>
              <a:rPr lang="en-US" i="1" dirty="0"/>
              <a:t>He said,</a:t>
            </a:r>
            <a:r>
              <a:rPr lang="en-US" dirty="0"/>
              <a:t> “you have heard from Me; </a:t>
            </a:r>
            <a:r>
              <a:rPr lang="en-US" b="1" baseline="30000" dirty="0"/>
              <a:t>5 </a:t>
            </a:r>
            <a:r>
              <a:rPr lang="en-US" dirty="0"/>
              <a:t>for John truly baptized with water, but you shall be baptized with the Holy Spirit not many days from now.” </a:t>
            </a:r>
          </a:p>
        </p:txBody>
      </p:sp>
    </p:spTree>
    <p:extLst>
      <p:ext uri="{BB962C8B-B14F-4D97-AF65-F5344CB8AC3E}">
        <p14:creationId xmlns:p14="http://schemas.microsoft.com/office/powerpoint/2010/main" val="11585701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Restore the kingdom to Israel?</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Acts 1:4-8</a:t>
            </a:r>
          </a:p>
          <a:p>
            <a:pPr marL="0" indent="0">
              <a:buNone/>
            </a:pPr>
            <a:r>
              <a:rPr lang="en-US" b="1" baseline="30000" dirty="0" smtClean="0"/>
              <a:t>6</a:t>
            </a:r>
            <a:r>
              <a:rPr lang="en-US" b="1" baseline="30000" dirty="0"/>
              <a:t> </a:t>
            </a:r>
            <a:r>
              <a:rPr lang="en-US" dirty="0"/>
              <a:t>Therefore, when they had come together, they asked Him, saying, “Lord, will You at this time restore the kingdom to Israel?” </a:t>
            </a:r>
            <a:r>
              <a:rPr lang="en-US" b="1" baseline="30000" dirty="0"/>
              <a:t>7 </a:t>
            </a:r>
            <a:r>
              <a:rPr lang="en-US" dirty="0"/>
              <a:t>And He said to them, “It is not for you to know times or seasons which the Father has put in His own authority. </a:t>
            </a:r>
            <a:r>
              <a:rPr lang="en-US" b="1" baseline="30000" dirty="0"/>
              <a:t>8 </a:t>
            </a:r>
            <a:r>
              <a:rPr lang="en-US" dirty="0"/>
              <a:t>But you shall receive power when the Holy Spirit has come upon you; and you shall be witnesses to </a:t>
            </a:r>
            <a:r>
              <a:rPr lang="en-US" dirty="0" smtClean="0"/>
              <a:t>Me</a:t>
            </a:r>
            <a:r>
              <a:rPr lang="en-US" dirty="0"/>
              <a:t> in Jerusalem, and in all Judea and Samaria, and to the end of the earth.”</a:t>
            </a:r>
          </a:p>
        </p:txBody>
      </p:sp>
    </p:spTree>
    <p:extLst>
      <p:ext uri="{BB962C8B-B14F-4D97-AF65-F5344CB8AC3E}">
        <p14:creationId xmlns:p14="http://schemas.microsoft.com/office/powerpoint/2010/main" val="2253491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Still a misunderstanding</a:t>
            </a:r>
            <a:endParaRPr lang="en-US" b="1" dirty="0"/>
          </a:p>
        </p:txBody>
      </p:sp>
      <p:sp>
        <p:nvSpPr>
          <p:cNvPr id="3" name="Content Placeholder 2"/>
          <p:cNvSpPr>
            <a:spLocks noGrp="1"/>
          </p:cNvSpPr>
          <p:nvPr>
            <p:ph idx="1"/>
          </p:nvPr>
        </p:nvSpPr>
        <p:spPr/>
        <p:txBody>
          <a:bodyPr/>
          <a:lstStyle/>
          <a:p>
            <a:pPr marL="0" indent="0">
              <a:buNone/>
            </a:pPr>
            <a:r>
              <a:rPr lang="en-US" dirty="0" smtClean="0"/>
              <a:t>“Are you going to restore the kingdom to Israel?”</a:t>
            </a:r>
          </a:p>
          <a:p>
            <a:pPr marL="0" indent="0">
              <a:buNone/>
            </a:pPr>
            <a:endParaRPr lang="en-US" dirty="0"/>
          </a:p>
          <a:p>
            <a:pPr marL="0" indent="0">
              <a:buNone/>
            </a:pPr>
            <a:r>
              <a:rPr lang="en-US" dirty="0" smtClean="0"/>
              <a:t>The question shows a lack of understanding, but the fact is that something was to happen in “a few days”.</a:t>
            </a:r>
            <a:endParaRPr lang="en-US" dirty="0"/>
          </a:p>
        </p:txBody>
      </p:sp>
    </p:spTree>
    <p:extLst>
      <p:ext uri="{BB962C8B-B14F-4D97-AF65-F5344CB8AC3E}">
        <p14:creationId xmlns:p14="http://schemas.microsoft.com/office/powerpoint/2010/main" val="195573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Thessalonians 2:12</a:t>
            </a:r>
            <a:endParaRPr lang="en-US" dirty="0"/>
          </a:p>
        </p:txBody>
      </p:sp>
      <p:sp>
        <p:nvSpPr>
          <p:cNvPr id="3" name="Content Placeholder 2"/>
          <p:cNvSpPr>
            <a:spLocks noGrp="1"/>
          </p:cNvSpPr>
          <p:nvPr>
            <p:ph idx="1"/>
          </p:nvPr>
        </p:nvSpPr>
        <p:spPr>
          <a:xfrm>
            <a:off x="457200" y="1600201"/>
            <a:ext cx="8229600" cy="1295400"/>
          </a:xfrm>
        </p:spPr>
        <p:txBody>
          <a:bodyPr/>
          <a:lstStyle/>
          <a:p>
            <a:pPr marL="0" indent="0">
              <a:buNone/>
            </a:pPr>
            <a:r>
              <a:rPr lang="en-US" dirty="0" smtClean="0"/>
              <a:t>…that you should walk worthy of God who calls you into His own kingdom and glory.</a:t>
            </a:r>
            <a:endParaRPr lang="en-US" dirty="0"/>
          </a:p>
        </p:txBody>
      </p:sp>
    </p:spTree>
    <p:extLst>
      <p:ext uri="{BB962C8B-B14F-4D97-AF65-F5344CB8AC3E}">
        <p14:creationId xmlns:p14="http://schemas.microsoft.com/office/powerpoint/2010/main" val="10736631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The Kingdom Present</a:t>
            </a:r>
            <a:endParaRPr lang="en-US" b="1" dirty="0"/>
          </a:p>
        </p:txBody>
      </p:sp>
      <p:sp>
        <p:nvSpPr>
          <p:cNvPr id="3" name="Content Placeholder 2"/>
          <p:cNvSpPr>
            <a:spLocks noGrp="1"/>
          </p:cNvSpPr>
          <p:nvPr>
            <p:ph idx="1"/>
          </p:nvPr>
        </p:nvSpPr>
        <p:spPr>
          <a:xfrm>
            <a:off x="457200" y="1295400"/>
            <a:ext cx="8229600" cy="5029200"/>
          </a:xfrm>
        </p:spPr>
        <p:txBody>
          <a:bodyPr>
            <a:normAutofit lnSpcReduction="10000"/>
          </a:bodyPr>
          <a:lstStyle/>
          <a:p>
            <a:pPr marL="0" indent="0">
              <a:buNone/>
            </a:pPr>
            <a:r>
              <a:rPr lang="en-US" dirty="0" smtClean="0"/>
              <a:t>Acts 2:1-4</a:t>
            </a:r>
          </a:p>
          <a:p>
            <a:pPr marL="0" indent="0">
              <a:buNone/>
            </a:pPr>
            <a:r>
              <a:rPr lang="en-US" dirty="0"/>
              <a:t>When the Day of Pentecost had fully come, they were all with one </a:t>
            </a:r>
            <a:r>
              <a:rPr lang="en-US" dirty="0" smtClean="0"/>
              <a:t>accord in </a:t>
            </a:r>
            <a:r>
              <a:rPr lang="en-US" dirty="0"/>
              <a:t>one place. </a:t>
            </a:r>
            <a:r>
              <a:rPr lang="en-US" b="1" baseline="30000" dirty="0"/>
              <a:t>2 </a:t>
            </a:r>
            <a:r>
              <a:rPr lang="en-US" dirty="0"/>
              <a:t>And suddenly there came a sound from heaven, as of a rushing mighty wind, and it filled the whole house where they were sitting. </a:t>
            </a:r>
            <a:r>
              <a:rPr lang="en-US" b="1" baseline="30000" dirty="0"/>
              <a:t>3 </a:t>
            </a:r>
            <a:r>
              <a:rPr lang="en-US" dirty="0"/>
              <a:t>Then there appeared to them divided tongues, as of fire, and </a:t>
            </a:r>
            <a:r>
              <a:rPr lang="en-US" i="1" dirty="0"/>
              <a:t>one</a:t>
            </a:r>
            <a:r>
              <a:rPr lang="en-US" dirty="0"/>
              <a:t> sat upon each of them. </a:t>
            </a:r>
            <a:r>
              <a:rPr lang="en-US" b="1" baseline="30000" dirty="0"/>
              <a:t>4 </a:t>
            </a:r>
            <a:r>
              <a:rPr lang="en-US" dirty="0"/>
              <a:t>And they were all filled with the Holy Spirit and began to speak with other tongues, as the Spirit gave them utterance.</a:t>
            </a:r>
          </a:p>
        </p:txBody>
      </p:sp>
    </p:spTree>
    <p:extLst>
      <p:ext uri="{BB962C8B-B14F-4D97-AF65-F5344CB8AC3E}">
        <p14:creationId xmlns:p14="http://schemas.microsoft.com/office/powerpoint/2010/main" val="19658169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What shall we do?</a:t>
            </a:r>
            <a:endParaRPr lang="en-US" b="1" dirty="0"/>
          </a:p>
        </p:txBody>
      </p:sp>
      <p:sp>
        <p:nvSpPr>
          <p:cNvPr id="3" name="Content Placeholder 2"/>
          <p:cNvSpPr>
            <a:spLocks noGrp="1"/>
          </p:cNvSpPr>
          <p:nvPr>
            <p:ph idx="1"/>
          </p:nvPr>
        </p:nvSpPr>
        <p:spPr>
          <a:xfrm>
            <a:off x="457200" y="1295400"/>
            <a:ext cx="8229600" cy="5181600"/>
          </a:xfrm>
        </p:spPr>
        <p:txBody>
          <a:bodyPr>
            <a:normAutofit fontScale="92500" lnSpcReduction="10000"/>
          </a:bodyPr>
          <a:lstStyle/>
          <a:p>
            <a:pPr marL="0" indent="0">
              <a:buNone/>
            </a:pPr>
            <a:r>
              <a:rPr lang="en-US" dirty="0" smtClean="0"/>
              <a:t>Acts 2:36-41</a:t>
            </a:r>
          </a:p>
          <a:p>
            <a:pPr marL="0" indent="0">
              <a:buNone/>
            </a:pPr>
            <a:r>
              <a:rPr lang="en-US" dirty="0"/>
              <a:t>“Therefore let all the house of Israel know assuredly that God has made this Jesus, whom you crucified, both Lord and Christ</a:t>
            </a:r>
            <a:r>
              <a:rPr lang="en-US" dirty="0" smtClean="0"/>
              <a:t>.”  </a:t>
            </a:r>
            <a:r>
              <a:rPr lang="en-US" b="1" baseline="30000" dirty="0" smtClean="0"/>
              <a:t>37</a:t>
            </a:r>
            <a:r>
              <a:rPr lang="en-US" b="1" baseline="30000" dirty="0"/>
              <a:t> </a:t>
            </a:r>
            <a:r>
              <a:rPr lang="en-US" dirty="0"/>
              <a:t>Now when they heard </a:t>
            </a:r>
            <a:r>
              <a:rPr lang="en-US" i="1" dirty="0"/>
              <a:t>this,</a:t>
            </a:r>
            <a:r>
              <a:rPr lang="en-US" dirty="0"/>
              <a:t> they were cut to the heart, and said to Peter and the rest of the apostles</a:t>
            </a:r>
            <a:r>
              <a:rPr lang="en-US" dirty="0" smtClean="0"/>
              <a:t>, Men</a:t>
            </a:r>
            <a:r>
              <a:rPr lang="en-US" dirty="0"/>
              <a:t> </a:t>
            </a:r>
            <a:r>
              <a:rPr lang="en-US" i="1" dirty="0"/>
              <a:t>and</a:t>
            </a:r>
            <a:r>
              <a:rPr lang="en-US" dirty="0"/>
              <a:t> brethren, what shall we do?”</a:t>
            </a:r>
          </a:p>
          <a:p>
            <a:pPr marL="0" indent="0">
              <a:buNone/>
            </a:pPr>
            <a:r>
              <a:rPr lang="en-US" b="1" baseline="30000" dirty="0"/>
              <a:t>38 </a:t>
            </a:r>
            <a:r>
              <a:rPr lang="en-US" dirty="0"/>
              <a:t>Then Peter said to them, “Repent, and let every one of you be baptized in the name of Jesus Christ for the remission of sins; and you shall receive the gift of the Holy Spirit. </a:t>
            </a:r>
          </a:p>
        </p:txBody>
      </p:sp>
    </p:spTree>
    <p:extLst>
      <p:ext uri="{BB962C8B-B14F-4D97-AF65-F5344CB8AC3E}">
        <p14:creationId xmlns:p14="http://schemas.microsoft.com/office/powerpoint/2010/main" val="3177515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What shall we do?</a:t>
            </a:r>
            <a:endParaRPr lang="en-US" b="1" dirty="0"/>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US" dirty="0" smtClean="0"/>
              <a:t>Acts 2:36-41</a:t>
            </a:r>
          </a:p>
          <a:p>
            <a:pPr marL="0" indent="0">
              <a:buNone/>
            </a:pPr>
            <a:r>
              <a:rPr lang="en-US" dirty="0" smtClean="0"/>
              <a:t>For </a:t>
            </a:r>
            <a:r>
              <a:rPr lang="en-US" dirty="0"/>
              <a:t>the promise is to you and to your children, and to all who are afar off, as many as the Lord our God will call</a:t>
            </a:r>
            <a:r>
              <a:rPr lang="en-US" dirty="0" smtClean="0"/>
              <a:t>.”  </a:t>
            </a:r>
            <a:r>
              <a:rPr lang="en-US" b="1" baseline="30000" dirty="0" smtClean="0"/>
              <a:t>40</a:t>
            </a:r>
            <a:r>
              <a:rPr lang="en-US" b="1" baseline="30000" dirty="0"/>
              <a:t> </a:t>
            </a:r>
            <a:r>
              <a:rPr lang="en-US" dirty="0"/>
              <a:t>And with many other words he testified and exhorted them, saying, “Be saved from this perverse generation.” </a:t>
            </a:r>
            <a:r>
              <a:rPr lang="en-US" b="1" baseline="30000" dirty="0"/>
              <a:t>41 </a:t>
            </a:r>
            <a:r>
              <a:rPr lang="en-US" dirty="0"/>
              <a:t>Then those who </a:t>
            </a:r>
            <a:r>
              <a:rPr lang="en-US" dirty="0" smtClean="0"/>
              <a:t>gladly</a:t>
            </a:r>
            <a:r>
              <a:rPr lang="en-US" baseline="30000" dirty="0"/>
              <a:t> </a:t>
            </a:r>
            <a:r>
              <a:rPr lang="en-US" dirty="0" smtClean="0"/>
              <a:t>received </a:t>
            </a:r>
            <a:r>
              <a:rPr lang="en-US" dirty="0"/>
              <a:t>his word were baptized; and that day about three thousand souls were added </a:t>
            </a:r>
            <a:r>
              <a:rPr lang="en-US" i="1" dirty="0"/>
              <a:t>to them.</a:t>
            </a:r>
            <a:endParaRPr lang="en-US" dirty="0"/>
          </a:p>
          <a:p>
            <a:pPr marL="0" indent="0">
              <a:buNone/>
            </a:pPr>
            <a:endParaRPr lang="en-US" dirty="0"/>
          </a:p>
        </p:txBody>
      </p:sp>
    </p:spTree>
    <p:extLst>
      <p:ext uri="{BB962C8B-B14F-4D97-AF65-F5344CB8AC3E}">
        <p14:creationId xmlns:p14="http://schemas.microsoft.com/office/powerpoint/2010/main" val="38050196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Change in tense</a:t>
            </a:r>
            <a:endParaRPr lang="en-US" b="1" dirty="0"/>
          </a:p>
        </p:txBody>
      </p:sp>
      <p:sp>
        <p:nvSpPr>
          <p:cNvPr id="3" name="Content Placeholder 2"/>
          <p:cNvSpPr>
            <a:spLocks noGrp="1"/>
          </p:cNvSpPr>
          <p:nvPr>
            <p:ph idx="1"/>
          </p:nvPr>
        </p:nvSpPr>
        <p:spPr>
          <a:xfrm>
            <a:off x="457200" y="1295400"/>
            <a:ext cx="8229600" cy="4525963"/>
          </a:xfrm>
        </p:spPr>
        <p:txBody>
          <a:bodyPr>
            <a:normAutofit lnSpcReduction="10000"/>
          </a:bodyPr>
          <a:lstStyle/>
          <a:p>
            <a:pPr marL="0" indent="0">
              <a:buNone/>
            </a:pPr>
            <a:r>
              <a:rPr lang="en-US" dirty="0" smtClean="0"/>
              <a:t>After Acts </a:t>
            </a:r>
            <a:r>
              <a:rPr lang="en-US" dirty="0" smtClean="0"/>
              <a:t>2:38, </a:t>
            </a:r>
            <a:r>
              <a:rPr lang="en-US" dirty="0" smtClean="0"/>
              <a:t>the church is always spoken of in the present tense as an existing institution.</a:t>
            </a:r>
          </a:p>
          <a:p>
            <a:pPr marL="0" indent="0">
              <a:buNone/>
            </a:pPr>
            <a:endParaRPr lang="en-US" dirty="0"/>
          </a:p>
          <a:p>
            <a:pPr marL="0" indent="0">
              <a:buNone/>
            </a:pPr>
            <a:r>
              <a:rPr lang="en-US" dirty="0" smtClean="0"/>
              <a:t>Acts </a:t>
            </a:r>
            <a:r>
              <a:rPr lang="en-US" dirty="0" smtClean="0"/>
              <a:t>5:11			Ananias &amp; </a:t>
            </a:r>
            <a:r>
              <a:rPr lang="en-US" dirty="0" err="1" smtClean="0"/>
              <a:t>Sapphira</a:t>
            </a:r>
            <a:endParaRPr lang="en-US" dirty="0" smtClean="0"/>
          </a:p>
          <a:p>
            <a:pPr marL="0" indent="0">
              <a:buNone/>
            </a:pPr>
            <a:r>
              <a:rPr lang="en-US" dirty="0" smtClean="0"/>
              <a:t>Acts </a:t>
            </a:r>
            <a:r>
              <a:rPr lang="en-US" dirty="0" smtClean="0"/>
              <a:t>8:1-3			Saul of Tarsus</a:t>
            </a:r>
            <a:endParaRPr lang="en-US" dirty="0" smtClean="0"/>
          </a:p>
          <a:p>
            <a:pPr marL="0" indent="0">
              <a:buNone/>
            </a:pPr>
            <a:r>
              <a:rPr lang="en-US" dirty="0" smtClean="0"/>
              <a:t>Acts </a:t>
            </a:r>
            <a:r>
              <a:rPr lang="en-US" dirty="0" smtClean="0"/>
              <a:t>14:23			Appoint elders</a:t>
            </a:r>
            <a:endParaRPr lang="en-US" dirty="0" smtClean="0"/>
          </a:p>
          <a:p>
            <a:pPr marL="0" indent="0">
              <a:buNone/>
            </a:pPr>
            <a:r>
              <a:rPr lang="en-US" dirty="0" smtClean="0"/>
              <a:t>1 Corinthians </a:t>
            </a:r>
            <a:r>
              <a:rPr lang="en-US" dirty="0" smtClean="0"/>
              <a:t>1:2	Corinth</a:t>
            </a:r>
            <a:endParaRPr lang="en-US" dirty="0" smtClean="0"/>
          </a:p>
          <a:p>
            <a:pPr marL="0" indent="0">
              <a:buNone/>
            </a:pPr>
            <a:r>
              <a:rPr lang="en-US" dirty="0" smtClean="0"/>
              <a:t>1 Corinthians </a:t>
            </a:r>
            <a:r>
              <a:rPr lang="en-US" dirty="0" smtClean="0"/>
              <a:t>12:28	First apostles…	</a:t>
            </a:r>
            <a:endParaRPr lang="en-US" dirty="0"/>
          </a:p>
        </p:txBody>
      </p:sp>
      <p:sp>
        <p:nvSpPr>
          <p:cNvPr id="4" name="TextBox 3"/>
          <p:cNvSpPr txBox="1"/>
          <p:nvPr/>
        </p:nvSpPr>
        <p:spPr>
          <a:xfrm>
            <a:off x="533400" y="5562600"/>
            <a:ext cx="2743200" cy="584775"/>
          </a:xfrm>
          <a:prstGeom prst="rect">
            <a:avLst/>
          </a:prstGeom>
          <a:noFill/>
        </p:spPr>
        <p:txBody>
          <a:bodyPr wrap="square" rtlCol="0">
            <a:spAutoFit/>
          </a:bodyPr>
          <a:lstStyle/>
          <a:p>
            <a:r>
              <a:rPr lang="en-US" sz="3200" dirty="0" smtClean="0">
                <a:solidFill>
                  <a:srgbClr val="C00000"/>
                </a:solidFill>
              </a:rPr>
              <a:t>Among others!</a:t>
            </a:r>
            <a:endParaRPr lang="en-US" sz="3200" dirty="0">
              <a:solidFill>
                <a:srgbClr val="C00000"/>
              </a:solidFill>
            </a:endParaRPr>
          </a:p>
        </p:txBody>
      </p:sp>
    </p:spTree>
    <p:extLst>
      <p:ext uri="{BB962C8B-B14F-4D97-AF65-F5344CB8AC3E}">
        <p14:creationId xmlns:p14="http://schemas.microsoft.com/office/powerpoint/2010/main" val="49604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Change in Tense</a:t>
            </a:r>
            <a:endParaRPr lang="en-US" b="1" dirty="0"/>
          </a:p>
        </p:txBody>
      </p:sp>
      <p:sp>
        <p:nvSpPr>
          <p:cNvPr id="3" name="Content Placeholder 2"/>
          <p:cNvSpPr>
            <a:spLocks noGrp="1"/>
          </p:cNvSpPr>
          <p:nvPr>
            <p:ph idx="1"/>
          </p:nvPr>
        </p:nvSpPr>
        <p:spPr/>
        <p:txBody>
          <a:bodyPr/>
          <a:lstStyle/>
          <a:p>
            <a:pPr marL="0" indent="0">
              <a:buNone/>
            </a:pPr>
            <a:r>
              <a:rPr lang="en-US" dirty="0" smtClean="0"/>
              <a:t>Likewise, the existence of the kingdom is also spoken of in the present tense.</a:t>
            </a:r>
            <a:endParaRPr lang="en-US" dirty="0"/>
          </a:p>
        </p:txBody>
      </p:sp>
    </p:spTree>
    <p:extLst>
      <p:ext uri="{BB962C8B-B14F-4D97-AF65-F5344CB8AC3E}">
        <p14:creationId xmlns:p14="http://schemas.microsoft.com/office/powerpoint/2010/main" val="19933304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Conveyed into the kingdom</a:t>
            </a:r>
            <a:endParaRPr lang="en-US" b="1" dirty="0"/>
          </a:p>
        </p:txBody>
      </p:sp>
      <p:sp>
        <p:nvSpPr>
          <p:cNvPr id="3" name="Content Placeholder 2"/>
          <p:cNvSpPr>
            <a:spLocks noGrp="1"/>
          </p:cNvSpPr>
          <p:nvPr>
            <p:ph idx="1"/>
          </p:nvPr>
        </p:nvSpPr>
        <p:spPr/>
        <p:txBody>
          <a:bodyPr/>
          <a:lstStyle/>
          <a:p>
            <a:pPr marL="0" indent="0">
              <a:buNone/>
            </a:pPr>
            <a:r>
              <a:rPr lang="en-US" dirty="0" smtClean="0"/>
              <a:t>Colossians 1:13</a:t>
            </a:r>
          </a:p>
          <a:p>
            <a:pPr marL="0" indent="0">
              <a:buNone/>
            </a:pPr>
            <a:r>
              <a:rPr lang="en-US" dirty="0"/>
              <a:t>He has delivered us from the power of darkness and conveyed </a:t>
            </a:r>
            <a:r>
              <a:rPr lang="en-US" i="1" dirty="0"/>
              <a:t>us</a:t>
            </a:r>
            <a:r>
              <a:rPr lang="en-US" dirty="0"/>
              <a:t> into the kingdom of the Son of His love</a:t>
            </a:r>
          </a:p>
        </p:txBody>
      </p:sp>
    </p:spTree>
    <p:extLst>
      <p:ext uri="{BB962C8B-B14F-4D97-AF65-F5344CB8AC3E}">
        <p14:creationId xmlns:p14="http://schemas.microsoft.com/office/powerpoint/2010/main" val="37152609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Receive a kingdom</a:t>
            </a:r>
            <a:endParaRPr lang="en-US" b="1" dirty="0"/>
          </a:p>
        </p:txBody>
      </p:sp>
      <p:sp>
        <p:nvSpPr>
          <p:cNvPr id="3" name="Content Placeholder 2"/>
          <p:cNvSpPr>
            <a:spLocks noGrp="1"/>
          </p:cNvSpPr>
          <p:nvPr>
            <p:ph idx="1"/>
          </p:nvPr>
        </p:nvSpPr>
        <p:spPr/>
        <p:txBody>
          <a:bodyPr/>
          <a:lstStyle/>
          <a:p>
            <a:pPr marL="0" indent="0">
              <a:buNone/>
            </a:pPr>
            <a:r>
              <a:rPr lang="en-US" dirty="0" smtClean="0"/>
              <a:t>Hebrews 12:28	</a:t>
            </a:r>
          </a:p>
          <a:p>
            <a:pPr marL="0" indent="0">
              <a:buNone/>
            </a:pPr>
            <a:r>
              <a:rPr lang="en-US" dirty="0" smtClean="0"/>
              <a:t>Therefore</a:t>
            </a:r>
            <a:r>
              <a:rPr lang="en-US" dirty="0"/>
              <a:t>, since we receive a kingdom which cannot be shaken, as of created things, so that those things which cannot be shaken may remain. </a:t>
            </a:r>
            <a:r>
              <a:rPr lang="en-US" dirty="0" smtClean="0"/>
              <a:t>(New American Standard Version)</a:t>
            </a:r>
            <a:endParaRPr lang="en-US" dirty="0"/>
          </a:p>
        </p:txBody>
      </p:sp>
    </p:spTree>
    <p:extLst>
      <p:ext uri="{BB962C8B-B14F-4D97-AF65-F5344CB8AC3E}">
        <p14:creationId xmlns:p14="http://schemas.microsoft.com/office/powerpoint/2010/main" val="19949001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Companion in the kingdom</a:t>
            </a:r>
            <a:endParaRPr lang="en-US" b="1" dirty="0"/>
          </a:p>
        </p:txBody>
      </p:sp>
      <p:sp>
        <p:nvSpPr>
          <p:cNvPr id="3" name="Content Placeholder 2"/>
          <p:cNvSpPr>
            <a:spLocks noGrp="1"/>
          </p:cNvSpPr>
          <p:nvPr>
            <p:ph idx="1"/>
          </p:nvPr>
        </p:nvSpPr>
        <p:spPr/>
        <p:txBody>
          <a:bodyPr/>
          <a:lstStyle/>
          <a:p>
            <a:pPr marL="0" indent="0">
              <a:buNone/>
            </a:pPr>
            <a:r>
              <a:rPr lang="en-US" dirty="0" smtClean="0"/>
              <a:t>Revelation 1:9</a:t>
            </a:r>
          </a:p>
          <a:p>
            <a:pPr marL="0" indent="0">
              <a:buNone/>
            </a:pPr>
            <a:r>
              <a:rPr lang="en-US" dirty="0" smtClean="0"/>
              <a:t>I, </a:t>
            </a:r>
            <a:r>
              <a:rPr lang="en-US" dirty="0"/>
              <a:t>John, </a:t>
            </a:r>
            <a:r>
              <a:rPr lang="en-US" dirty="0" smtClean="0"/>
              <a:t>both</a:t>
            </a:r>
            <a:r>
              <a:rPr lang="en-US" baseline="30000" dirty="0"/>
              <a:t> </a:t>
            </a:r>
            <a:r>
              <a:rPr lang="en-US" dirty="0" smtClean="0"/>
              <a:t>your </a:t>
            </a:r>
            <a:r>
              <a:rPr lang="en-US" dirty="0"/>
              <a:t>brother and companion in the tribulation and kingdom and patience of Jesus Christ, was on the island that is called Patmos for the word of God and for the testimony of Jesus Christ.</a:t>
            </a:r>
          </a:p>
        </p:txBody>
      </p:sp>
    </p:spTree>
    <p:extLst>
      <p:ext uri="{BB962C8B-B14F-4D97-AF65-F5344CB8AC3E}">
        <p14:creationId xmlns:p14="http://schemas.microsoft.com/office/powerpoint/2010/main" val="27277205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pPr marL="0" indent="0">
              <a:buNone/>
            </a:pPr>
            <a:r>
              <a:rPr lang="en-US" dirty="0" smtClean="0"/>
              <a:t>Q:  	What is the kingdom?</a:t>
            </a:r>
          </a:p>
          <a:p>
            <a:pPr marL="0" indent="0">
              <a:buNone/>
            </a:pPr>
            <a:endParaRPr lang="en-US" dirty="0"/>
          </a:p>
          <a:p>
            <a:pPr marL="0" indent="0">
              <a:buNone/>
            </a:pPr>
            <a:r>
              <a:rPr lang="en-US" dirty="0" smtClean="0"/>
              <a:t>A:	The Lord’s Church</a:t>
            </a:r>
          </a:p>
          <a:p>
            <a:pPr marL="0" indent="0">
              <a:buNone/>
            </a:pPr>
            <a:endParaRPr lang="en-US" dirty="0"/>
          </a:p>
          <a:p>
            <a:pPr marL="0" indent="0">
              <a:buNone/>
            </a:pPr>
            <a:r>
              <a:rPr lang="en-US" dirty="0" smtClean="0"/>
              <a:t>Everything fits!  The time, the place, the manner of establishment, and the results.</a:t>
            </a:r>
          </a:p>
          <a:p>
            <a:pPr marL="0" indent="0">
              <a:buNone/>
            </a:pPr>
            <a:endParaRPr lang="en-US" dirty="0"/>
          </a:p>
        </p:txBody>
      </p:sp>
    </p:spTree>
    <p:extLst>
      <p:ext uri="{BB962C8B-B14F-4D97-AF65-F5344CB8AC3E}">
        <p14:creationId xmlns:p14="http://schemas.microsoft.com/office/powerpoint/2010/main" val="79042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Kingdom Planned</a:t>
            </a:r>
            <a:endParaRPr lang="en-US" b="1" dirty="0"/>
          </a:p>
        </p:txBody>
      </p:sp>
      <p:sp>
        <p:nvSpPr>
          <p:cNvPr id="3" name="Content Placeholder 2"/>
          <p:cNvSpPr>
            <a:spLocks noGrp="1"/>
          </p:cNvSpPr>
          <p:nvPr>
            <p:ph idx="1"/>
          </p:nvPr>
        </p:nvSpPr>
        <p:spPr/>
        <p:txBody>
          <a:bodyPr/>
          <a:lstStyle/>
          <a:p>
            <a:pPr marL="0" indent="0">
              <a:buNone/>
            </a:pPr>
            <a:r>
              <a:rPr lang="en-US" dirty="0" smtClean="0"/>
              <a:t>2 Timothy 1:9</a:t>
            </a:r>
          </a:p>
          <a:p>
            <a:pPr marL="0" indent="0">
              <a:buNone/>
            </a:pPr>
            <a:r>
              <a:rPr lang="en-US" dirty="0" smtClean="0"/>
              <a:t>…</a:t>
            </a:r>
            <a:r>
              <a:rPr lang="en-US" dirty="0"/>
              <a:t>who has saved us and called </a:t>
            </a:r>
            <a:r>
              <a:rPr lang="en-US" i="1" dirty="0"/>
              <a:t>us</a:t>
            </a:r>
            <a:r>
              <a:rPr lang="en-US" dirty="0"/>
              <a:t> with a holy calling, not according to our works, but according to His own purpose and grace which was given to us in Christ Jesus before time </a:t>
            </a:r>
            <a:r>
              <a:rPr lang="en-US" dirty="0" smtClean="0"/>
              <a:t>began…</a:t>
            </a:r>
            <a:endParaRPr lang="en-US" dirty="0"/>
          </a:p>
        </p:txBody>
      </p:sp>
    </p:spTree>
    <p:extLst>
      <p:ext uri="{BB962C8B-B14F-4D97-AF65-F5344CB8AC3E}">
        <p14:creationId xmlns:p14="http://schemas.microsoft.com/office/powerpoint/2010/main" val="904803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Kingdom Planned</a:t>
            </a:r>
            <a:endParaRPr lang="en-US" b="1" dirty="0"/>
          </a:p>
        </p:txBody>
      </p:sp>
      <p:sp>
        <p:nvSpPr>
          <p:cNvPr id="3" name="Content Placeholder 2"/>
          <p:cNvSpPr>
            <a:spLocks noGrp="1"/>
          </p:cNvSpPr>
          <p:nvPr>
            <p:ph idx="1"/>
          </p:nvPr>
        </p:nvSpPr>
        <p:spPr>
          <a:xfrm>
            <a:off x="228600" y="1600200"/>
            <a:ext cx="8534400" cy="4525963"/>
          </a:xfrm>
        </p:spPr>
        <p:txBody>
          <a:bodyPr>
            <a:normAutofit/>
          </a:bodyPr>
          <a:lstStyle/>
          <a:p>
            <a:pPr marL="0" indent="0">
              <a:buNone/>
            </a:pPr>
            <a:r>
              <a:rPr lang="en-US" sz="3100" dirty="0" smtClean="0"/>
              <a:t>Ephesians 3:10-11</a:t>
            </a:r>
          </a:p>
          <a:p>
            <a:pPr marL="0" indent="0">
              <a:buNone/>
            </a:pPr>
            <a:r>
              <a:rPr lang="en-US" sz="3100" dirty="0" smtClean="0"/>
              <a:t>…</a:t>
            </a:r>
            <a:r>
              <a:rPr lang="en-US" sz="3100" dirty="0"/>
              <a:t>to the intent that now the manifold wisdom of God might be made known by the church to the principalities and powers in </a:t>
            </a:r>
            <a:r>
              <a:rPr lang="en-US" sz="3100" dirty="0" smtClean="0"/>
              <a:t>the heavenly</a:t>
            </a:r>
            <a:r>
              <a:rPr lang="en-US" sz="3100" dirty="0"/>
              <a:t> </a:t>
            </a:r>
            <a:r>
              <a:rPr lang="en-US" sz="3100" i="1" dirty="0"/>
              <a:t>places,</a:t>
            </a:r>
            <a:r>
              <a:rPr lang="en-US" sz="3100" b="1" baseline="30000" dirty="0"/>
              <a:t>11 </a:t>
            </a:r>
            <a:r>
              <a:rPr lang="en-US" sz="3100" dirty="0"/>
              <a:t>according to the eternal purpose which He </a:t>
            </a:r>
            <a:r>
              <a:rPr lang="en-US" sz="3100" dirty="0" smtClean="0"/>
              <a:t>accomplis</a:t>
            </a:r>
            <a:r>
              <a:rPr lang="en-US" sz="3100" dirty="0"/>
              <a:t>h</a:t>
            </a:r>
            <a:r>
              <a:rPr lang="en-US" sz="3100" dirty="0" smtClean="0"/>
              <a:t>ed </a:t>
            </a:r>
            <a:r>
              <a:rPr lang="en-US" sz="3100" dirty="0"/>
              <a:t>in Christ Jesus our Lord</a:t>
            </a:r>
          </a:p>
        </p:txBody>
      </p:sp>
      <p:sp>
        <p:nvSpPr>
          <p:cNvPr id="4" name="TextBox 3"/>
          <p:cNvSpPr txBox="1"/>
          <p:nvPr/>
        </p:nvSpPr>
        <p:spPr>
          <a:xfrm>
            <a:off x="762000" y="4953000"/>
            <a:ext cx="7620000" cy="1077218"/>
          </a:xfrm>
          <a:prstGeom prst="rect">
            <a:avLst/>
          </a:prstGeom>
          <a:noFill/>
        </p:spPr>
        <p:txBody>
          <a:bodyPr wrap="square" rtlCol="0">
            <a:spAutoFit/>
          </a:bodyPr>
          <a:lstStyle/>
          <a:p>
            <a:r>
              <a:rPr lang="en-US" sz="3200" dirty="0" smtClean="0">
                <a:solidFill>
                  <a:srgbClr val="C00000"/>
                </a:solidFill>
              </a:rPr>
              <a:t>The kingdom was never an afterthought.  The church had an eternal purpose.</a:t>
            </a:r>
            <a:endParaRPr lang="en-US" sz="3200" dirty="0">
              <a:solidFill>
                <a:srgbClr val="C00000"/>
              </a:solidFill>
            </a:endParaRPr>
          </a:p>
        </p:txBody>
      </p:sp>
    </p:spTree>
    <p:extLst>
      <p:ext uri="{BB962C8B-B14F-4D97-AF65-F5344CB8AC3E}">
        <p14:creationId xmlns:p14="http://schemas.microsoft.com/office/powerpoint/2010/main" val="29050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Kingdom Prophesied</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Isaiah 2:2-3</a:t>
            </a:r>
          </a:p>
          <a:p>
            <a:pPr marL="0" indent="0">
              <a:buNone/>
            </a:pPr>
            <a:r>
              <a:rPr lang="en-US" dirty="0"/>
              <a:t>Now it shall come to pass in the latter days</a:t>
            </a:r>
            <a:br>
              <a:rPr lang="en-US" dirty="0"/>
            </a:br>
            <a:r>
              <a:rPr lang="en-US" i="1" dirty="0"/>
              <a:t>That</a:t>
            </a:r>
            <a:r>
              <a:rPr lang="en-US" dirty="0"/>
              <a:t> the mountain of the </a:t>
            </a:r>
            <a:r>
              <a:rPr lang="en-US" cap="small" dirty="0"/>
              <a:t>Lord</a:t>
            </a:r>
            <a:r>
              <a:rPr lang="en-US" dirty="0"/>
              <a:t>’s house</a:t>
            </a:r>
            <a:br>
              <a:rPr lang="en-US" dirty="0"/>
            </a:br>
            <a:r>
              <a:rPr lang="en-US" dirty="0"/>
              <a:t>Shall be established on the top of the </a:t>
            </a:r>
            <a:r>
              <a:rPr lang="en-US" dirty="0" smtClean="0"/>
              <a:t>mountains,  And </a:t>
            </a:r>
            <a:r>
              <a:rPr lang="en-US" dirty="0"/>
              <a:t>shall be exalted above the hills;</a:t>
            </a:r>
            <a:br>
              <a:rPr lang="en-US" dirty="0"/>
            </a:br>
            <a:r>
              <a:rPr lang="en-US" dirty="0"/>
              <a:t>And all nations shall flow to it.</a:t>
            </a:r>
            <a:br>
              <a:rPr lang="en-US" dirty="0"/>
            </a:br>
            <a:endParaRPr lang="en-US" dirty="0"/>
          </a:p>
        </p:txBody>
      </p:sp>
    </p:spTree>
    <p:extLst>
      <p:ext uri="{BB962C8B-B14F-4D97-AF65-F5344CB8AC3E}">
        <p14:creationId xmlns:p14="http://schemas.microsoft.com/office/powerpoint/2010/main" val="952257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Kingdom Prophesied</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Isaiah 2:2-3</a:t>
            </a:r>
          </a:p>
          <a:p>
            <a:pPr marL="0" indent="0">
              <a:buNone/>
            </a:pPr>
            <a:r>
              <a:rPr lang="en-US" dirty="0" smtClean="0"/>
              <a:t>Many </a:t>
            </a:r>
            <a:r>
              <a:rPr lang="en-US" dirty="0"/>
              <a:t>people shall come and say,</a:t>
            </a:r>
            <a:br>
              <a:rPr lang="en-US" dirty="0"/>
            </a:br>
            <a:r>
              <a:rPr lang="en-US" dirty="0"/>
              <a:t>“Come, and let us go up to the mountain of the </a:t>
            </a:r>
            <a:r>
              <a:rPr lang="en-US" cap="small" dirty="0"/>
              <a:t>Lord</a:t>
            </a:r>
            <a:r>
              <a:rPr lang="en-US" dirty="0"/>
              <a:t>,</a:t>
            </a:r>
            <a:br>
              <a:rPr lang="en-US" dirty="0"/>
            </a:br>
            <a:r>
              <a:rPr lang="en-US" dirty="0"/>
              <a:t>To the house of the God of Jacob;</a:t>
            </a:r>
            <a:br>
              <a:rPr lang="en-US" dirty="0"/>
            </a:br>
            <a:r>
              <a:rPr lang="en-US" dirty="0"/>
              <a:t>He will teach us His ways,</a:t>
            </a:r>
            <a:br>
              <a:rPr lang="en-US" dirty="0"/>
            </a:br>
            <a:r>
              <a:rPr lang="en-US" dirty="0"/>
              <a:t>And we shall walk in His paths.”</a:t>
            </a:r>
            <a:br>
              <a:rPr lang="en-US" dirty="0"/>
            </a:br>
            <a:r>
              <a:rPr lang="en-US" dirty="0"/>
              <a:t>For out of Zion shall go forth the law,</a:t>
            </a:r>
            <a:br>
              <a:rPr lang="en-US" dirty="0"/>
            </a:br>
            <a:r>
              <a:rPr lang="en-US" dirty="0"/>
              <a:t>And the word of the </a:t>
            </a:r>
            <a:r>
              <a:rPr lang="en-US" cap="small" dirty="0"/>
              <a:t>Lord</a:t>
            </a:r>
            <a:r>
              <a:rPr lang="en-US" dirty="0"/>
              <a:t> from Jerusalem.</a:t>
            </a:r>
          </a:p>
        </p:txBody>
      </p:sp>
    </p:spTree>
    <p:extLst>
      <p:ext uri="{BB962C8B-B14F-4D97-AF65-F5344CB8AC3E}">
        <p14:creationId xmlns:p14="http://schemas.microsoft.com/office/powerpoint/2010/main" val="3777314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Keys to Isaiah’s Passage</a:t>
            </a:r>
            <a:endParaRPr lang="en-US" b="1" dirty="0"/>
          </a:p>
        </p:txBody>
      </p:sp>
      <p:sp>
        <p:nvSpPr>
          <p:cNvPr id="3" name="Content Placeholder 2"/>
          <p:cNvSpPr>
            <a:spLocks noGrp="1"/>
          </p:cNvSpPr>
          <p:nvPr>
            <p:ph idx="1"/>
          </p:nvPr>
        </p:nvSpPr>
        <p:spPr/>
        <p:txBody>
          <a:bodyPr/>
          <a:lstStyle/>
          <a:p>
            <a:r>
              <a:rPr lang="en-US" dirty="0" smtClean="0"/>
              <a:t>Lord’s House</a:t>
            </a:r>
          </a:p>
          <a:p>
            <a:r>
              <a:rPr lang="en-US" dirty="0" smtClean="0"/>
              <a:t>In the hills</a:t>
            </a:r>
          </a:p>
          <a:p>
            <a:r>
              <a:rPr lang="en-US" dirty="0" smtClean="0"/>
              <a:t>Last days</a:t>
            </a:r>
          </a:p>
          <a:p>
            <a:r>
              <a:rPr lang="en-US" dirty="0" smtClean="0"/>
              <a:t>Law of the Lord</a:t>
            </a:r>
            <a:endParaRPr lang="en-US" dirty="0"/>
          </a:p>
        </p:txBody>
      </p:sp>
    </p:spTree>
    <p:extLst>
      <p:ext uri="{BB962C8B-B14F-4D97-AF65-F5344CB8AC3E}">
        <p14:creationId xmlns:p14="http://schemas.microsoft.com/office/powerpoint/2010/main" val="1153807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Kingdom Promised</a:t>
            </a:r>
            <a:endParaRPr lang="en-US" b="1" dirty="0"/>
          </a:p>
        </p:txBody>
      </p:sp>
      <p:sp>
        <p:nvSpPr>
          <p:cNvPr id="3" name="Content Placeholder 2"/>
          <p:cNvSpPr>
            <a:spLocks noGrp="1"/>
          </p:cNvSpPr>
          <p:nvPr>
            <p:ph idx="1"/>
          </p:nvPr>
        </p:nvSpPr>
        <p:spPr/>
        <p:txBody>
          <a:bodyPr/>
          <a:lstStyle/>
          <a:p>
            <a:pPr marL="0" indent="0">
              <a:buNone/>
            </a:pPr>
            <a:r>
              <a:rPr lang="en-US" dirty="0" smtClean="0"/>
              <a:t>Mark 1:14-15</a:t>
            </a:r>
          </a:p>
          <a:p>
            <a:pPr marL="0" indent="0">
              <a:buNone/>
            </a:pPr>
            <a:r>
              <a:rPr lang="en-US" b="1" baseline="30000" dirty="0"/>
              <a:t> </a:t>
            </a:r>
            <a:r>
              <a:rPr lang="en-US" dirty="0"/>
              <a:t>Now after John was put in prison, Jesus came to Galilee, preaching the gospel of the </a:t>
            </a:r>
            <a:r>
              <a:rPr lang="en-US" dirty="0" smtClean="0"/>
              <a:t>kingdom</a:t>
            </a:r>
            <a:r>
              <a:rPr lang="en-US" baseline="30000" dirty="0"/>
              <a:t> </a:t>
            </a:r>
            <a:r>
              <a:rPr lang="en-US" dirty="0" smtClean="0"/>
              <a:t>of </a:t>
            </a:r>
            <a:r>
              <a:rPr lang="en-US" dirty="0"/>
              <a:t>God, </a:t>
            </a:r>
            <a:r>
              <a:rPr lang="en-US" b="1" baseline="30000" dirty="0"/>
              <a:t>15 </a:t>
            </a:r>
            <a:r>
              <a:rPr lang="en-US" dirty="0"/>
              <a:t>and saying, “The time is fulfilled, and the kingdom of God is at hand. Repent, and believe in the gospel.”</a:t>
            </a:r>
          </a:p>
        </p:txBody>
      </p:sp>
    </p:spTree>
    <p:extLst>
      <p:ext uri="{BB962C8B-B14F-4D97-AF65-F5344CB8AC3E}">
        <p14:creationId xmlns:p14="http://schemas.microsoft.com/office/powerpoint/2010/main" val="3349135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John the Baptist, Jesus, the 70</a:t>
            </a:r>
            <a:endParaRPr lang="en-US" b="1" dirty="0"/>
          </a:p>
        </p:txBody>
      </p:sp>
      <p:sp>
        <p:nvSpPr>
          <p:cNvPr id="3" name="Content Placeholder 2"/>
          <p:cNvSpPr>
            <a:spLocks noGrp="1"/>
          </p:cNvSpPr>
          <p:nvPr>
            <p:ph idx="1"/>
          </p:nvPr>
        </p:nvSpPr>
        <p:spPr/>
        <p:txBody>
          <a:bodyPr/>
          <a:lstStyle/>
          <a:p>
            <a:pPr marL="0" indent="0">
              <a:buNone/>
            </a:pPr>
            <a:r>
              <a:rPr lang="en-US" dirty="0"/>
              <a:t>Matthew 3:2	</a:t>
            </a:r>
            <a:r>
              <a:rPr lang="en-US" dirty="0" smtClean="0"/>
              <a:t>“Repent </a:t>
            </a:r>
            <a:r>
              <a:rPr lang="en-US" dirty="0"/>
              <a:t>for the kingdom of </a:t>
            </a:r>
            <a:r>
              <a:rPr lang="en-US" dirty="0" smtClean="0"/>
              <a:t>			heaven </a:t>
            </a:r>
            <a:r>
              <a:rPr lang="en-US" dirty="0"/>
              <a:t>is at hand!”</a:t>
            </a:r>
          </a:p>
          <a:p>
            <a:pPr marL="0" indent="0">
              <a:buNone/>
            </a:pPr>
            <a:endParaRPr lang="en-US" dirty="0" smtClean="0"/>
          </a:p>
          <a:p>
            <a:pPr marL="0" indent="0">
              <a:buNone/>
            </a:pPr>
            <a:r>
              <a:rPr lang="en-US" dirty="0" smtClean="0"/>
              <a:t>Matthew </a:t>
            </a:r>
            <a:r>
              <a:rPr lang="en-US" dirty="0"/>
              <a:t>4:17	</a:t>
            </a:r>
            <a:r>
              <a:rPr lang="en-US" dirty="0" smtClean="0"/>
              <a:t>“Repent</a:t>
            </a:r>
            <a:r>
              <a:rPr lang="en-US" dirty="0"/>
              <a:t>, for the kingdom of </a:t>
            </a:r>
            <a:r>
              <a:rPr lang="en-US" dirty="0" smtClean="0"/>
              <a:t>			heaven </a:t>
            </a:r>
            <a:r>
              <a:rPr lang="en-US" dirty="0"/>
              <a:t>is at hand.”</a:t>
            </a:r>
          </a:p>
          <a:p>
            <a:pPr marL="0" indent="0">
              <a:buNone/>
            </a:pPr>
            <a:endParaRPr lang="en-US" dirty="0" smtClean="0"/>
          </a:p>
          <a:p>
            <a:pPr marL="0" indent="0">
              <a:buNone/>
            </a:pPr>
            <a:r>
              <a:rPr lang="en-US" dirty="0" smtClean="0"/>
              <a:t>Luke </a:t>
            </a:r>
            <a:r>
              <a:rPr lang="en-US" dirty="0"/>
              <a:t>10:9		</a:t>
            </a:r>
            <a:r>
              <a:rPr lang="en-US" dirty="0" smtClean="0"/>
              <a:t>“</a:t>
            </a:r>
            <a:r>
              <a:rPr lang="en-US" dirty="0"/>
              <a:t>The kingdom of God has come </a:t>
            </a:r>
            <a:r>
              <a:rPr lang="en-US" dirty="0" smtClean="0"/>
              <a:t>			near </a:t>
            </a:r>
            <a:r>
              <a:rPr lang="en-US" dirty="0"/>
              <a:t>to you.”</a:t>
            </a:r>
          </a:p>
          <a:p>
            <a:pPr marL="0" indent="0">
              <a:buNone/>
            </a:pPr>
            <a:endParaRPr lang="en-US" dirty="0"/>
          </a:p>
        </p:txBody>
      </p:sp>
    </p:spTree>
    <p:extLst>
      <p:ext uri="{BB962C8B-B14F-4D97-AF65-F5344CB8AC3E}">
        <p14:creationId xmlns:p14="http://schemas.microsoft.com/office/powerpoint/2010/main" val="304993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560</TotalTime>
  <Words>575</Words>
  <Application>Microsoft Office PowerPoint</Application>
  <PresentationFormat>On-screen Show (4:3)</PresentationFormat>
  <Paragraphs>98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What is the Kingdom?</vt:lpstr>
      <vt:lpstr>1 Thessalonians 2:12</vt:lpstr>
      <vt:lpstr>The Kingdom Planned</vt:lpstr>
      <vt:lpstr>The Kingdom Planned</vt:lpstr>
      <vt:lpstr>The Kingdom Prophesied</vt:lpstr>
      <vt:lpstr>The Kingdom Prophesied</vt:lpstr>
      <vt:lpstr>Keys to Isaiah’s Passage</vt:lpstr>
      <vt:lpstr>The Kingdom Promised</vt:lpstr>
      <vt:lpstr>John the Baptist, Jesus, the 70</vt:lpstr>
      <vt:lpstr>Keys to the Kingdom</vt:lpstr>
      <vt:lpstr>Keys to the Kingdom</vt:lpstr>
      <vt:lpstr>Timeframe</vt:lpstr>
      <vt:lpstr>Will not taste of death</vt:lpstr>
      <vt:lpstr>Timeframe</vt:lpstr>
      <vt:lpstr>Beginning in Jerusalem</vt:lpstr>
      <vt:lpstr>Significance of Passage</vt:lpstr>
      <vt:lpstr>Restore the kingdom to Israel?</vt:lpstr>
      <vt:lpstr>Restore the kingdom to Israel?</vt:lpstr>
      <vt:lpstr>Still a misunderstanding</vt:lpstr>
      <vt:lpstr>The Kingdom Present</vt:lpstr>
      <vt:lpstr>What shall we do?</vt:lpstr>
      <vt:lpstr>What shall we do?</vt:lpstr>
      <vt:lpstr>Change in tense</vt:lpstr>
      <vt:lpstr>Change in Tense</vt:lpstr>
      <vt:lpstr>Conveyed into the kingdom</vt:lpstr>
      <vt:lpstr>Receive a kingdom</vt:lpstr>
      <vt:lpstr>Companion in the kingdom</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Passover</dc:title>
  <dc:creator>Bryan Morrison</dc:creator>
  <cp:lastModifiedBy>Bryan Morrison</cp:lastModifiedBy>
  <cp:revision>86</cp:revision>
  <cp:lastPrinted>2015-05-31T14:13:45Z</cp:lastPrinted>
  <dcterms:created xsi:type="dcterms:W3CDTF">2013-01-06T04:51:22Z</dcterms:created>
  <dcterms:modified xsi:type="dcterms:W3CDTF">2015-05-31T14:15:52Z</dcterms:modified>
</cp:coreProperties>
</file>