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365" r:id="rId2"/>
    <p:sldId id="279" r:id="rId3"/>
    <p:sldId id="386" r:id="rId4"/>
    <p:sldId id="387" r:id="rId5"/>
    <p:sldId id="388" r:id="rId6"/>
    <p:sldId id="367" r:id="rId7"/>
    <p:sldId id="382" r:id="rId8"/>
    <p:sldId id="383" r:id="rId9"/>
    <p:sldId id="385" r:id="rId10"/>
    <p:sldId id="368" r:id="rId11"/>
    <p:sldId id="384" r:id="rId12"/>
    <p:sldId id="369" r:id="rId13"/>
    <p:sldId id="389" r:id="rId14"/>
    <p:sldId id="371" r:id="rId15"/>
    <p:sldId id="370" r:id="rId16"/>
    <p:sldId id="380" r:id="rId17"/>
    <p:sldId id="374" r:id="rId18"/>
    <p:sldId id="375" r:id="rId19"/>
    <p:sldId id="373" r:id="rId20"/>
    <p:sldId id="381" r:id="rId21"/>
    <p:sldId id="378" r:id="rId22"/>
    <p:sldId id="372" r:id="rId23"/>
    <p:sldId id="390" r:id="rId24"/>
    <p:sldId id="391" r:id="rId25"/>
    <p:sldId id="392" r:id="rId26"/>
    <p:sldId id="393" r:id="rId27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527E90-FFE5-4B71-AD8B-EAAB80A8CF4C}">
          <p14:sldIdLst>
            <p14:sldId id="365"/>
            <p14:sldId id="279"/>
            <p14:sldId id="386"/>
            <p14:sldId id="387"/>
            <p14:sldId id="388"/>
            <p14:sldId id="367"/>
            <p14:sldId id="382"/>
            <p14:sldId id="383"/>
            <p14:sldId id="385"/>
            <p14:sldId id="368"/>
            <p14:sldId id="384"/>
            <p14:sldId id="369"/>
            <p14:sldId id="389"/>
            <p14:sldId id="371"/>
            <p14:sldId id="370"/>
            <p14:sldId id="380"/>
            <p14:sldId id="374"/>
            <p14:sldId id="375"/>
            <p14:sldId id="373"/>
            <p14:sldId id="381"/>
            <p14:sldId id="378"/>
            <p14:sldId id="372"/>
            <p14:sldId id="390"/>
            <p14:sldId id="391"/>
            <p14:sldId id="392"/>
            <p14:sldId id="393"/>
          </p14:sldIdLst>
        </p14:section>
        <p14:section name="Untitled Section" id="{2B0DECD1-BFD4-49EE-8915-87225E40935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B69A4-78F4-490B-87E8-8DFABD334AD8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00DCC-E3AA-4593-A246-85B6A903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0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724A8-F081-C46E-7F15-BE9965A84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9226D-D722-0BC3-B0CC-3A0C8338E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9CC12-6247-6EDD-2A25-FD666A395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Genesis 4:10-12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37012-39B0-BB2E-EA4B-C2C9AA4A9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</a:rPr>
              <a:t>10 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And He said, “What have you done? The voice of your brother’s blood cries out to Me from the ground.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11 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So now </a:t>
            </a:r>
            <a:r>
              <a:rPr lang="en-US" b="1" i="0" u="sng" dirty="0">
                <a:solidFill>
                  <a:srgbClr val="000000"/>
                </a:solidFill>
                <a:effectLst/>
              </a:rPr>
              <a:t>you </a:t>
            </a:r>
            <a:r>
              <a:rPr lang="en-US" b="1" i="1" u="sng" dirty="0">
                <a:solidFill>
                  <a:srgbClr val="000000"/>
                </a:solidFill>
                <a:effectLst/>
              </a:rPr>
              <a:t>are</a:t>
            </a:r>
            <a:r>
              <a:rPr lang="en-US" b="1" i="0" u="sng" dirty="0">
                <a:solidFill>
                  <a:srgbClr val="000000"/>
                </a:solidFill>
                <a:effectLst/>
              </a:rPr>
              <a:t> cursed from the earth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which has opened its mouth to receive your brother’s blood from your hand.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12 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When you till the ground, it shall no longer yield its strength to you. A fugitive and a vagabond you shall be on the earth.”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89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9CC12-6247-6EDD-2A25-FD666A395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Genesis 4:13-15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37012-39B0-BB2E-EA4B-C2C9AA4A9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</a:rPr>
              <a:t>13 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And Cain said to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“My punishment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greater than I can bear!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14 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Surely You have driven me out this day from the face of the ground; I shall be hidden from Your face; I shall be a fugitive and a vagabond on the earth, and it will happen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that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anyone who finds me will kill me.”</a:t>
            </a:r>
          </a:p>
          <a:p>
            <a:pPr marL="0" indent="0" algn="l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</a:rPr>
              <a:t>15 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And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said to him, “Therefore, whoever kills Cain, vengeance shall be taken on him sevenfold.” And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set a mark on Cain, lest anyone finding him should kill him.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79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6FC58-EAC6-FC91-F0B1-8D646E570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Genesis 4:16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5611A-6561-5A44-1B21-337271886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Then Cain went out from the presence of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and dwelt in the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land of Nod 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on the east of Eden.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330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FC697-99F9-8127-B1DC-993B0A54C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52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500" b="1" dirty="0"/>
              <a:t>CAIN and SETH</a:t>
            </a:r>
          </a:p>
        </p:txBody>
      </p:sp>
    </p:spTree>
    <p:extLst>
      <p:ext uri="{BB962C8B-B14F-4D97-AF65-F5344CB8AC3E}">
        <p14:creationId xmlns:p14="http://schemas.microsoft.com/office/powerpoint/2010/main" val="1478635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A357-D7A7-89E5-E6D8-B3A82F6EE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Genesis 4:25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E4336-2010-1DA8-AEE3-B8FDAE91E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And Adam knew his wife again, and she bore a son and named him Seth, “For God has appointed another seed for me instead of Abel, whom Cain killed.”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26 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8572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F1FEBE-E4F2-AC54-3CA7-E921D2B32B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CAIN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4F7901-1FA8-4E93-BCD0-D6E6D07CF2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And Cain knew his wife, and she conceived and bore Enoch. </a:t>
            </a:r>
            <a:r>
              <a:rPr lang="en-US" b="1" i="0" u="sng" dirty="0">
                <a:solidFill>
                  <a:srgbClr val="000000"/>
                </a:solidFill>
                <a:effectLst/>
              </a:rPr>
              <a:t>And he built a city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 and called the name of the city after the name of his son—Enoch.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</a:rPr>
              <a:t>4:17)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402CF15-2879-9DDF-C8BD-085F9C0D4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SETH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1A3CEAA-5430-91A9-6AB7-E89C149F4EF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And as for Seth, to him also a son was born; and he named him </a:t>
            </a:r>
            <a:r>
              <a:rPr lang="en-US" sz="2400" b="0" i="0" dirty="0" err="1">
                <a:solidFill>
                  <a:srgbClr val="000000"/>
                </a:solidFill>
                <a:effectLst/>
              </a:rPr>
              <a:t>Enosh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. </a:t>
            </a:r>
            <a:r>
              <a:rPr lang="en-US" sz="2400" b="1" i="0" u="sng" dirty="0">
                <a:solidFill>
                  <a:srgbClr val="000000"/>
                </a:solidFill>
                <a:effectLst/>
              </a:rPr>
              <a:t>Then </a:t>
            </a:r>
            <a:r>
              <a:rPr lang="en-US" sz="2400" b="1" i="1" u="sng" dirty="0">
                <a:solidFill>
                  <a:srgbClr val="000000"/>
                </a:solidFill>
                <a:effectLst/>
              </a:rPr>
              <a:t>men</a:t>
            </a:r>
            <a:r>
              <a:rPr lang="en-US" sz="2400" b="1" i="0" u="sng" dirty="0">
                <a:solidFill>
                  <a:srgbClr val="000000"/>
                </a:solidFill>
                <a:effectLst/>
              </a:rPr>
              <a:t> began to call on the name of the </a:t>
            </a:r>
            <a:r>
              <a:rPr lang="en-US" sz="2400" b="1" i="0" u="sng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. (4:26)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28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DCC19F8-B0B6-EB6D-BC6E-B4CA4938E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Romans 10:13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DEE3CDB-E1EB-6F12-E973-C7FFBAFE9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For “whoever calls on the name of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shall be saved.”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0073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F1FEBE-E4F2-AC54-3CA7-E921D2B32B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CAIN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4F7901-1FA8-4E93-BCD0-D6E6D07CF2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And Cain knew his wife, and she conceived and bore </a:t>
            </a:r>
            <a:r>
              <a:rPr lang="en-US" b="1" i="0" u="sng" dirty="0">
                <a:solidFill>
                  <a:srgbClr val="000000"/>
                </a:solidFill>
                <a:effectLst/>
              </a:rPr>
              <a:t>Enoch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(4:17)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</a:rPr>
              <a:t>Methushael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begot </a:t>
            </a:r>
            <a:r>
              <a:rPr lang="en-US" b="1" i="0" u="sng" dirty="0">
                <a:solidFill>
                  <a:srgbClr val="000000"/>
                </a:solidFill>
                <a:effectLst/>
              </a:rPr>
              <a:t>Lamech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(4:18)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402CF15-2879-9DDF-C8BD-085F9C0D4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SETH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1A3CEAA-5430-91A9-6AB7-E89C149F4EF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Jared lived one hundred and sixty-two years, and begot </a:t>
            </a:r>
            <a:r>
              <a:rPr lang="en-US" b="1" i="0" u="sng" dirty="0">
                <a:solidFill>
                  <a:srgbClr val="000000"/>
                </a:solidFill>
                <a:effectLst/>
              </a:rPr>
              <a:t>Enoch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 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(5:18)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Methuselah lived one hundred and eighty-seven years, and begot </a:t>
            </a:r>
            <a:r>
              <a:rPr lang="en-US" b="1" i="0" u="sng" dirty="0">
                <a:solidFill>
                  <a:srgbClr val="000000"/>
                </a:solidFill>
                <a:effectLst/>
              </a:rPr>
              <a:t>Lamech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 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(5:25)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F10FE-9002-8E1B-71FB-F4030548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b="1" dirty="0"/>
              <a:t>Same Names, Different Men</a:t>
            </a:r>
          </a:p>
        </p:txBody>
      </p:sp>
    </p:spTree>
    <p:extLst>
      <p:ext uri="{BB962C8B-B14F-4D97-AF65-F5344CB8AC3E}">
        <p14:creationId xmlns:p14="http://schemas.microsoft.com/office/powerpoint/2010/main" val="2323871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DF7DF39-BFF1-CC75-4962-24819D16B2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21" y="762000"/>
            <a:ext cx="8455557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0785C0CE-9E21-714E-80B4-3FFADAA8E4CF}"/>
              </a:ext>
            </a:extLst>
          </p:cNvPr>
          <p:cNvSpPr/>
          <p:nvPr/>
        </p:nvSpPr>
        <p:spPr>
          <a:xfrm>
            <a:off x="762000" y="2438400"/>
            <a:ext cx="914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AF15467-AADE-8195-1C64-6CBD890E7931}"/>
              </a:ext>
            </a:extLst>
          </p:cNvPr>
          <p:cNvSpPr/>
          <p:nvPr/>
        </p:nvSpPr>
        <p:spPr>
          <a:xfrm>
            <a:off x="4038600" y="4038600"/>
            <a:ext cx="914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C3A1AFB-E6BC-96B7-5D7C-E9801C81A741}"/>
              </a:ext>
            </a:extLst>
          </p:cNvPr>
          <p:cNvSpPr/>
          <p:nvPr/>
        </p:nvSpPr>
        <p:spPr>
          <a:xfrm>
            <a:off x="819811" y="4038600"/>
            <a:ext cx="914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D628CC-C875-CAAF-8F84-D30D28BACC89}"/>
              </a:ext>
            </a:extLst>
          </p:cNvPr>
          <p:cNvSpPr/>
          <p:nvPr/>
        </p:nvSpPr>
        <p:spPr>
          <a:xfrm>
            <a:off x="4038600" y="4762500"/>
            <a:ext cx="914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1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F1FEBE-E4F2-AC54-3CA7-E921D2B32B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CAIN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4F7901-1FA8-4E93-BCD0-D6E6D07CF2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Then Lamech </a:t>
            </a:r>
            <a:r>
              <a:rPr lang="en-US" b="1" i="0" u="sng" dirty="0">
                <a:solidFill>
                  <a:srgbClr val="000000"/>
                </a:solidFill>
                <a:effectLst/>
              </a:rPr>
              <a:t>took for himself two wives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: the name of one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was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Adah, and the name of the second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was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Zillah. 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</a:rPr>
              <a:t>4:19)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402CF15-2879-9DDF-C8BD-085F9C0D4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SETH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1A3CEAA-5430-91A9-6AB7-E89C149F4EF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And Enoch </a:t>
            </a:r>
            <a:r>
              <a:rPr lang="en-US" b="1" i="0" u="sng" dirty="0">
                <a:solidFill>
                  <a:srgbClr val="000000"/>
                </a:solidFill>
                <a:effectLst/>
              </a:rPr>
              <a:t>walked with God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; and he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was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not, for God took him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system-ui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</a:rPr>
              <a:t>5:24)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282198-909C-F5CE-0775-C1041969D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b="1" dirty="0"/>
              <a:t>7</a:t>
            </a:r>
            <a:r>
              <a:rPr lang="en-US" b="1" baseline="30000" dirty="0"/>
              <a:t>th</a:t>
            </a:r>
            <a:r>
              <a:rPr lang="en-US" b="1" dirty="0"/>
              <a:t> Generation from Adam</a:t>
            </a:r>
          </a:p>
        </p:txBody>
      </p:sp>
    </p:spTree>
    <p:extLst>
      <p:ext uri="{BB962C8B-B14F-4D97-AF65-F5344CB8AC3E}">
        <p14:creationId xmlns:p14="http://schemas.microsoft.com/office/powerpoint/2010/main" val="279919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752600"/>
            <a:ext cx="8153400" cy="1600200"/>
          </a:xfrm>
        </p:spPr>
        <p:txBody>
          <a:bodyPr/>
          <a:lstStyle/>
          <a:p>
            <a:pPr algn="ctr"/>
            <a:r>
              <a:rPr lang="en-US" sz="4500" b="1" i="0" dirty="0">
                <a:solidFill>
                  <a:srgbClr val="000000"/>
                </a:solidFill>
                <a:effectLst/>
              </a:rPr>
              <a:t>Cain and </a:t>
            </a:r>
            <a:r>
              <a:rPr lang="en-US" sz="4500" b="1" i="0" dirty="0" err="1">
                <a:solidFill>
                  <a:srgbClr val="000000"/>
                </a:solidFill>
                <a:effectLst/>
              </a:rPr>
              <a:t>abel</a:t>
            </a:r>
            <a:r>
              <a:rPr lang="en-US" sz="4500" b="1" i="0" dirty="0">
                <a:solidFill>
                  <a:srgbClr val="000000"/>
                </a:solidFill>
                <a:effectLst/>
              </a:rPr>
              <a:t>…..and </a:t>
            </a:r>
            <a:r>
              <a:rPr lang="en-US" sz="4500" b="1" i="0" dirty="0" err="1">
                <a:solidFill>
                  <a:srgbClr val="000000"/>
                </a:solidFill>
                <a:effectLst/>
              </a:rPr>
              <a:t>seth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733800"/>
            <a:ext cx="64008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January 1, 2023</a:t>
            </a:r>
          </a:p>
          <a:p>
            <a:pPr algn="ctr"/>
            <a:r>
              <a:rPr lang="en-US" dirty="0"/>
              <a:t>San Angelo, TX</a:t>
            </a:r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B39631F-DC1E-0F41-9648-66697EE01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Different Lamech, Different Message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9DE1ED5-2B03-F33C-E041-B989785BE9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CAIN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267F0EA-E382-B12A-9669-93D635927A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</a:rPr>
              <a:t>“Adah and Zillah, hear my voice;  Wives of Lamech, listen to my speech!</a:t>
            </a:r>
            <a:br>
              <a:rPr lang="en-US" sz="2600" b="0" i="0" dirty="0">
                <a:solidFill>
                  <a:srgbClr val="000000"/>
                </a:solidFill>
                <a:effectLst/>
              </a:rPr>
            </a:br>
            <a:r>
              <a:rPr lang="en-US" sz="2600" b="0" i="0" dirty="0">
                <a:solidFill>
                  <a:srgbClr val="000000"/>
                </a:solidFill>
                <a:effectLst/>
              </a:rPr>
              <a:t>For I have killed a man for wounding me,  Even a young man for hurting me.</a:t>
            </a:r>
            <a:br>
              <a:rPr lang="en-US" sz="2600" b="0" i="0" dirty="0">
                <a:solidFill>
                  <a:srgbClr val="000000"/>
                </a:solidFill>
                <a:effectLst/>
              </a:rPr>
            </a:br>
            <a:r>
              <a:rPr lang="en-US" sz="2600" b="1" i="0" baseline="30000" dirty="0">
                <a:solidFill>
                  <a:srgbClr val="000000"/>
                </a:solidFill>
                <a:effectLst/>
              </a:rPr>
              <a:t>24 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If Cain shall be avenged sevenfold,  Then Lamech seventy-sevenfold.”</a:t>
            </a:r>
          </a:p>
          <a:p>
            <a:pPr marL="0" indent="0">
              <a:buNone/>
            </a:pPr>
            <a:r>
              <a:rPr lang="en-US" dirty="0"/>
              <a:t>(4:23-24)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E7FAFEE-851B-70F7-615F-5055F1DCED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/>
              <a:t>SETH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DC6CB40-A28B-FCCB-CEBA-BF3CDE942D4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i="0" dirty="0">
                <a:solidFill>
                  <a:srgbClr val="000000"/>
                </a:solidFill>
                <a:effectLst/>
              </a:rPr>
              <a:t>“</a:t>
            </a:r>
            <a:r>
              <a:rPr lang="en-US" sz="2600" i="0" dirty="0">
                <a:solidFill>
                  <a:srgbClr val="000000"/>
                </a:solidFill>
                <a:effectLst/>
              </a:rPr>
              <a:t>This </a:t>
            </a:r>
            <a:r>
              <a:rPr lang="en-US" sz="2600" i="1" dirty="0">
                <a:solidFill>
                  <a:srgbClr val="000000"/>
                </a:solidFill>
                <a:effectLst/>
              </a:rPr>
              <a:t>one</a:t>
            </a:r>
            <a:r>
              <a:rPr lang="en-US" sz="2600" i="0" dirty="0">
                <a:solidFill>
                  <a:srgbClr val="000000"/>
                </a:solidFill>
                <a:effectLst/>
              </a:rPr>
              <a:t> [Noah] will comfort us concerning our work and the toil of our hands, because of the ground which the </a:t>
            </a:r>
            <a:r>
              <a:rPr lang="en-US" sz="260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600" i="0" dirty="0">
                <a:solidFill>
                  <a:srgbClr val="000000"/>
                </a:solidFill>
                <a:effectLst/>
              </a:rPr>
              <a:t> has cursed.” </a:t>
            </a:r>
          </a:p>
          <a:p>
            <a:pPr marL="0" indent="0">
              <a:buNone/>
            </a:pPr>
            <a:r>
              <a:rPr lang="en-US" sz="2600" dirty="0"/>
              <a:t>(5:29)</a:t>
            </a:r>
          </a:p>
        </p:txBody>
      </p:sp>
    </p:spTree>
    <p:extLst>
      <p:ext uri="{BB962C8B-B14F-4D97-AF65-F5344CB8AC3E}">
        <p14:creationId xmlns:p14="http://schemas.microsoft.com/office/powerpoint/2010/main" val="3681240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5AE19-4BD2-BC04-E568-6940615C9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A6F81-5E6B-CB1D-5769-523730074A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CAIN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D4F02-45A4-2063-2C59-EFC9F85851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</a:rPr>
              <a:t>Jabal: He was the father of those who dwell in tents and have livestock. 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Jubal: He was the father of all those who play the harp and flute. 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Tubal-Cain: an instructor of every craftsman in bronze and iron.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(4:20-22)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64BBB9-8B13-1817-0026-374E98DA5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/>
              <a:t>SETH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88EF5-8359-AC1E-0CDB-C0DAEC2A89B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And Noah was five hundred years old, and Noah begot: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Shem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Ham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Japheth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</a:rPr>
              <a:t>5:32)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684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0034BA8-3D98-0858-D9FD-ED034342E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Genesis 6:1-2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37FC8D-73D1-01F9-0282-1989CAF5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Now it came to pass, when men began to multiply on the face of the earth, and daughters were born to them,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that the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sons of God 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saw the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daughters of men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that they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were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beautiful; and they took wives for themselves of all whom they chose.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5697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19164-C78E-08FB-9066-924B86D3D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Genesis 6:3-4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1956B-D29A-BB39-D7DD-01041EEF5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And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said, “My Spirit shall not strive with man forever, for he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indeed flesh; yet his days shall be one hundred and twenty years.”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4 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There were giants on the earth in those days, and also afterward, when the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sons of God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came in to the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daughters of men 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and they bore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children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to them. Those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were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the mighty men who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were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of old, men of renown.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0660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0E001-EB37-1A99-6B85-B0D116C9D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Genesis 6:5-6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9ACED-BCD5-423A-E77A-F0CFEC587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Then 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saw that the wickedness of man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was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great in the earth, and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that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every intent of the thoughts of his heart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was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only evil continually.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6 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And the </a:t>
            </a:r>
            <a:r>
              <a:rPr lang="en-US" sz="2800" b="1" i="0" u="sng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 was sorry that He had made man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on the earth, and He was grieved in His heart.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28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F1FEBE-E4F2-AC54-3CA7-E921D2B32B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CAIN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4F7901-1FA8-4E93-BCD0-D6E6D07CF2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Daughters of Men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(6:2</a:t>
            </a:r>
            <a:r>
              <a:rPr lang="en-US" b="0" i="0" dirty="0">
                <a:solidFill>
                  <a:srgbClr val="000000"/>
                </a:solidFill>
                <a:effectLst/>
              </a:rPr>
              <a:t>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402CF15-2879-9DDF-C8BD-085F9C0D4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SETH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1A3CEAA-5430-91A9-6AB7-E89C149F4EF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Sons of God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(6:2</a:t>
            </a:r>
            <a:r>
              <a:rPr lang="en-US" b="0" i="0" dirty="0">
                <a:solidFill>
                  <a:srgbClr val="000000"/>
                </a:solidFill>
                <a:effectLst/>
              </a:rPr>
              <a:t>)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282198-909C-F5CE-0775-C1041969D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b="1" dirty="0"/>
              <a:t>By the time of Noah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AB0627-2329-A9C8-0AC2-2BA3B4CFC0E7}"/>
              </a:ext>
            </a:extLst>
          </p:cNvPr>
          <p:cNvSpPr txBox="1"/>
          <p:nvPr/>
        </p:nvSpPr>
        <p:spPr>
          <a:xfrm>
            <a:off x="4754880" y="3733800"/>
            <a:ext cx="3810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Only a small remnant were faithful!</a:t>
            </a:r>
          </a:p>
        </p:txBody>
      </p:sp>
    </p:spTree>
    <p:extLst>
      <p:ext uri="{BB962C8B-B14F-4D97-AF65-F5344CB8AC3E}">
        <p14:creationId xmlns:p14="http://schemas.microsoft.com/office/powerpoint/2010/main" val="94737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CDDDE6F-8745-8FF6-0CBA-95F518B6E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Luke 3:36-38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4E4199-2EEB-776B-5383-05AB5FA41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1" dirty="0">
                <a:solidFill>
                  <a:srgbClr val="000000"/>
                </a:solidFill>
                <a:effectLst/>
              </a:rPr>
              <a:t>…the son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of Noah,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the son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of Lamech,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37 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the son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of Methuselah,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the son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of Enoch,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the son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of Jared,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the son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of Mahalalel,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the son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of 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Cainan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38 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the son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of 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Enosh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the </a:t>
            </a:r>
            <a:r>
              <a:rPr lang="en-US" sz="2800" b="1" i="1" u="sng" dirty="0">
                <a:solidFill>
                  <a:srgbClr val="000000"/>
                </a:solidFill>
                <a:effectLst/>
              </a:rPr>
              <a:t>son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 of Seth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the son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of Adam,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the son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of God.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9A1F05-7214-565C-0EB7-C5EE20F4D122}"/>
              </a:ext>
            </a:extLst>
          </p:cNvPr>
          <p:cNvSpPr txBox="1"/>
          <p:nvPr/>
        </p:nvSpPr>
        <p:spPr>
          <a:xfrm>
            <a:off x="685800" y="4572001"/>
            <a:ext cx="7848600" cy="1200329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genealogy of Jesus did not run through the firstborn Cain, but rather Seth – for Seth was godly while Cain was not!</a:t>
            </a:r>
          </a:p>
        </p:txBody>
      </p:sp>
    </p:spTree>
    <p:extLst>
      <p:ext uri="{BB962C8B-B14F-4D97-AF65-F5344CB8AC3E}">
        <p14:creationId xmlns:p14="http://schemas.microsoft.com/office/powerpoint/2010/main" val="41522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7FAF-EF77-8FD2-628C-F8369739C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John 3:11-12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13339-40F7-4147-523A-635D28D4A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For this is the message that you heard from the beginning, that we should love one another,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12 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not as Cain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who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was of the wicked one and murdered his brother. And why did he murder him? Because his works were evil and his brother’s righteous.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677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22602-6838-BCF2-AA9D-70BB81BB1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5AFE5-925F-1083-B819-D5F481997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1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FC697-99F9-8127-B1DC-993B0A54C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52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500" b="1" dirty="0"/>
              <a:t>CAIN and ABEL</a:t>
            </a:r>
          </a:p>
        </p:txBody>
      </p:sp>
    </p:spTree>
    <p:extLst>
      <p:ext uri="{BB962C8B-B14F-4D97-AF65-F5344CB8AC3E}">
        <p14:creationId xmlns:p14="http://schemas.microsoft.com/office/powerpoint/2010/main" val="3428746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5EA5E-DF56-21A3-60CF-44F6D8B6E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Genesis 4:1-2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41F97-D400-81D3-1050-95860B7DD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Now Adam knew Eve his wife, and she conceived and bore Cain, and said, “I have acquired a man from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.”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2 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Then she bore again, this time his brother Abel. Now Abel was a keeper of sheep, but Cain was a tiller of the ground.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4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5EA5E-DF56-21A3-60CF-44F6D8B6E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Genesis 4:3-5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41F97-D400-81D3-1050-95860B7DD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</a:rPr>
              <a:t>3 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And in the process of time it came to pass that Cain brought an offering of the fruit of the ground to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4 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Abel also brought of the firstborn of his flock and of their fat. And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respected Abel and his offering,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5 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but He did not respect Cain and his offering. And Cain was very angry, and his countenance fell.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25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5EA5E-DF56-21A3-60CF-44F6D8B6E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Genesis 4:6-7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41F97-D400-81D3-1050-95860B7DD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</a:rPr>
              <a:t>6 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So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said to Cain, “Why are you angry? And why has your countenance fallen?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7 </a:t>
            </a:r>
            <a:r>
              <a:rPr lang="en-US" b="1" i="0" u="sng" dirty="0">
                <a:solidFill>
                  <a:srgbClr val="000000"/>
                </a:solidFill>
                <a:effectLst/>
              </a:rPr>
              <a:t>If you do well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will you not be accepted? And if you do not do well, sin lies at the door. And its desire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for you, but you should rule over it.”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96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9CC12-6247-6EDD-2A25-FD666A395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Genesis 4:8-9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37012-39B0-BB2E-EA4B-C2C9AA4A9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Now Cain talked with Abel his brother; and it came to pass, when they were in the field, that Cain rose up against Abel his brother and killed him.</a:t>
            </a:r>
          </a:p>
          <a:p>
            <a:pPr marL="0" indent="0" algn="l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</a:rPr>
              <a:t>9 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Then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said to Cain, “Where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is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Abel your brother?”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He said, “I do not know. </a:t>
            </a:r>
            <a:r>
              <a:rPr lang="en-US" b="1" i="1" u="sng" dirty="0">
                <a:solidFill>
                  <a:srgbClr val="000000"/>
                </a:solidFill>
                <a:effectLst/>
              </a:rPr>
              <a:t>Am</a:t>
            </a:r>
            <a:r>
              <a:rPr lang="en-US" b="1" i="0" u="sng" dirty="0">
                <a:solidFill>
                  <a:srgbClr val="000000"/>
                </a:solidFill>
                <a:effectLst/>
              </a:rPr>
              <a:t> I my brother’s keeper</a:t>
            </a:r>
            <a:r>
              <a:rPr lang="en-US" b="0" i="0" dirty="0">
                <a:solidFill>
                  <a:srgbClr val="000000"/>
                </a:solidFill>
                <a:effectLst/>
              </a:rPr>
              <a:t>?”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4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7107</TotalTime>
  <Words>1250</Words>
  <Application>Microsoft Office PowerPoint</Application>
  <PresentationFormat>On-screen Show (4:3)</PresentationFormat>
  <Paragraphs>87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system-ui</vt:lpstr>
      <vt:lpstr>Clarity</vt:lpstr>
      <vt:lpstr>PowerPoint Presentation</vt:lpstr>
      <vt:lpstr>Cain and abel…..and seth</vt:lpstr>
      <vt:lpstr>1 John 3:11-12</vt:lpstr>
      <vt:lpstr>PowerPoint Presentation</vt:lpstr>
      <vt:lpstr>PowerPoint Presentation</vt:lpstr>
      <vt:lpstr>Genesis 4:1-2</vt:lpstr>
      <vt:lpstr>Genesis 4:3-5</vt:lpstr>
      <vt:lpstr>Genesis 4:6-7</vt:lpstr>
      <vt:lpstr>Genesis 4:8-9</vt:lpstr>
      <vt:lpstr>Genesis 4:10-12</vt:lpstr>
      <vt:lpstr>Genesis 4:13-15</vt:lpstr>
      <vt:lpstr>Genesis 4:16</vt:lpstr>
      <vt:lpstr>PowerPoint Presentation</vt:lpstr>
      <vt:lpstr>Genesis 4:25</vt:lpstr>
      <vt:lpstr>PowerPoint Presentation</vt:lpstr>
      <vt:lpstr>Romans 10:13</vt:lpstr>
      <vt:lpstr>Same Names, Different Men</vt:lpstr>
      <vt:lpstr>PowerPoint Presentation</vt:lpstr>
      <vt:lpstr>7th Generation from Adam</vt:lpstr>
      <vt:lpstr>Different Lamech, Different Message</vt:lpstr>
      <vt:lpstr>PowerPoint Presentation</vt:lpstr>
      <vt:lpstr>Genesis 6:1-2</vt:lpstr>
      <vt:lpstr>Genesis 6:3-4</vt:lpstr>
      <vt:lpstr>Genesis 6:5-6</vt:lpstr>
      <vt:lpstr>By the time of Noah</vt:lpstr>
      <vt:lpstr>Luke 3:36-38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Megan Morrison</cp:lastModifiedBy>
  <cp:revision>718</cp:revision>
  <cp:lastPrinted>2023-01-01T15:44:28Z</cp:lastPrinted>
  <dcterms:created xsi:type="dcterms:W3CDTF">2006-08-16T00:00:00Z</dcterms:created>
  <dcterms:modified xsi:type="dcterms:W3CDTF">2023-01-01T19:45:24Z</dcterms:modified>
</cp:coreProperties>
</file>