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5" r:id="rId3"/>
    <p:sldId id="317" r:id="rId4"/>
    <p:sldId id="318" r:id="rId5"/>
    <p:sldId id="323" r:id="rId6"/>
    <p:sldId id="322" r:id="rId7"/>
    <p:sldId id="324" r:id="rId8"/>
    <p:sldId id="321" r:id="rId9"/>
    <p:sldId id="326" r:id="rId10"/>
    <p:sldId id="328" r:id="rId11"/>
    <p:sldId id="329" r:id="rId12"/>
    <p:sldId id="327" r:id="rId13"/>
    <p:sldId id="330" r:id="rId14"/>
    <p:sldId id="339" r:id="rId15"/>
    <p:sldId id="343" r:id="rId16"/>
    <p:sldId id="344" r:id="rId17"/>
    <p:sldId id="345" r:id="rId18"/>
    <p:sldId id="346" r:id="rId19"/>
    <p:sldId id="332" r:id="rId20"/>
    <p:sldId id="333" r:id="rId21"/>
    <p:sldId id="338" r:id="rId22"/>
    <p:sldId id="334" r:id="rId23"/>
    <p:sldId id="340" r:id="rId24"/>
    <p:sldId id="342" r:id="rId25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F495E-403F-4F21-B909-8C4656019B0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2441A-9F04-45B6-A6FB-5EF3D5E7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441A-9F04-45B6-A6FB-5EF3D5E75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6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153400" cy="1828800"/>
          </a:xfrm>
        </p:spPr>
        <p:txBody>
          <a:bodyPr>
            <a:normAutofit/>
          </a:bodyPr>
          <a:lstStyle/>
          <a:p>
            <a:r>
              <a:rPr lang="en-US" sz="6000" b="1" dirty="0"/>
              <a:t>For a Nominal Fee</a:t>
            </a:r>
            <a:br>
              <a:rPr lang="en-US" sz="6000" b="1" dirty="0"/>
            </a:br>
            <a:r>
              <a:rPr lang="en-US" sz="3000" b="1" dirty="0"/>
              <a:t>(John 2:13-17)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219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December 27, 2020</a:t>
            </a:r>
          </a:p>
          <a:p>
            <a:r>
              <a:rPr lang="en-US" dirty="0">
                <a:solidFill>
                  <a:schemeClr val="tx1"/>
                </a:solidFill>
              </a:rPr>
              <a:t>San Angelo, 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3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Later Passover…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“…Parthians and Medes and Elamites, those dwelling in Mesopotamia, Judea and Cappadocia, Pontus and Asia, </a:t>
            </a:r>
            <a:r>
              <a:rPr lang="en-US" b="1" baseline="30000" dirty="0"/>
              <a:t>10 </a:t>
            </a:r>
            <a:r>
              <a:rPr lang="en-US" dirty="0"/>
              <a:t>Phrygia and Pamphylia, Egypt and the parts of Libya adjoining Cyrene, visitors from Rome, both Jews and proselytes, </a:t>
            </a:r>
            <a:r>
              <a:rPr lang="en-US" b="1" baseline="30000" dirty="0"/>
              <a:t>11 </a:t>
            </a:r>
            <a:r>
              <a:rPr lang="en-US" dirty="0"/>
              <a:t>Cretans and Arabs—we hear them speaking in our own tongues the wonderful works of God.”   (</a:t>
            </a:r>
            <a:r>
              <a:rPr lang="en-US" b="1" dirty="0"/>
              <a:t>Acts 2:9-11</a:t>
            </a:r>
            <a:r>
              <a:rPr lang="en-US" dirty="0"/>
              <a:t>)</a:t>
            </a:r>
          </a:p>
        </p:txBody>
      </p:sp>
      <p:sp>
        <p:nvSpPr>
          <p:cNvPr id="4" name="AutoShape 2" descr="The Nations of Pentecost (updated) | VISUAL UN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Pentecost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91803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79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Need for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b="1" dirty="0"/>
              <a:t>Deuteronomy 17:1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“You shall not sacrifice to the Lord your God a bull or sheep which has any </a:t>
            </a:r>
            <a:r>
              <a:rPr lang="en-US" u="sng" dirty="0"/>
              <a:t>blemish or defect</a:t>
            </a:r>
            <a:r>
              <a:rPr lang="en-US" dirty="0"/>
              <a:t>, for that is an abomination to the Lord your God.</a:t>
            </a:r>
          </a:p>
        </p:txBody>
      </p:sp>
      <p:sp>
        <p:nvSpPr>
          <p:cNvPr id="5" name="AutoShape 2" descr="Infomercial Montage [First World Problems]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Enter the “</a:t>
            </a:r>
            <a:r>
              <a:rPr lang="en-US" b="1" i="1" dirty="0" err="1"/>
              <a:t>Mumcheh</a:t>
            </a:r>
            <a:r>
              <a:rPr lang="en-US" b="1" dirty="0"/>
              <a:t>”, or Expert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pilgrim then had two options: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Bring their own animals and have them inspected by a priest-appointed </a:t>
            </a:r>
            <a:r>
              <a:rPr lang="en-US" b="1" i="1" dirty="0" err="1"/>
              <a:t>mumcheh</a:t>
            </a:r>
            <a:endParaRPr lang="en-US" b="1" dirty="0"/>
          </a:p>
          <a:p>
            <a:pPr marL="514350" indent="-514350">
              <a:buAutoNum type="arabicParenR"/>
            </a:pPr>
            <a:endParaRPr lang="en-US" i="1" dirty="0"/>
          </a:p>
          <a:p>
            <a:pPr marL="514350" indent="-514350">
              <a:buAutoNum type="arabicParenR"/>
            </a:pPr>
            <a:r>
              <a:rPr lang="en-US" dirty="0"/>
              <a:t>Buy a “Previously Certified” animal from a priest-approved vendor at the Temple….for a nominal fee, of course</a:t>
            </a:r>
          </a:p>
        </p:txBody>
      </p:sp>
    </p:spTree>
    <p:extLst>
      <p:ext uri="{BB962C8B-B14F-4D97-AF65-F5344CB8AC3E}">
        <p14:creationId xmlns:p14="http://schemas.microsoft.com/office/powerpoint/2010/main" val="3715585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Similar to Today</a:t>
            </a:r>
          </a:p>
        </p:txBody>
      </p:sp>
      <p:sp>
        <p:nvSpPr>
          <p:cNvPr id="4" name="AutoShape 4" descr="Architects Fight Airport Security Threats with Flexible Design | Fort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71600"/>
            <a:ext cx="452119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 descr="New Contactless Options | Pizza Ran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nfomercial Montage [First World Problems] - YouTub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HAPTER 4 - BUILDING AND CONSTRUCTION | Code of Ordinances | San Angelo, TX  | Municode Librar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Global Entry application long delays leave some without TSA PreChe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16480"/>
            <a:ext cx="566224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Why Moneychangers?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438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(</a:t>
            </a:r>
            <a:r>
              <a:rPr lang="en-US" sz="2800" b="1" dirty="0"/>
              <a:t>Exodus 30:13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This is what everyone among those who are numbered shall give: </a:t>
            </a:r>
            <a:r>
              <a:rPr lang="en-US" sz="2800" u="sng" dirty="0"/>
              <a:t>half a shekel </a:t>
            </a:r>
            <a:r>
              <a:rPr lang="en-US" sz="2800" dirty="0"/>
              <a:t>according to the shekel of the sanctuary. The half-shekel </a:t>
            </a:r>
            <a:r>
              <a:rPr lang="en-US" sz="2800" i="1" dirty="0"/>
              <a:t>shall be</a:t>
            </a:r>
            <a:r>
              <a:rPr lang="en-US" sz="2800" dirty="0"/>
              <a:t> an offering to the </a:t>
            </a:r>
            <a:r>
              <a:rPr lang="en-US" sz="2800" cap="small" dirty="0"/>
              <a:t>Lord</a:t>
            </a:r>
            <a:r>
              <a:rPr lang="en-US" sz="2800" dirty="0"/>
              <a:t>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81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b="1" dirty="0"/>
              <a:t>Nehemiah 10:32)</a:t>
            </a:r>
          </a:p>
          <a:p>
            <a:r>
              <a:rPr lang="en-US" sz="2800" dirty="0"/>
              <a:t>Also we made ordinances for ourselves, to exact from ourselves yearly </a:t>
            </a:r>
            <a:r>
              <a:rPr lang="en-US" sz="2800" u="sng" dirty="0"/>
              <a:t>one-third of a shekel </a:t>
            </a:r>
            <a:r>
              <a:rPr lang="en-US" sz="2800" dirty="0"/>
              <a:t>for the service of the house of our God: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81534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ANY OTHER TYPE OF COINAGE HAD TO BE EXCHANGED FOR SHEKELS FOR THE TEMPLE TAX!</a:t>
            </a:r>
          </a:p>
        </p:txBody>
      </p:sp>
    </p:spTree>
    <p:extLst>
      <p:ext uri="{BB962C8B-B14F-4D97-AF65-F5344CB8AC3E}">
        <p14:creationId xmlns:p14="http://schemas.microsoft.com/office/powerpoint/2010/main" val="30217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Purpose of the Money Changers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14800"/>
          </a:xfrm>
        </p:spPr>
        <p:txBody>
          <a:bodyPr>
            <a:normAutofit fontScale="92500"/>
          </a:bodyPr>
          <a:lstStyle/>
          <a:p>
            <a:r>
              <a:rPr lang="en-US" dirty="0"/>
              <a:t>Starting the 15</a:t>
            </a:r>
            <a:r>
              <a:rPr lang="en-US" baseline="30000" dirty="0"/>
              <a:t>th</a:t>
            </a:r>
            <a:r>
              <a:rPr lang="en-US" dirty="0"/>
              <a:t> of Adar (one month before Passover) an early exchange period in the outlying areas to convert coins to shekels</a:t>
            </a:r>
          </a:p>
          <a:p>
            <a:r>
              <a:rPr lang="en-US" b="1" i="1" dirty="0" err="1"/>
              <a:t>Shulchanim</a:t>
            </a:r>
            <a:r>
              <a:rPr lang="en-US" i="1" dirty="0"/>
              <a:t> </a:t>
            </a:r>
            <a:r>
              <a:rPr lang="en-US" dirty="0"/>
              <a:t> (money changers)</a:t>
            </a:r>
          </a:p>
          <a:p>
            <a:r>
              <a:rPr lang="en-US" dirty="0"/>
              <a:t>After the 25</a:t>
            </a:r>
            <a:r>
              <a:rPr lang="en-US" baseline="30000" dirty="0"/>
              <a:t>th</a:t>
            </a:r>
            <a:r>
              <a:rPr lang="en-US" dirty="0"/>
              <a:t> of Adar, </a:t>
            </a:r>
            <a:r>
              <a:rPr lang="en-US" i="1" dirty="0" err="1"/>
              <a:t>Shulchanim</a:t>
            </a:r>
            <a:r>
              <a:rPr lang="en-US" dirty="0"/>
              <a:t> moved to the Temple, and set up in the Court of the Gentiles</a:t>
            </a:r>
          </a:p>
          <a:p>
            <a:r>
              <a:rPr lang="en-US" dirty="0"/>
              <a:t>A </a:t>
            </a:r>
            <a:r>
              <a:rPr lang="en-US" i="1" dirty="0" err="1"/>
              <a:t>moah</a:t>
            </a:r>
            <a:r>
              <a:rPr lang="en-US" i="1" dirty="0"/>
              <a:t> </a:t>
            </a:r>
            <a:r>
              <a:rPr lang="en-US" dirty="0"/>
              <a:t>(type of coin) was charged, representing the </a:t>
            </a:r>
            <a:r>
              <a:rPr lang="en-US" b="1" i="1" dirty="0" err="1"/>
              <a:t>qolbon</a:t>
            </a:r>
            <a:r>
              <a:rPr lang="en-US" dirty="0"/>
              <a:t>, or nominal fee for the exchange</a:t>
            </a:r>
          </a:p>
        </p:txBody>
      </p:sp>
      <p:sp>
        <p:nvSpPr>
          <p:cNvPr id="4" name="AutoShape 2" descr="Ancient Resource: Ancient Biblical Shekel of Tyre coins: Judas' 30 Pieces  of Silver for s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7" y="5486400"/>
            <a:ext cx="244548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Half Shekel Coin from the Temple Mount - City of David Sto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89473"/>
            <a:ext cx="2495550" cy="123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5801380"/>
            <a:ext cx="293423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FROM EDERSHEIM</a:t>
            </a:r>
          </a:p>
        </p:txBody>
      </p:sp>
    </p:spTree>
    <p:extLst>
      <p:ext uri="{BB962C8B-B14F-4D97-AF65-F5344CB8AC3E}">
        <p14:creationId xmlns:p14="http://schemas.microsoft.com/office/powerpoint/2010/main" val="34031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a Nominal Fee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qolbon</a:t>
            </a:r>
            <a:r>
              <a:rPr lang="en-US" dirty="0"/>
              <a:t> was typically about one-quarter to half of the amount of tax itself.</a:t>
            </a:r>
          </a:p>
          <a:p>
            <a:r>
              <a:rPr lang="en-US" dirty="0"/>
              <a:t>If you needed change from the </a:t>
            </a:r>
            <a:r>
              <a:rPr lang="en-US" i="1" dirty="0" err="1"/>
              <a:t>Shulchanim</a:t>
            </a:r>
            <a:r>
              <a:rPr lang="en-US" dirty="0"/>
              <a:t>, you had to pay a double </a:t>
            </a:r>
            <a:r>
              <a:rPr lang="en-US" i="1" dirty="0" err="1"/>
              <a:t>qolbon</a:t>
            </a:r>
            <a:r>
              <a:rPr lang="en-US" dirty="0"/>
              <a:t>.</a:t>
            </a:r>
          </a:p>
          <a:p>
            <a:r>
              <a:rPr lang="en-US" dirty="0"/>
              <a:t>Add that to the fee paid to the </a:t>
            </a:r>
            <a:r>
              <a:rPr lang="en-US" i="1" dirty="0" err="1"/>
              <a:t>mumcheh</a:t>
            </a:r>
            <a:r>
              <a:rPr lang="en-US" i="1" dirty="0"/>
              <a:t> </a:t>
            </a:r>
            <a:r>
              <a:rPr lang="en-US" dirty="0"/>
              <a:t>for the sacrificial animal, and it was quite a racket!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791200"/>
            <a:ext cx="24384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Exodus 22:25</a:t>
            </a:r>
          </a:p>
        </p:txBody>
      </p:sp>
    </p:spTree>
    <p:extLst>
      <p:ext uri="{BB962C8B-B14F-4D97-AF65-F5344CB8AC3E}">
        <p14:creationId xmlns:p14="http://schemas.microsoft.com/office/powerpoint/2010/main" val="302563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 Doves Represent?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 our culture, the releasing of doves represents everlasting love and peace.  What about during the time of Jesus?</a:t>
            </a:r>
          </a:p>
        </p:txBody>
      </p:sp>
      <p:sp>
        <p:nvSpPr>
          <p:cNvPr id="4" name="AutoShape 2" descr="Doves of Peace stage strike; “heavy-handed” tactics blam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" y="3352801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Weding Doves | Funeral Doves | Dove Release | Palm Co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1"/>
            <a:ext cx="3261009" cy="22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7 White dove release ideas | dove release, white doves, wedding dov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862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Leviticus 14: 21-22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“But if he </a:t>
            </a:r>
            <a:r>
              <a:rPr lang="en-US" i="1" dirty="0"/>
              <a:t>is</a:t>
            </a:r>
            <a:r>
              <a:rPr lang="en-US" dirty="0"/>
              <a:t> poor and cannot afford it, then he shall take one male lamb </a:t>
            </a:r>
            <a:r>
              <a:rPr lang="en-US" i="1" dirty="0"/>
              <a:t>as</a:t>
            </a:r>
            <a:r>
              <a:rPr lang="en-US" dirty="0"/>
              <a:t> a trespass offering…  </a:t>
            </a:r>
            <a:r>
              <a:rPr lang="en-US" b="1" baseline="30000" dirty="0"/>
              <a:t>22 </a:t>
            </a:r>
            <a:r>
              <a:rPr lang="en-US" dirty="0"/>
              <a:t>and two turtledoves or two young pigeons, such as he is able to afford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267200"/>
            <a:ext cx="8229600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This was also the case for destitute mothers who could not afford a lamb to sacrifice after childbirth.</a:t>
            </a:r>
          </a:p>
        </p:txBody>
      </p:sp>
    </p:spTree>
    <p:extLst>
      <p:ext uri="{BB962C8B-B14F-4D97-AF65-F5344CB8AC3E}">
        <p14:creationId xmlns:p14="http://schemas.microsoft.com/office/powerpoint/2010/main" val="30686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John 2:13-17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Now the Passover of the Jews was at hand, and Jesus went up to Jerusalem. </a:t>
            </a:r>
            <a:r>
              <a:rPr lang="en-US" b="1" baseline="30000" dirty="0"/>
              <a:t>14 </a:t>
            </a:r>
            <a:r>
              <a:rPr lang="en-US" dirty="0"/>
              <a:t>And He found in the temple those who sold oxen and sheep and doves, and the money changers doing business. </a:t>
            </a:r>
            <a:r>
              <a:rPr lang="en-US" b="1" baseline="30000" dirty="0"/>
              <a:t>15 </a:t>
            </a:r>
            <a:r>
              <a:rPr lang="en-US" dirty="0"/>
              <a:t>When He had made a whip of cords, He drove them all out of the temple, with the sheep and the oxen, and poured out the changers’ money and overturned the tables. </a:t>
            </a:r>
            <a:r>
              <a:rPr lang="en-US" b="1" baseline="30000" dirty="0"/>
              <a:t>16 </a:t>
            </a:r>
            <a:r>
              <a:rPr lang="en-US" dirty="0"/>
              <a:t>And He said to those who sold doves, “Take these things away! Do not make My Father’s house a house of merchandise!” </a:t>
            </a:r>
            <a:r>
              <a:rPr lang="en-US" b="1" baseline="30000" dirty="0"/>
              <a:t>17 </a:t>
            </a:r>
            <a:r>
              <a:rPr lang="en-US" dirty="0"/>
              <a:t>Then His disciples remembered that it was written, “Zeal for Your house has eaten Me up.”</a:t>
            </a:r>
          </a:p>
        </p:txBody>
      </p:sp>
    </p:spTree>
    <p:extLst>
      <p:ext uri="{BB962C8B-B14F-4D97-AF65-F5344CB8AC3E}">
        <p14:creationId xmlns:p14="http://schemas.microsoft.com/office/powerpoint/2010/main" val="364783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Doves Represented 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poor should </a:t>
            </a:r>
            <a:r>
              <a:rPr lang="en-US" b="1" u="sng" dirty="0"/>
              <a:t>NEVER</a:t>
            </a:r>
            <a:r>
              <a:rPr lang="en-US" dirty="0"/>
              <a:t> be taken advantage of!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b="1" dirty="0"/>
              <a:t>Deuteronomy 15: 11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For the poor will never cease from the land; therefore I command you, saying, ‘You shall open your hand wide to your brother, to your poor and your needy, in your land.’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" y="5674638"/>
            <a:ext cx="18288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Luke 2:24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953000"/>
            <a:ext cx="79248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“Two Turtledoves and a Partridge in a Pear Tree”</a:t>
            </a:r>
          </a:p>
        </p:txBody>
      </p:sp>
    </p:spTree>
    <p:extLst>
      <p:ext uri="{BB962C8B-B14F-4D97-AF65-F5344CB8AC3E}">
        <p14:creationId xmlns:p14="http://schemas.microsoft.com/office/powerpoint/2010/main" val="2125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/>
              <a:t>Was the System Corrupt?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system certainly had opportunity to be corrupted, and it appears from the reaction of Jesus that he thought it was!!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" y="3276600"/>
            <a:ext cx="8077200" cy="24006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Either bought from the priests, or dealt with a priest-appointed inspector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Everything purchased had a stout brokerage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It was a monopoly for the priests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/>
              <a:t>Took advantage of the poor and faithful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" y="5846802"/>
            <a:ext cx="25908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Gamaliel’s Son</a:t>
            </a:r>
          </a:p>
        </p:txBody>
      </p:sp>
    </p:spTree>
    <p:extLst>
      <p:ext uri="{BB962C8B-B14F-4D97-AF65-F5344CB8AC3E}">
        <p14:creationId xmlns:p14="http://schemas.microsoft.com/office/powerpoint/2010/main" val="23513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John 2:13-17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Now the Passover of the Jews was at hand, and Jesus went up to Jerusalem. </a:t>
            </a:r>
            <a:r>
              <a:rPr lang="en-US" b="1" baseline="30000" dirty="0"/>
              <a:t>14 </a:t>
            </a:r>
            <a:r>
              <a:rPr lang="en-US" dirty="0"/>
              <a:t>And He found in the temple those who sold oxen and sheep and doves, and the money changers doing business. </a:t>
            </a:r>
            <a:r>
              <a:rPr lang="en-US" b="1" baseline="30000" dirty="0"/>
              <a:t>15 </a:t>
            </a:r>
            <a:r>
              <a:rPr lang="en-US" dirty="0"/>
              <a:t>When He had made a whip of cords, He drove them all out of the temple, with the sheep and the oxen, and poured out the changers’ money and overturned the tables. </a:t>
            </a:r>
            <a:r>
              <a:rPr lang="en-US" b="1" baseline="30000" dirty="0"/>
              <a:t>16 </a:t>
            </a:r>
            <a:r>
              <a:rPr lang="en-US" dirty="0"/>
              <a:t>And He said to those who sold doves, “Take these things away! Do not make My Father’s house a house of merchandise!” </a:t>
            </a:r>
          </a:p>
        </p:txBody>
      </p:sp>
    </p:spTree>
    <p:extLst>
      <p:ext uri="{BB962C8B-B14F-4D97-AF65-F5344CB8AC3E}">
        <p14:creationId xmlns:p14="http://schemas.microsoft.com/office/powerpoint/2010/main" val="3971191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Remember  the Scriptures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b="1" dirty="0"/>
              <a:t>John 2:17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Then His disciples </a:t>
            </a:r>
            <a:r>
              <a:rPr lang="en-US" u="sng" dirty="0"/>
              <a:t>remembered</a:t>
            </a:r>
            <a:r>
              <a:rPr lang="en-US" dirty="0"/>
              <a:t> that it was written, “Zeal for Your house has eaten Me up.”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1148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(</a:t>
            </a:r>
            <a:r>
              <a:rPr lang="en-US" b="1" dirty="0"/>
              <a:t>Psalm 69:9</a:t>
            </a:r>
            <a:r>
              <a:rPr lang="en-US" dirty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Because zeal for Your house has eaten me up, And the reproaches of those who reproach You have fallen on me.</a:t>
            </a:r>
          </a:p>
        </p:txBody>
      </p:sp>
    </p:spTree>
    <p:extLst>
      <p:ext uri="{BB962C8B-B14F-4D97-AF65-F5344CB8AC3E}">
        <p14:creationId xmlns:p14="http://schemas.microsoft.com/office/powerpoint/2010/main" val="248515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886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How many times did Jesus “cleanse” the Temple?</a:t>
            </a:r>
          </a:p>
          <a:p>
            <a:pPr marL="514350" indent="-514350">
              <a:buAutoNum type="arabicPeriod"/>
            </a:pPr>
            <a:r>
              <a:rPr lang="en-US" sz="2800" dirty="0"/>
              <a:t>Where in the Temple did this action actually occur?</a:t>
            </a:r>
          </a:p>
          <a:p>
            <a:pPr marL="514350" indent="-514350">
              <a:buAutoNum type="arabicPeriod"/>
            </a:pPr>
            <a:r>
              <a:rPr lang="en-US" sz="2800" dirty="0"/>
              <a:t>Was there a need for the animals during Passover?</a:t>
            </a:r>
          </a:p>
          <a:p>
            <a:pPr marL="514350" indent="-514350">
              <a:buAutoNum type="arabicPeriod"/>
            </a:pPr>
            <a:r>
              <a:rPr lang="en-US" sz="2800" dirty="0"/>
              <a:t>Did doves represent peace?</a:t>
            </a:r>
          </a:p>
          <a:p>
            <a:pPr marL="514350" indent="-514350">
              <a:buAutoNum type="arabicPeriod"/>
            </a:pPr>
            <a:r>
              <a:rPr lang="en-US" sz="2800" dirty="0"/>
              <a:t>Why were money changers necessary?</a:t>
            </a:r>
          </a:p>
          <a:p>
            <a:pPr marL="514350" indent="-514350">
              <a:buAutoNum type="arabicPeriod"/>
            </a:pPr>
            <a:r>
              <a:rPr lang="en-US" sz="2800" dirty="0"/>
              <a:t>Was the system corrupt?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/>
              <a:t>What did the disciples think of this?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9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How many times did Jesus “cleanse” the Temple?</a:t>
            </a:r>
          </a:p>
          <a:p>
            <a:pPr marL="514350" indent="-514350">
              <a:buAutoNum type="arabicPeriod"/>
            </a:pPr>
            <a:r>
              <a:rPr lang="en-US" sz="2800" dirty="0"/>
              <a:t>Where in the Temple did this action actually occur?</a:t>
            </a:r>
          </a:p>
          <a:p>
            <a:pPr marL="514350" indent="-514350">
              <a:buAutoNum type="arabicPeriod"/>
            </a:pPr>
            <a:r>
              <a:rPr lang="en-US" sz="2800" dirty="0"/>
              <a:t>Was there a need for the animals during Passover?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/>
              <a:t>Why were money changers necessary?</a:t>
            </a:r>
          </a:p>
          <a:p>
            <a:pPr marL="514350" indent="-514350">
              <a:buAutoNum type="arabicPeriod"/>
            </a:pPr>
            <a:r>
              <a:rPr lang="en-US" sz="2800" dirty="0"/>
              <a:t>Did doves represent peace?</a:t>
            </a:r>
          </a:p>
          <a:p>
            <a:pPr marL="514350" indent="-514350">
              <a:buAutoNum type="arabicPeriod"/>
            </a:pPr>
            <a:r>
              <a:rPr lang="en-US" sz="2800" dirty="0"/>
              <a:t>Was the system corrupt?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/>
              <a:t>What did the disciples think of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Cleanse the Temple – Once or Twice?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458200" cy="1295399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b="1" dirty="0"/>
              <a:t>John 2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Beginning of His ministry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200400"/>
            <a:ext cx="8458200" cy="13716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Matthew 21, Mark 11, Luke 19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End of His ministry</a:t>
            </a:r>
          </a:p>
        </p:txBody>
      </p:sp>
    </p:spTree>
    <p:extLst>
      <p:ext uri="{BB962C8B-B14F-4D97-AF65-F5344CB8AC3E}">
        <p14:creationId xmlns:p14="http://schemas.microsoft.com/office/powerpoint/2010/main" val="218709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Luke 19:45-48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Then He went into the temple and began to drive out those who bought and sold in it, </a:t>
            </a:r>
            <a:r>
              <a:rPr lang="en-US" b="1" baseline="30000" dirty="0"/>
              <a:t>46 </a:t>
            </a:r>
            <a:r>
              <a:rPr lang="en-US" dirty="0"/>
              <a:t>saying to them, “It is written, ‘My house is a house of prayer,’ but you have made it a ‘den of thieves.’ ”</a:t>
            </a:r>
          </a:p>
          <a:p>
            <a:pPr marL="0" indent="0">
              <a:buNone/>
            </a:pPr>
            <a:r>
              <a:rPr lang="en-US" b="1" baseline="30000" dirty="0"/>
              <a:t>47 </a:t>
            </a:r>
            <a:r>
              <a:rPr lang="en-US" dirty="0"/>
              <a:t>And He was teaching daily in the temple. But the chief priests, the scribes, and the leaders of the people sought to destroy Him, </a:t>
            </a:r>
            <a:r>
              <a:rPr lang="en-US" b="1" baseline="30000" dirty="0"/>
              <a:t>48 </a:t>
            </a:r>
            <a:r>
              <a:rPr lang="en-US" dirty="0"/>
              <a:t>and were unable to do anything; for all the people were very attentive to hear Him.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1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Twice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Even though the situations are very similar, it appears as they were two separate events separated by 3 years.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352800"/>
            <a:ext cx="7620000" cy="22159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Hints: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Timing words of John 2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No whip mentioned in Matthew, Mark, Luke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Immediate confrontation in John 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2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in the Temple?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/>
              <a:t>The word “Temple” can be used in both a general or a specific sense.  In this case, it is likely that John was using the word Temple to reference the entire 30 acre complex.</a:t>
            </a:r>
          </a:p>
        </p:txBody>
      </p:sp>
    </p:spTree>
    <p:extLst>
      <p:ext uri="{BB962C8B-B14F-4D97-AF65-F5344CB8AC3E}">
        <p14:creationId xmlns:p14="http://schemas.microsoft.com/office/powerpoint/2010/main" val="66947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24880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19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b="1" dirty="0"/>
              <a:t>Court of the Gentiles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43434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The  activity of the day was no doubt found in the outer court of the complex, known as the Court of the Gentiles.</a:t>
            </a:r>
          </a:p>
          <a:p>
            <a:r>
              <a:rPr lang="en-US" sz="2800" dirty="0"/>
              <a:t>Anyone – Jew or Gentile – was allowed in this area.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249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64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1274</Words>
  <Application>Microsoft Office PowerPoint</Application>
  <PresentationFormat>On-screen Show (4:3)</PresentationFormat>
  <Paragraphs>95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For a Nominal Fee (John 2:13-17)</vt:lpstr>
      <vt:lpstr>John 2:13-17</vt:lpstr>
      <vt:lpstr>Questions</vt:lpstr>
      <vt:lpstr>Cleanse the Temple – Once or Twice?</vt:lpstr>
      <vt:lpstr>Luke 19:45-48</vt:lpstr>
      <vt:lpstr>Twice</vt:lpstr>
      <vt:lpstr>Where in the Temple?</vt:lpstr>
      <vt:lpstr>PowerPoint Presentation</vt:lpstr>
      <vt:lpstr>Court of the Gentiles</vt:lpstr>
      <vt:lpstr>A Later Passover…</vt:lpstr>
      <vt:lpstr>PowerPoint Presentation</vt:lpstr>
      <vt:lpstr>Need for Animals</vt:lpstr>
      <vt:lpstr>Enter the “Mumcheh”, or Expert</vt:lpstr>
      <vt:lpstr>Similar to Today</vt:lpstr>
      <vt:lpstr>Why Moneychangers?</vt:lpstr>
      <vt:lpstr>Purpose of the Money Changers</vt:lpstr>
      <vt:lpstr>For a Nominal Fee</vt:lpstr>
      <vt:lpstr>What Do Doves Represent?</vt:lpstr>
      <vt:lpstr>Leviticus 14: 21-22</vt:lpstr>
      <vt:lpstr>Doves Represented Poverty</vt:lpstr>
      <vt:lpstr>Was the System Corrupt?</vt:lpstr>
      <vt:lpstr>John 2:13-17</vt:lpstr>
      <vt:lpstr>Remember  the Scriptures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Tabernacle</dc:title>
  <dc:creator>Bryan Morrison</dc:creator>
  <cp:lastModifiedBy>Megan Morrison</cp:lastModifiedBy>
  <cp:revision>151</cp:revision>
  <cp:lastPrinted>2020-12-27T16:06:18Z</cp:lastPrinted>
  <dcterms:created xsi:type="dcterms:W3CDTF">2006-08-16T00:00:00Z</dcterms:created>
  <dcterms:modified xsi:type="dcterms:W3CDTF">2020-12-27T16:06:28Z</dcterms:modified>
</cp:coreProperties>
</file>