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313863"/>
  <p:embeddedFontLst>
    <p:embeddedFont>
      <p:font typeface="Calibri" panose="020F050202020403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Qen2Uks5noRi4ITwU2kKKxlS7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9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24363"/>
            <a:ext cx="5486400" cy="419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7138"/>
            <a:ext cx="2971800" cy="4651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47138"/>
            <a:ext cx="2971800"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d5116e46f_0_101: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d5116e46f_0_10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25d5116e46f_0_101: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d5116e46f_0_247: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d5116e46f_0_247: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25d5116e46f_0_247: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5d5116e46f_0_273: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5d5116e46f_0_273: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25d5116e46f_0_273: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d5116e46f_0_281: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5d5116e46f_0_28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25d5116e46f_0_281: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5d5116e46f_0_289: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5d5116e46f_0_289: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5d5116e46f_0_289: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d5116e46f_0_295: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d5116e46f_0_295: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25d5116e46f_0_295: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d5116e46f_0_313: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5d5116e46f_0_313: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25d5116e46f_0_313: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5d5116e46f_0_301: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5d5116e46f_0_30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5d5116e46f_0_301: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5d5116e46f_0_152: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5d5116e46f_0_152: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25d5116e46f_0_152: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d5116e46f_0_319: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5d5116e46f_0_319: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25d5116e46f_0_319: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5d5116e46f_0_326: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5d5116e46f_0_326: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5d5116e46f_0_326: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24363"/>
            <a:ext cx="5486400" cy="419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5d5116e46f_0_241: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5d5116e46f_0_24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25d5116e46f_0_241: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d5116e46f_0_346: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5d5116e46f_0_346: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25d5116e46f_0_346: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5d5116e46f_0_340: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5d5116e46f_0_340: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25d5116e46f_0_340: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d5116e46f_0_334: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5d5116e46f_0_334: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25d5116e46f_0_334: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5d5116e46f_0_235: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5d5116e46f_0_235: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25d5116e46f_0_235: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5d5116e46f_0_221: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5d5116e46f_0_22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25d5116e46f_0_221: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5d5116e46f_0_194: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5d5116e46f_0_194: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25d5116e46f_0_194: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5d5116e46f_0_228: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5d5116e46f_0_228: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25d5116e46f_0_228: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d5116e46f_0_107: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d5116e46f_0_107: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5d5116e46f_0_107: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d5116e46f_0_175: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d5116e46f_0_175: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5d5116e46f_0_175: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d5116e46f_0_200: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5d5116e46f_0_200: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25d5116e46f_0_200: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d5116e46f_0_207: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d5116e46f_0_207: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25d5116e46f_0_207: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d5116e46f_0_259: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d5116e46f_0_259: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25d5116e46f_0_259: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d5116e46f_0_253: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d5116e46f_0_253: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5d5116e46f_0_253: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d5116e46f_0_266:notes"/>
          <p:cNvSpPr>
            <a:spLocks noGrp="1" noRot="1" noChangeAspect="1"/>
          </p:cNvSpPr>
          <p:nvPr>
            <p:ph type="sldImg" idx="2"/>
          </p:nvPr>
        </p:nvSpPr>
        <p:spPr>
          <a:xfrm>
            <a:off x="1101725" y="698500"/>
            <a:ext cx="4654500" cy="3492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d5116e46f_0_266: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25d5116e46f_0_266:notes"/>
          <p:cNvSpPr txBox="1">
            <a:spLocks noGrp="1"/>
          </p:cNvSpPr>
          <p:nvPr>
            <p:ph type="sldNum" idx="12"/>
          </p:nvPr>
        </p:nvSpPr>
        <p:spPr>
          <a:xfrm>
            <a:off x="3884613" y="8847138"/>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SzPts val="2040"/>
              <a:buNone/>
              <a:defRPr>
                <a:solidFill>
                  <a:srgbClr val="55556F"/>
                </a:solidFill>
              </a:defRPr>
            </a:lvl1pPr>
            <a:lvl2pPr lvl="1" algn="ctr">
              <a:lnSpc>
                <a:spcPct val="100000"/>
              </a:lnSpc>
              <a:spcBef>
                <a:spcPts val="400"/>
              </a:spcBef>
              <a:spcAft>
                <a:spcPts val="0"/>
              </a:spcAft>
              <a:buSzPts val="1700"/>
              <a:buNone/>
              <a:defRPr>
                <a:solidFill>
                  <a:srgbClr val="8B8B8D"/>
                </a:solidFill>
              </a:defRPr>
            </a:lvl2pPr>
            <a:lvl3pPr lvl="2" algn="ctr">
              <a:lnSpc>
                <a:spcPct val="100000"/>
              </a:lnSpc>
              <a:spcBef>
                <a:spcPts val="360"/>
              </a:spcBef>
              <a:spcAft>
                <a:spcPts val="0"/>
              </a:spcAft>
              <a:buSzPts val="1620"/>
              <a:buNone/>
              <a:defRPr>
                <a:solidFill>
                  <a:srgbClr val="8B8B8D"/>
                </a:solidFill>
              </a:defRPr>
            </a:lvl3pPr>
            <a:lvl4pPr lvl="3" algn="ctr">
              <a:lnSpc>
                <a:spcPct val="100000"/>
              </a:lnSpc>
              <a:spcBef>
                <a:spcPts val="320"/>
              </a:spcBef>
              <a:spcAft>
                <a:spcPts val="0"/>
              </a:spcAft>
              <a:buSzPts val="1600"/>
              <a:buNone/>
              <a:defRPr>
                <a:solidFill>
                  <a:srgbClr val="8B8B8D"/>
                </a:solidFill>
              </a:defRPr>
            </a:lvl4pPr>
            <a:lvl5pPr lvl="4" algn="ctr">
              <a:lnSpc>
                <a:spcPct val="100000"/>
              </a:lnSpc>
              <a:spcBef>
                <a:spcPts val="280"/>
              </a:spcBef>
              <a:spcAft>
                <a:spcPts val="0"/>
              </a:spcAft>
              <a:buSzPts val="1400"/>
              <a:buNone/>
              <a:defRPr>
                <a:solidFill>
                  <a:srgbClr val="8B8B8D"/>
                </a:solidFill>
              </a:defRPr>
            </a:lvl5pPr>
            <a:lvl6pPr lvl="5" algn="ctr">
              <a:lnSpc>
                <a:spcPct val="100000"/>
              </a:lnSpc>
              <a:spcBef>
                <a:spcPts val="260"/>
              </a:spcBef>
              <a:spcAft>
                <a:spcPts val="0"/>
              </a:spcAft>
              <a:buSzPts val="1300"/>
              <a:buNone/>
              <a:defRPr>
                <a:solidFill>
                  <a:srgbClr val="8B8B8D"/>
                </a:solidFill>
              </a:defRPr>
            </a:lvl6pPr>
            <a:lvl7pPr lvl="6" algn="ctr">
              <a:lnSpc>
                <a:spcPct val="100000"/>
              </a:lnSpc>
              <a:spcBef>
                <a:spcPts val="260"/>
              </a:spcBef>
              <a:spcAft>
                <a:spcPts val="0"/>
              </a:spcAft>
              <a:buSzPts val="1300"/>
              <a:buNone/>
              <a:defRPr>
                <a:solidFill>
                  <a:srgbClr val="8B8B8D"/>
                </a:solidFill>
              </a:defRPr>
            </a:lvl7pPr>
            <a:lvl8pPr lvl="7" algn="ctr">
              <a:lnSpc>
                <a:spcPct val="100000"/>
              </a:lnSpc>
              <a:spcBef>
                <a:spcPts val="260"/>
              </a:spcBef>
              <a:spcAft>
                <a:spcPts val="0"/>
              </a:spcAft>
              <a:buSzPts val="1300"/>
              <a:buNone/>
              <a:defRPr>
                <a:solidFill>
                  <a:srgbClr val="8B8B8D"/>
                </a:solidFill>
              </a:defRPr>
            </a:lvl8pPr>
            <a:lvl9pPr lvl="8" algn="ctr">
              <a:lnSpc>
                <a:spcPct val="100000"/>
              </a:lnSpc>
              <a:spcBef>
                <a:spcPts val="260"/>
              </a:spcBef>
              <a:spcAft>
                <a:spcPts val="0"/>
              </a:spcAft>
              <a:buSzPts val="1300"/>
              <a:buNone/>
              <a:defRPr>
                <a:solidFill>
                  <a:srgbClr val="8B8B8D"/>
                </a:solidFill>
              </a:defRPr>
            </a:lvl9pPr>
          </a:lstStyle>
          <a:p>
            <a:endParaRPr/>
          </a:p>
        </p:txBody>
      </p:sp>
      <p:sp>
        <p:nvSpPr>
          <p:cNvPr id="20" name="Google Shape;20;p2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3" name="Google Shape;23;p22"/>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1" name="Google Shape;81;p3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7" name="Google Shape;87;p3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 name="Google Shape;27;p2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4800"/>
              <a:buFont typeface="Arial"/>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2040"/>
              <a:buNone/>
              <a:defRPr sz="2400">
                <a:solidFill>
                  <a:schemeClr val="lt2"/>
                </a:solidFill>
              </a:defRPr>
            </a:lvl1pPr>
            <a:lvl2pPr marL="914400" lvl="1" indent="-228600" algn="l">
              <a:lnSpc>
                <a:spcPct val="100000"/>
              </a:lnSpc>
              <a:spcBef>
                <a:spcPts val="360"/>
              </a:spcBef>
              <a:spcAft>
                <a:spcPts val="0"/>
              </a:spcAft>
              <a:buSzPts val="1530"/>
              <a:buNone/>
              <a:defRPr sz="1800">
                <a:solidFill>
                  <a:schemeClr val="lt1"/>
                </a:solidFill>
              </a:defRPr>
            </a:lvl2pPr>
            <a:lvl3pPr marL="1371600" lvl="2" indent="-228600" algn="l">
              <a:lnSpc>
                <a:spcPct val="100000"/>
              </a:lnSpc>
              <a:spcBef>
                <a:spcPts val="320"/>
              </a:spcBef>
              <a:spcAft>
                <a:spcPts val="0"/>
              </a:spcAft>
              <a:buSzPts val="1440"/>
              <a:buNone/>
              <a:defRPr sz="1600">
                <a:solidFill>
                  <a:schemeClr val="lt1"/>
                </a:solidFill>
              </a:defRPr>
            </a:lvl3pPr>
            <a:lvl4pPr marL="1828800" lvl="3" indent="-228600" algn="l">
              <a:lnSpc>
                <a:spcPct val="100000"/>
              </a:lnSpc>
              <a:spcBef>
                <a:spcPts val="280"/>
              </a:spcBef>
              <a:spcAft>
                <a:spcPts val="0"/>
              </a:spcAft>
              <a:buSzPts val="140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228600" algn="l">
              <a:lnSpc>
                <a:spcPct val="100000"/>
              </a:lnSpc>
              <a:spcBef>
                <a:spcPts val="280"/>
              </a:spcBef>
              <a:spcAft>
                <a:spcPts val="0"/>
              </a:spcAft>
              <a:buSzPts val="1400"/>
              <a:buNone/>
              <a:defRPr sz="1400">
                <a:solidFill>
                  <a:schemeClr val="lt1"/>
                </a:solidFill>
              </a:defRPr>
            </a:lvl6pPr>
            <a:lvl7pPr marL="3200400" lvl="6" indent="-228600" algn="l">
              <a:lnSpc>
                <a:spcPct val="100000"/>
              </a:lnSpc>
              <a:spcBef>
                <a:spcPts val="280"/>
              </a:spcBef>
              <a:spcAft>
                <a:spcPts val="0"/>
              </a:spcAft>
              <a:buSzPts val="1400"/>
              <a:buNone/>
              <a:defRPr sz="1400">
                <a:solidFill>
                  <a:schemeClr val="lt1"/>
                </a:solidFill>
              </a:defRPr>
            </a:lvl7pPr>
            <a:lvl8pPr marL="3657600" lvl="7" indent="-228600" algn="l">
              <a:lnSpc>
                <a:spcPct val="100000"/>
              </a:lnSpc>
              <a:spcBef>
                <a:spcPts val="280"/>
              </a:spcBef>
              <a:spcAft>
                <a:spcPts val="0"/>
              </a:spcAft>
              <a:buSzPts val="1400"/>
              <a:buNone/>
              <a:defRPr sz="1400">
                <a:solidFill>
                  <a:schemeClr val="lt1"/>
                </a:solidFill>
              </a:defRPr>
            </a:lvl8pPr>
            <a:lvl9pPr marL="4114800" lvl="8" indent="-228600" algn="l">
              <a:lnSpc>
                <a:spcPct val="100000"/>
              </a:lnSpc>
              <a:spcBef>
                <a:spcPts val="280"/>
              </a:spcBef>
              <a:spcAft>
                <a:spcPts val="0"/>
              </a:spcAft>
              <a:buSzPts val="1400"/>
              <a:buNone/>
              <a:defRPr sz="1400">
                <a:solidFill>
                  <a:schemeClr val="lt1"/>
                </a:solidFill>
              </a:defRPr>
            </a:lvl9pPr>
          </a:lstStyle>
          <a:p>
            <a:endParaRPr/>
          </a:p>
        </p:txBody>
      </p:sp>
      <p:sp>
        <p:nvSpPr>
          <p:cNvPr id="33" name="Google Shape;33;p2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36" name="Google Shape;36;p23"/>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0" name="Google Shape;40;p24"/>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1" name="Google Shape;41;p2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1700"/>
              <a:buNone/>
              <a:defRPr sz="2000" b="0">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47" name="Google Shape;47;p25"/>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48" name="Google Shape;48;p25"/>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49" name="Google Shape;49;p25"/>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50" name="Google Shape;50;p2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53" name="Google Shape;53;p25"/>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lnSpc>
                <a:spcPct val="100000"/>
              </a:lnSpc>
              <a:spcBef>
                <a:spcPts val="640"/>
              </a:spcBef>
              <a:spcAft>
                <a:spcPts val="0"/>
              </a:spcAft>
              <a:buSzPts val="2720"/>
              <a:buChar char="•"/>
              <a:defRPr sz="3200"/>
            </a:lvl1pPr>
            <a:lvl2pPr marL="914400" lvl="1" indent="-379730" algn="l">
              <a:lnSpc>
                <a:spcPct val="100000"/>
              </a:lnSpc>
              <a:spcBef>
                <a:spcPts val="560"/>
              </a:spcBef>
              <a:spcAft>
                <a:spcPts val="0"/>
              </a:spcAft>
              <a:buSzPts val="2380"/>
              <a:buChar char="•"/>
              <a:defRPr sz="2800"/>
            </a:lvl2pPr>
            <a:lvl3pPr marL="1371600" lvl="2" indent="-365760" algn="l">
              <a:lnSpc>
                <a:spcPct val="100000"/>
              </a:lnSpc>
              <a:spcBef>
                <a:spcPts val="480"/>
              </a:spcBef>
              <a:spcAft>
                <a:spcPts val="0"/>
              </a:spcAft>
              <a:buSzPts val="216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66" name="Google Shape;66;p28"/>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67" name="Google Shape;67;p2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28"/>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9"/>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431"/>
              </a:srgbClr>
            </a:outerShdw>
          </a:effectLst>
        </p:spPr>
      </p:sp>
      <p:sp>
        <p:nvSpPr>
          <p:cNvPr id="74" name="Google Shape;74;p29"/>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75" name="Google Shape;75;p2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2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0"/>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20"/>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2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2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5d5116e46f_0_247"/>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19:27</a:t>
            </a:r>
            <a:endParaRPr b="1"/>
          </a:p>
        </p:txBody>
      </p:sp>
      <p:sp>
        <p:nvSpPr>
          <p:cNvPr id="156" name="Google Shape;156;g25d5116e46f_0_247"/>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solidFill>
                  <a:srgbClr val="000000"/>
                </a:solidFill>
                <a:highlight>
                  <a:srgbClr val="FFFFFF"/>
                </a:highlight>
              </a:rPr>
              <a:t>So not only is this trade of ours in danger of falling into disrepute, but also the temple of the great goddess Diana may be despised and her magnificence destroyed, whom all Asia and the world worship.”</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5d5116e46f_0_27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Temple of Diana Now</a:t>
            </a:r>
            <a:endParaRPr b="1"/>
          </a:p>
        </p:txBody>
      </p:sp>
      <p:sp>
        <p:nvSpPr>
          <p:cNvPr id="163" name="Google Shape;163;g25d5116e46f_0_273"/>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164" name="Google Shape;164;g25d5116e46f_0_273"/>
          <p:cNvPicPr preferRelativeResize="0"/>
          <p:nvPr/>
        </p:nvPicPr>
        <p:blipFill>
          <a:blip r:embed="rId3">
            <a:alphaModFix/>
          </a:blip>
          <a:stretch>
            <a:fillRect/>
          </a:stretch>
        </p:blipFill>
        <p:spPr>
          <a:xfrm>
            <a:off x="457211" y="1600211"/>
            <a:ext cx="4966975" cy="3305300"/>
          </a:xfrm>
          <a:prstGeom prst="rect">
            <a:avLst/>
          </a:prstGeom>
          <a:noFill/>
          <a:ln>
            <a:noFill/>
          </a:ln>
        </p:spPr>
      </p:pic>
      <p:pic>
        <p:nvPicPr>
          <p:cNvPr id="165" name="Google Shape;165;g25d5116e46f_0_273"/>
          <p:cNvPicPr preferRelativeResize="0"/>
          <p:nvPr/>
        </p:nvPicPr>
        <p:blipFill>
          <a:blip r:embed="rId4">
            <a:alphaModFix/>
          </a:blip>
          <a:stretch>
            <a:fillRect/>
          </a:stretch>
        </p:blipFill>
        <p:spPr>
          <a:xfrm>
            <a:off x="4382584" y="3603859"/>
            <a:ext cx="4575400" cy="3044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5d5116e46f_0_281"/>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Temple of Diana Then</a:t>
            </a:r>
            <a:endParaRPr b="1"/>
          </a:p>
        </p:txBody>
      </p:sp>
      <p:sp>
        <p:nvSpPr>
          <p:cNvPr id="172" name="Google Shape;172;g25d5116e46f_0_281"/>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173" name="Google Shape;173;g25d5116e46f_0_281"/>
          <p:cNvPicPr preferRelativeResize="0"/>
          <p:nvPr/>
        </p:nvPicPr>
        <p:blipFill>
          <a:blip r:embed="rId3">
            <a:alphaModFix/>
          </a:blip>
          <a:stretch>
            <a:fillRect/>
          </a:stretch>
        </p:blipFill>
        <p:spPr>
          <a:xfrm>
            <a:off x="299607" y="1685932"/>
            <a:ext cx="4166700" cy="2772750"/>
          </a:xfrm>
          <a:prstGeom prst="rect">
            <a:avLst/>
          </a:prstGeom>
          <a:noFill/>
          <a:ln>
            <a:noFill/>
          </a:ln>
        </p:spPr>
      </p:pic>
      <p:pic>
        <p:nvPicPr>
          <p:cNvPr id="174" name="Google Shape;174;g25d5116e46f_0_281"/>
          <p:cNvPicPr preferRelativeResize="0"/>
          <p:nvPr/>
        </p:nvPicPr>
        <p:blipFill>
          <a:blip r:embed="rId4">
            <a:alphaModFix/>
          </a:blip>
          <a:stretch>
            <a:fillRect/>
          </a:stretch>
        </p:blipFill>
        <p:spPr>
          <a:xfrm>
            <a:off x="4612775" y="3351299"/>
            <a:ext cx="4207450" cy="318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5d5116e46f_0_289"/>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19:28-31</a:t>
            </a:r>
            <a:endParaRPr b="1"/>
          </a:p>
        </p:txBody>
      </p:sp>
      <p:sp>
        <p:nvSpPr>
          <p:cNvPr id="181" name="Google Shape;181;g25d5116e46f_0_289"/>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solidFill>
                  <a:srgbClr val="000000"/>
                </a:solidFill>
                <a:highlight>
                  <a:srgbClr val="FFFFFF"/>
                </a:highlight>
              </a:rPr>
              <a:t>Now when they </a:t>
            </a:r>
            <a:r>
              <a:rPr lang="en-US" sz="2800" b="1" u="sng">
                <a:solidFill>
                  <a:srgbClr val="FF0000"/>
                </a:solidFill>
                <a:highlight>
                  <a:srgbClr val="FFFFFF"/>
                </a:highlight>
              </a:rPr>
              <a:t>heard</a:t>
            </a:r>
            <a:r>
              <a:rPr lang="en-US" sz="2800">
                <a:solidFill>
                  <a:srgbClr val="000000"/>
                </a:solidFill>
                <a:highlight>
                  <a:srgbClr val="FFFFFF"/>
                </a:highlight>
              </a:rPr>
              <a:t> </a:t>
            </a:r>
            <a:r>
              <a:rPr lang="en-US" sz="2800" i="1">
                <a:solidFill>
                  <a:srgbClr val="000000"/>
                </a:solidFill>
                <a:highlight>
                  <a:srgbClr val="FFFFFF"/>
                </a:highlight>
              </a:rPr>
              <a:t>…..</a:t>
            </a:r>
            <a:endParaRPr sz="2800" i="1">
              <a:solidFill>
                <a:srgbClr val="000000"/>
              </a:solidFill>
              <a:highlight>
                <a:srgbClr val="FFFFFF"/>
              </a:highlight>
            </a:endParaRPr>
          </a:p>
          <a:p>
            <a:pPr marL="0" lvl="0" indent="0" algn="l" rtl="0">
              <a:spcBef>
                <a:spcPts val="360"/>
              </a:spcBef>
              <a:spcAft>
                <a:spcPts val="0"/>
              </a:spcAft>
              <a:buNone/>
            </a:pPr>
            <a:endParaRPr sz="2800" i="1">
              <a:solidFill>
                <a:srgbClr val="000000"/>
              </a:solidFill>
              <a:highlight>
                <a:srgbClr val="FFFFFF"/>
              </a:highlight>
            </a:endParaRPr>
          </a:p>
          <a:p>
            <a:pPr marL="0" lvl="0" indent="0" algn="l" rtl="0">
              <a:spcBef>
                <a:spcPts val="360"/>
              </a:spcBef>
              <a:spcAft>
                <a:spcPts val="0"/>
              </a:spcAft>
              <a:buNone/>
            </a:pPr>
            <a:endParaRPr sz="2800">
              <a:solidFill>
                <a:srgbClr val="000000"/>
              </a:solidFill>
              <a:highlight>
                <a:srgbClr val="FFFFFF"/>
              </a:highlight>
            </a:endParaRPr>
          </a:p>
          <a:p>
            <a:pPr marL="457200" lvl="0" indent="-406400" algn="l" rtl="0">
              <a:spcBef>
                <a:spcPts val="360"/>
              </a:spcBef>
              <a:spcAft>
                <a:spcPts val="0"/>
              </a:spcAft>
              <a:buClr>
                <a:srgbClr val="FF0000"/>
              </a:buClr>
              <a:buSzPts val="2800"/>
              <a:buAutoNum type="arabicPeriod"/>
            </a:pPr>
            <a:r>
              <a:rPr lang="en-US" sz="2800" b="1">
                <a:solidFill>
                  <a:srgbClr val="FF0000"/>
                </a:solidFill>
                <a:highlight>
                  <a:srgbClr val="FFFFFF"/>
                </a:highlight>
              </a:rPr>
              <a:t>Losing $$$$$</a:t>
            </a:r>
            <a:endParaRPr sz="2800" b="1">
              <a:solidFill>
                <a:srgbClr val="FF0000"/>
              </a:solidFill>
              <a:highlight>
                <a:srgbClr val="FFFFFF"/>
              </a:highlight>
            </a:endParaRPr>
          </a:p>
          <a:p>
            <a:pPr marL="457200" lvl="0" indent="-406400" algn="l" rtl="0">
              <a:spcBef>
                <a:spcPts val="0"/>
              </a:spcBef>
              <a:spcAft>
                <a:spcPts val="0"/>
              </a:spcAft>
              <a:buClr>
                <a:srgbClr val="FF0000"/>
              </a:buClr>
              <a:buSzPts val="2800"/>
              <a:buAutoNum type="arabicPeriod"/>
            </a:pPr>
            <a:r>
              <a:rPr lang="en-US" sz="2800" b="1">
                <a:solidFill>
                  <a:srgbClr val="FF0000"/>
                </a:solidFill>
                <a:highlight>
                  <a:srgbClr val="FFFFFF"/>
                </a:highlight>
              </a:rPr>
              <a:t>Civic pride of Ephesus</a:t>
            </a:r>
            <a:endParaRPr sz="2800" b="1">
              <a:solidFill>
                <a:srgbClr val="FF0000"/>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5d5116e46f_0_295"/>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19:28-31</a:t>
            </a:r>
            <a:endParaRPr b="1"/>
          </a:p>
        </p:txBody>
      </p:sp>
      <p:sp>
        <p:nvSpPr>
          <p:cNvPr id="188" name="Google Shape;188;g25d5116e46f_0_295"/>
          <p:cNvSpPr txBox="1">
            <a:spLocks noGrp="1"/>
          </p:cNvSpPr>
          <p:nvPr>
            <p:ph type="body" idx="1"/>
          </p:nvPr>
        </p:nvSpPr>
        <p:spPr>
          <a:xfrm>
            <a:off x="457200" y="1600200"/>
            <a:ext cx="8229600" cy="1615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solidFill>
                  <a:srgbClr val="000000"/>
                </a:solidFill>
                <a:highlight>
                  <a:srgbClr val="FFFFFF"/>
                </a:highlight>
              </a:rPr>
              <a:t>Now when they heard </a:t>
            </a:r>
            <a:r>
              <a:rPr lang="en-US" sz="2800" i="1">
                <a:solidFill>
                  <a:srgbClr val="000000"/>
                </a:solidFill>
                <a:highlight>
                  <a:srgbClr val="FFFFFF"/>
                </a:highlight>
              </a:rPr>
              <a:t>this,</a:t>
            </a:r>
            <a:r>
              <a:rPr lang="en-US" sz="2800">
                <a:solidFill>
                  <a:srgbClr val="000000"/>
                </a:solidFill>
                <a:highlight>
                  <a:srgbClr val="FFFFFF"/>
                </a:highlight>
              </a:rPr>
              <a:t> they were full of wrath and cried out, saying, “Great </a:t>
            </a:r>
            <a:r>
              <a:rPr lang="en-US" sz="2800" i="1">
                <a:solidFill>
                  <a:srgbClr val="000000"/>
                </a:solidFill>
                <a:highlight>
                  <a:srgbClr val="FFFFFF"/>
                </a:highlight>
              </a:rPr>
              <a:t>is</a:t>
            </a:r>
            <a:r>
              <a:rPr lang="en-US" sz="2800">
                <a:solidFill>
                  <a:srgbClr val="000000"/>
                </a:solidFill>
                <a:highlight>
                  <a:srgbClr val="FFFFFF"/>
                </a:highlight>
              </a:rPr>
              <a:t> Diana of the Ephesians!” </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5d5116e46f_0_31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95" name="Google Shape;195;g25d5116e46f_0_313"/>
          <p:cNvSpPr txBox="1">
            <a:spLocks noGrp="1"/>
          </p:cNvSpPr>
          <p:nvPr>
            <p:ph type="body" idx="1"/>
          </p:nvPr>
        </p:nvSpPr>
        <p:spPr>
          <a:xfrm>
            <a:off x="554325" y="2425875"/>
            <a:ext cx="8229600" cy="2363100"/>
          </a:xfrm>
          <a:prstGeom prst="rect">
            <a:avLst/>
          </a:prstGeom>
        </p:spPr>
        <p:txBody>
          <a:bodyPr spcFirstLastPara="1" wrap="square" lIns="91425" tIns="45700" rIns="91425" bIns="45700" anchor="t" anchorCtr="0">
            <a:normAutofit lnSpcReduction="10000"/>
          </a:bodyPr>
          <a:lstStyle/>
          <a:p>
            <a:pPr marL="0" lvl="0" indent="0" algn="ctr" rtl="0">
              <a:spcBef>
                <a:spcPts val="360"/>
              </a:spcBef>
              <a:spcAft>
                <a:spcPts val="0"/>
              </a:spcAft>
              <a:buNone/>
            </a:pPr>
            <a:r>
              <a:rPr lang="en-US" sz="7500" b="1"/>
              <a:t>“Great is Diana of the Ephesians!”</a:t>
            </a:r>
            <a:endParaRPr sz="75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5d5116e46f_0_301"/>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19:29-31</a:t>
            </a:r>
            <a:endParaRPr b="1"/>
          </a:p>
        </p:txBody>
      </p:sp>
      <p:sp>
        <p:nvSpPr>
          <p:cNvPr id="202" name="Google Shape;202;g25d5116e46f_0_301"/>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solidFill>
                  <a:srgbClr val="000000"/>
                </a:solidFill>
                <a:highlight>
                  <a:srgbClr val="FFFFFF"/>
                </a:highlight>
              </a:rPr>
              <a:t>So the whole city was filled with confusion, and rushed into the theater with one accord, having seized Gaius and Aristarchus, Macedonians, Paul’s travel companions. </a:t>
            </a:r>
            <a:r>
              <a:rPr lang="en-US" sz="2800" b="1">
                <a:solidFill>
                  <a:srgbClr val="000000"/>
                </a:solidFill>
                <a:highlight>
                  <a:srgbClr val="FFFFFF"/>
                </a:highlight>
              </a:rPr>
              <a:t>30 </a:t>
            </a:r>
            <a:r>
              <a:rPr lang="en-US" sz="2800">
                <a:solidFill>
                  <a:srgbClr val="000000"/>
                </a:solidFill>
                <a:highlight>
                  <a:srgbClr val="FFFFFF"/>
                </a:highlight>
              </a:rPr>
              <a:t>And when Paul wanted to go in to the people, the disciples would not allow him. </a:t>
            </a:r>
            <a:r>
              <a:rPr lang="en-US" sz="2800" b="1">
                <a:solidFill>
                  <a:srgbClr val="000000"/>
                </a:solidFill>
                <a:highlight>
                  <a:srgbClr val="FFFFFF"/>
                </a:highlight>
              </a:rPr>
              <a:t>31 </a:t>
            </a:r>
            <a:r>
              <a:rPr lang="en-US" sz="2800">
                <a:solidFill>
                  <a:srgbClr val="000000"/>
                </a:solidFill>
                <a:highlight>
                  <a:srgbClr val="FFFFFF"/>
                </a:highlight>
              </a:rPr>
              <a:t>Then some of the officials of Asia, who were his friends, sent to him pleading that he would not venture into the theater. </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5d5116e46f_0_152"/>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Ephesus Main Street (Curetes)</a:t>
            </a:r>
            <a:endParaRPr b="1"/>
          </a:p>
        </p:txBody>
      </p:sp>
      <p:pic>
        <p:nvPicPr>
          <p:cNvPr id="209" name="Google Shape;209;g25d5116e46f_0_152"/>
          <p:cNvPicPr preferRelativeResize="0"/>
          <p:nvPr/>
        </p:nvPicPr>
        <p:blipFill>
          <a:blip r:embed="rId3">
            <a:alphaModFix/>
          </a:blip>
          <a:stretch>
            <a:fillRect/>
          </a:stretch>
        </p:blipFill>
        <p:spPr>
          <a:xfrm>
            <a:off x="360132" y="1701332"/>
            <a:ext cx="4362800" cy="2465925"/>
          </a:xfrm>
          <a:prstGeom prst="rect">
            <a:avLst/>
          </a:prstGeom>
          <a:noFill/>
          <a:ln>
            <a:noFill/>
          </a:ln>
        </p:spPr>
      </p:pic>
      <p:pic>
        <p:nvPicPr>
          <p:cNvPr id="210" name="Google Shape;210;g25d5116e46f_0_152"/>
          <p:cNvPicPr preferRelativeResize="0"/>
          <p:nvPr/>
        </p:nvPicPr>
        <p:blipFill>
          <a:blip r:embed="rId4">
            <a:alphaModFix/>
          </a:blip>
          <a:stretch>
            <a:fillRect/>
          </a:stretch>
        </p:blipFill>
        <p:spPr>
          <a:xfrm>
            <a:off x="4216357" y="3736475"/>
            <a:ext cx="4362800" cy="2497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5d5116e46f_0_319"/>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Road to the Theater</a:t>
            </a:r>
            <a:endParaRPr b="1"/>
          </a:p>
        </p:txBody>
      </p:sp>
      <p:sp>
        <p:nvSpPr>
          <p:cNvPr id="217" name="Google Shape;217;g25d5116e46f_0_319"/>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218" name="Google Shape;218;g25d5116e46f_0_319"/>
          <p:cNvPicPr preferRelativeResize="0"/>
          <p:nvPr/>
        </p:nvPicPr>
        <p:blipFill>
          <a:blip r:embed="rId3">
            <a:alphaModFix/>
          </a:blip>
          <a:stretch>
            <a:fillRect/>
          </a:stretch>
        </p:blipFill>
        <p:spPr>
          <a:xfrm>
            <a:off x="457200" y="1658922"/>
            <a:ext cx="8095875" cy="4256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5d5116e46f_0_326"/>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Ephesus Theater</a:t>
            </a:r>
            <a:endParaRPr b="1"/>
          </a:p>
        </p:txBody>
      </p:sp>
      <p:sp>
        <p:nvSpPr>
          <p:cNvPr id="225" name="Google Shape;225;g25d5116e46f_0_326"/>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226" name="Google Shape;226;g25d5116e46f_0_326"/>
          <p:cNvPicPr preferRelativeResize="0"/>
          <p:nvPr/>
        </p:nvPicPr>
        <p:blipFill>
          <a:blip r:embed="rId3">
            <a:alphaModFix/>
          </a:blip>
          <a:stretch>
            <a:fillRect/>
          </a:stretch>
        </p:blipFill>
        <p:spPr>
          <a:xfrm>
            <a:off x="373601" y="1600201"/>
            <a:ext cx="4324700" cy="2877900"/>
          </a:xfrm>
          <a:prstGeom prst="rect">
            <a:avLst/>
          </a:prstGeom>
          <a:noFill/>
          <a:ln>
            <a:noFill/>
          </a:ln>
        </p:spPr>
      </p:pic>
      <p:pic>
        <p:nvPicPr>
          <p:cNvPr id="227" name="Google Shape;227;g25d5116e46f_0_326"/>
          <p:cNvPicPr preferRelativeResize="0"/>
          <p:nvPr/>
        </p:nvPicPr>
        <p:blipFill>
          <a:blip r:embed="rId4">
            <a:alphaModFix/>
          </a:blip>
          <a:stretch>
            <a:fillRect/>
          </a:stretch>
        </p:blipFill>
        <p:spPr>
          <a:xfrm>
            <a:off x="4527850" y="3523565"/>
            <a:ext cx="4324700" cy="28778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304800" y="1631925"/>
            <a:ext cx="8153400" cy="1568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0000"/>
              </a:buClr>
              <a:buSzPts val="4500"/>
              <a:buFont typeface="Arial"/>
              <a:buNone/>
            </a:pPr>
            <a:r>
              <a:rPr lang="en-US" sz="4500" b="1">
                <a:solidFill>
                  <a:srgbClr val="000000"/>
                </a:solidFill>
              </a:rPr>
              <a:t>Great is Diana of the Ephesians!</a:t>
            </a:r>
            <a:endParaRPr sz="2800">
              <a:solidFill>
                <a:schemeClr val="dk1"/>
              </a:solidFill>
            </a:endParaRPr>
          </a:p>
        </p:txBody>
      </p:sp>
      <p:sp>
        <p:nvSpPr>
          <p:cNvPr id="100" name="Google Shape;100;p2"/>
          <p:cNvSpPr txBox="1">
            <a:spLocks noGrp="1"/>
          </p:cNvSpPr>
          <p:nvPr>
            <p:ph type="subTitle" idx="1"/>
          </p:nvPr>
        </p:nvSpPr>
        <p:spPr>
          <a:xfrm>
            <a:off x="1219200" y="3733800"/>
            <a:ext cx="64008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040"/>
              <a:buNone/>
            </a:pPr>
            <a:r>
              <a:rPr lang="en-US"/>
              <a:t>July 30, 2023</a:t>
            </a:r>
            <a:endParaRPr/>
          </a:p>
          <a:p>
            <a:pPr marL="0" lvl="0" indent="0" algn="ctr" rtl="0">
              <a:lnSpc>
                <a:spcPct val="100000"/>
              </a:lnSpc>
              <a:spcBef>
                <a:spcPts val="480"/>
              </a:spcBef>
              <a:spcAft>
                <a:spcPts val="0"/>
              </a:spcAft>
              <a:buSzPts val="2040"/>
              <a:buNone/>
            </a:pPr>
            <a:r>
              <a:rPr lang="en-US"/>
              <a:t>San Angelo, TX</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5d5116e46f_0_241"/>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19:32-33</a:t>
            </a:r>
            <a:endParaRPr b="1"/>
          </a:p>
        </p:txBody>
      </p:sp>
      <p:sp>
        <p:nvSpPr>
          <p:cNvPr id="234" name="Google Shape;234;g25d5116e46f_0_241"/>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solidFill>
                  <a:srgbClr val="000000"/>
                </a:solidFill>
                <a:highlight>
                  <a:srgbClr val="FFFFFF"/>
                </a:highlight>
              </a:rPr>
              <a:t>Some therefore cried one thing and some another, for the assembly was confused, and most of them did not know why they had come together. </a:t>
            </a:r>
            <a:r>
              <a:rPr lang="en-US" sz="2800" b="1">
                <a:solidFill>
                  <a:srgbClr val="000000"/>
                </a:solidFill>
                <a:highlight>
                  <a:srgbClr val="FFFFFF"/>
                </a:highlight>
              </a:rPr>
              <a:t>33 </a:t>
            </a:r>
            <a:r>
              <a:rPr lang="en-US" sz="2800">
                <a:solidFill>
                  <a:srgbClr val="000000"/>
                </a:solidFill>
                <a:highlight>
                  <a:srgbClr val="FFFFFF"/>
                </a:highlight>
              </a:rPr>
              <a:t>And they drew Alexander out of the multitude, the Jews putting him forward. And Alexander motioned with his hand, and wanted to make his defense to the people. </a:t>
            </a:r>
            <a:r>
              <a:rPr lang="en-US" sz="2800" b="1">
                <a:solidFill>
                  <a:srgbClr val="000000"/>
                </a:solidFill>
                <a:highlight>
                  <a:srgbClr val="FFFFFF"/>
                </a:highlight>
              </a:rPr>
              <a:t>34 </a:t>
            </a:r>
            <a:r>
              <a:rPr lang="en-US" sz="2800">
                <a:solidFill>
                  <a:srgbClr val="000000"/>
                </a:solidFill>
                <a:highlight>
                  <a:srgbClr val="FFFFFF"/>
                </a:highlight>
              </a:rPr>
              <a:t>But when they found out that he was a Jew, all with one voice cried out for about two hours, “Great </a:t>
            </a:r>
            <a:r>
              <a:rPr lang="en-US" sz="2800" i="1">
                <a:solidFill>
                  <a:srgbClr val="000000"/>
                </a:solidFill>
                <a:highlight>
                  <a:srgbClr val="FFFFFF"/>
                </a:highlight>
              </a:rPr>
              <a:t>is</a:t>
            </a:r>
            <a:r>
              <a:rPr lang="en-US" sz="2800">
                <a:solidFill>
                  <a:srgbClr val="000000"/>
                </a:solidFill>
                <a:highlight>
                  <a:srgbClr val="FFFFFF"/>
                </a:highlight>
              </a:rPr>
              <a:t> Diana of the Ephesians!”</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5d5116e46f_0_346"/>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4000" b="1"/>
              <a:t>Q:</a:t>
            </a:r>
            <a:r>
              <a:rPr lang="en-US" sz="2800"/>
              <a:t>  What did the Jews want Alexander to say? </a:t>
            </a:r>
            <a:endParaRPr sz="2800"/>
          </a:p>
          <a:p>
            <a:pPr marL="0" lvl="0" indent="0" algn="l" rtl="0">
              <a:spcBef>
                <a:spcPts val="360"/>
              </a:spcBef>
              <a:spcAft>
                <a:spcPts val="0"/>
              </a:spcAft>
              <a:buNone/>
            </a:pPr>
            <a:endParaRPr sz="2800"/>
          </a:p>
          <a:p>
            <a:pPr marL="0" lvl="0" indent="0" algn="l" rtl="0">
              <a:spcBef>
                <a:spcPts val="360"/>
              </a:spcBef>
              <a:spcAft>
                <a:spcPts val="0"/>
              </a:spcAft>
              <a:buNone/>
            </a:pPr>
            <a:endParaRPr sz="2800"/>
          </a:p>
          <a:p>
            <a:pPr marL="0" lvl="0" indent="0" algn="l" rtl="0">
              <a:spcBef>
                <a:spcPts val="360"/>
              </a:spcBef>
              <a:spcAft>
                <a:spcPts val="0"/>
              </a:spcAft>
              <a:buNone/>
            </a:pPr>
            <a:r>
              <a:rPr lang="en-US" sz="4000" b="1"/>
              <a:t>A: </a:t>
            </a:r>
            <a:r>
              <a:rPr lang="en-US" sz="2800"/>
              <a:t> I suppose his job was to convince the Ephesians that Paul had </a:t>
            </a:r>
            <a:r>
              <a:rPr lang="en-US" sz="2800" b="1" u="sng">
                <a:solidFill>
                  <a:srgbClr val="FF0000"/>
                </a:solidFill>
              </a:rPr>
              <a:t>NOTHING</a:t>
            </a:r>
            <a:r>
              <a:rPr lang="en-US" sz="2800"/>
              <a:t> to do with the Jews!</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5d5116e46f_0_340"/>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19:34</a:t>
            </a:r>
            <a:endParaRPr b="1"/>
          </a:p>
        </p:txBody>
      </p:sp>
      <p:sp>
        <p:nvSpPr>
          <p:cNvPr id="247" name="Google Shape;247;g25d5116e46f_0_340"/>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solidFill>
                  <a:srgbClr val="000000"/>
                </a:solidFill>
                <a:highlight>
                  <a:srgbClr val="FFFFFF"/>
                </a:highlight>
              </a:rPr>
              <a:t>But when they found out that he was a Jew, all with one voice cried out for about two hours, “Great </a:t>
            </a:r>
            <a:r>
              <a:rPr lang="en-US" sz="2800" i="1">
                <a:solidFill>
                  <a:srgbClr val="000000"/>
                </a:solidFill>
                <a:highlight>
                  <a:srgbClr val="FFFFFF"/>
                </a:highlight>
              </a:rPr>
              <a:t>is</a:t>
            </a:r>
            <a:r>
              <a:rPr lang="en-US" sz="2800">
                <a:solidFill>
                  <a:srgbClr val="000000"/>
                </a:solidFill>
                <a:highlight>
                  <a:srgbClr val="FFFFFF"/>
                </a:highlight>
              </a:rPr>
              <a:t> Diana of the Ephesians!”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5d5116e46f_0_334"/>
          <p:cNvSpPr txBox="1">
            <a:spLocks noGrp="1"/>
          </p:cNvSpPr>
          <p:nvPr>
            <p:ph type="body" idx="1"/>
          </p:nvPr>
        </p:nvSpPr>
        <p:spPr>
          <a:xfrm>
            <a:off x="554325" y="2425875"/>
            <a:ext cx="8229600" cy="2363100"/>
          </a:xfrm>
          <a:prstGeom prst="rect">
            <a:avLst/>
          </a:prstGeom>
        </p:spPr>
        <p:txBody>
          <a:bodyPr spcFirstLastPara="1" wrap="square" lIns="91425" tIns="45700" rIns="91425" bIns="45700" anchor="t" anchorCtr="0">
            <a:normAutofit lnSpcReduction="10000"/>
          </a:bodyPr>
          <a:lstStyle/>
          <a:p>
            <a:pPr marL="0" lvl="0" indent="0" algn="ctr" rtl="0">
              <a:spcBef>
                <a:spcPts val="360"/>
              </a:spcBef>
              <a:spcAft>
                <a:spcPts val="0"/>
              </a:spcAft>
              <a:buNone/>
            </a:pPr>
            <a:r>
              <a:rPr lang="en-US" sz="7500" b="1"/>
              <a:t>“Great is Diana of the Ephesians!”</a:t>
            </a:r>
            <a:endParaRPr sz="75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5d5116e46f_0_235"/>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19:35-37</a:t>
            </a:r>
            <a:endParaRPr b="1"/>
          </a:p>
        </p:txBody>
      </p:sp>
      <p:sp>
        <p:nvSpPr>
          <p:cNvPr id="260" name="Google Shape;260;g25d5116e46f_0_235"/>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solidFill>
                  <a:srgbClr val="000000"/>
                </a:solidFill>
                <a:highlight>
                  <a:srgbClr val="FFFFFF"/>
                </a:highlight>
              </a:rPr>
              <a:t>And when the city clerk had quieted the crowd, he said: “Men of Ephesus, what man is there who does not know that the city of the Ephesians is temple guardian of the great goddess Diana, and of the </a:t>
            </a:r>
            <a:r>
              <a:rPr lang="en-US" sz="2800" i="1">
                <a:solidFill>
                  <a:srgbClr val="000000"/>
                </a:solidFill>
                <a:highlight>
                  <a:srgbClr val="FFFFFF"/>
                </a:highlight>
              </a:rPr>
              <a:t>image</a:t>
            </a:r>
            <a:r>
              <a:rPr lang="en-US" sz="2800">
                <a:solidFill>
                  <a:srgbClr val="000000"/>
                </a:solidFill>
                <a:highlight>
                  <a:srgbClr val="FFFFFF"/>
                </a:highlight>
              </a:rPr>
              <a:t> which fell down from Zeus? </a:t>
            </a:r>
            <a:r>
              <a:rPr lang="en-US" sz="2800" b="1">
                <a:solidFill>
                  <a:srgbClr val="000000"/>
                </a:solidFill>
                <a:highlight>
                  <a:srgbClr val="FFFFFF"/>
                </a:highlight>
              </a:rPr>
              <a:t>36 </a:t>
            </a:r>
            <a:r>
              <a:rPr lang="en-US" sz="2800">
                <a:solidFill>
                  <a:srgbClr val="000000"/>
                </a:solidFill>
                <a:highlight>
                  <a:srgbClr val="FFFFFF"/>
                </a:highlight>
              </a:rPr>
              <a:t>Therefore, since these things cannot be denied, you ought to be quiet and do nothing rashly. </a:t>
            </a:r>
            <a:r>
              <a:rPr lang="en-US" sz="2800" b="1">
                <a:solidFill>
                  <a:srgbClr val="000000"/>
                </a:solidFill>
                <a:highlight>
                  <a:srgbClr val="FFFFFF"/>
                </a:highlight>
              </a:rPr>
              <a:t>37 </a:t>
            </a:r>
            <a:r>
              <a:rPr lang="en-US" sz="2800">
                <a:solidFill>
                  <a:srgbClr val="000000"/>
                </a:solidFill>
                <a:highlight>
                  <a:srgbClr val="FFFFFF"/>
                </a:highlight>
              </a:rPr>
              <a:t>For you have brought these men here who are neither robbers of temples nor blasphemers of your goddess. </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5d5116e46f_0_221"/>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19:38-41</a:t>
            </a:r>
            <a:endParaRPr b="1"/>
          </a:p>
        </p:txBody>
      </p:sp>
      <p:sp>
        <p:nvSpPr>
          <p:cNvPr id="267" name="Google Shape;267;g25d5116e46f_0_221"/>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solidFill>
                  <a:srgbClr val="000000"/>
                </a:solidFill>
                <a:highlight>
                  <a:srgbClr val="FFFFFF"/>
                </a:highlight>
              </a:rPr>
              <a:t>Therefore, if Demetrius and his fellow craftsmen have a case against anyone, the courts are open and there are proconsuls. Let them bring charges against one another. </a:t>
            </a:r>
            <a:r>
              <a:rPr lang="en-US" sz="2800" b="1">
                <a:solidFill>
                  <a:srgbClr val="000000"/>
                </a:solidFill>
                <a:highlight>
                  <a:srgbClr val="FFFFFF"/>
                </a:highlight>
              </a:rPr>
              <a:t>39 </a:t>
            </a:r>
            <a:r>
              <a:rPr lang="en-US" sz="2800">
                <a:solidFill>
                  <a:srgbClr val="000000"/>
                </a:solidFill>
                <a:highlight>
                  <a:srgbClr val="FFFFFF"/>
                </a:highlight>
              </a:rPr>
              <a:t>But if you have any other inquiry to make, it shall be determined in the lawful assembly. </a:t>
            </a:r>
            <a:r>
              <a:rPr lang="en-US" sz="2800" b="1">
                <a:solidFill>
                  <a:srgbClr val="000000"/>
                </a:solidFill>
                <a:highlight>
                  <a:srgbClr val="FFFFFF"/>
                </a:highlight>
              </a:rPr>
              <a:t>40 </a:t>
            </a:r>
            <a:r>
              <a:rPr lang="en-US" sz="2800">
                <a:solidFill>
                  <a:srgbClr val="000000"/>
                </a:solidFill>
                <a:highlight>
                  <a:srgbClr val="FFFFFF"/>
                </a:highlight>
              </a:rPr>
              <a:t>For we are in danger of being called in question for today’s uproar, there being no reason which we may give to account for this disorderly gathering.” </a:t>
            </a:r>
            <a:r>
              <a:rPr lang="en-US" sz="2800" b="1">
                <a:solidFill>
                  <a:srgbClr val="000000"/>
                </a:solidFill>
                <a:highlight>
                  <a:srgbClr val="FFFFFF"/>
                </a:highlight>
              </a:rPr>
              <a:t>41 </a:t>
            </a:r>
            <a:r>
              <a:rPr lang="en-US" sz="2800">
                <a:solidFill>
                  <a:srgbClr val="000000"/>
                </a:solidFill>
                <a:highlight>
                  <a:srgbClr val="FFFFFF"/>
                </a:highlight>
              </a:rPr>
              <a:t>And when he had said these things, he dismissed the assembly.</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5d5116e46f_0_194"/>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Lessons from the Ephesus Riot</a:t>
            </a:r>
            <a:endParaRPr b="1"/>
          </a:p>
        </p:txBody>
      </p:sp>
      <p:sp>
        <p:nvSpPr>
          <p:cNvPr id="274" name="Google Shape;274;g25d5116e46f_0_194"/>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rmAutofit/>
          </a:bodyPr>
          <a:lstStyle/>
          <a:p>
            <a:pPr marL="457200" lvl="0" indent="-438150" algn="l" rtl="0">
              <a:spcBef>
                <a:spcPts val="360"/>
              </a:spcBef>
              <a:spcAft>
                <a:spcPts val="0"/>
              </a:spcAft>
              <a:buSzPts val="3300"/>
              <a:buAutoNum type="arabicPeriod"/>
            </a:pPr>
            <a:r>
              <a:rPr lang="en-US" sz="3300"/>
              <a:t>Determine the motivation of a potential leader.</a:t>
            </a:r>
            <a:endParaRPr sz="3300"/>
          </a:p>
          <a:p>
            <a:pPr marL="457200" lvl="0" indent="-438150" algn="l" rtl="0">
              <a:spcBef>
                <a:spcPts val="0"/>
              </a:spcBef>
              <a:spcAft>
                <a:spcPts val="0"/>
              </a:spcAft>
              <a:buSzPts val="3300"/>
              <a:buAutoNum type="arabicPeriod"/>
            </a:pPr>
            <a:r>
              <a:rPr lang="en-US" sz="3300"/>
              <a:t>Remember the ignorance of the mob mentality.</a:t>
            </a:r>
            <a:endParaRPr sz="3300"/>
          </a:p>
          <a:p>
            <a:pPr marL="457200" lvl="0" indent="-438150" algn="l" rtl="0">
              <a:spcBef>
                <a:spcPts val="0"/>
              </a:spcBef>
              <a:spcAft>
                <a:spcPts val="0"/>
              </a:spcAft>
              <a:buSzPts val="3300"/>
              <a:buAutoNum type="arabicPeriod"/>
            </a:pPr>
            <a:r>
              <a:rPr lang="en-US" sz="3300"/>
              <a:t>Appreciate the faithfulness of Paul and his companions.</a:t>
            </a:r>
            <a:endParaRPr sz="3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5d5116e46f_0_228"/>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20:1</a:t>
            </a:r>
            <a:endParaRPr b="1"/>
          </a:p>
        </p:txBody>
      </p:sp>
      <p:sp>
        <p:nvSpPr>
          <p:cNvPr id="281" name="Google Shape;281;g25d5116e46f_0_228"/>
          <p:cNvSpPr txBox="1">
            <a:spLocks noGrp="1"/>
          </p:cNvSpPr>
          <p:nvPr>
            <p:ph type="body" idx="1"/>
          </p:nvPr>
        </p:nvSpPr>
        <p:spPr>
          <a:xfrm>
            <a:off x="457200" y="1396225"/>
            <a:ext cx="8229600" cy="19260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800">
                <a:solidFill>
                  <a:srgbClr val="000000"/>
                </a:solidFill>
                <a:highlight>
                  <a:srgbClr val="FFFFFF"/>
                </a:highlight>
              </a:rPr>
              <a:t>After the uproar had ceased, Paul called the disciples to </a:t>
            </a:r>
            <a:r>
              <a:rPr lang="en-US" sz="2800" i="1">
                <a:solidFill>
                  <a:srgbClr val="000000"/>
                </a:solidFill>
                <a:highlight>
                  <a:srgbClr val="FFFFFF"/>
                </a:highlight>
              </a:rPr>
              <a:t>himself,</a:t>
            </a:r>
            <a:r>
              <a:rPr lang="en-US" sz="2800">
                <a:solidFill>
                  <a:srgbClr val="000000"/>
                </a:solidFill>
                <a:highlight>
                  <a:srgbClr val="FFFFFF"/>
                </a:highlight>
              </a:rPr>
              <a:t> embraced </a:t>
            </a:r>
            <a:r>
              <a:rPr lang="en-US" sz="2800" i="1">
                <a:solidFill>
                  <a:srgbClr val="000000"/>
                </a:solidFill>
                <a:highlight>
                  <a:srgbClr val="FFFFFF"/>
                </a:highlight>
              </a:rPr>
              <a:t>them,</a:t>
            </a:r>
            <a:r>
              <a:rPr lang="en-US" sz="2800">
                <a:solidFill>
                  <a:srgbClr val="000000"/>
                </a:solidFill>
                <a:highlight>
                  <a:srgbClr val="FFFFFF"/>
                </a:highlight>
              </a:rPr>
              <a:t> and departed to go to Macedonia.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5d5116e46f_0_107"/>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19:28</a:t>
            </a:r>
            <a:endParaRPr b="1"/>
          </a:p>
        </p:txBody>
      </p:sp>
      <p:sp>
        <p:nvSpPr>
          <p:cNvPr id="107" name="Google Shape;107;g25d5116e46f_0_107"/>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3000">
                <a:solidFill>
                  <a:srgbClr val="000000"/>
                </a:solidFill>
                <a:highlight>
                  <a:srgbClr val="FFFFFF"/>
                </a:highlight>
              </a:rPr>
              <a:t>Now when they heard </a:t>
            </a:r>
            <a:r>
              <a:rPr lang="en-US" sz="3000" i="1">
                <a:solidFill>
                  <a:srgbClr val="000000"/>
                </a:solidFill>
                <a:highlight>
                  <a:srgbClr val="FFFFFF"/>
                </a:highlight>
              </a:rPr>
              <a:t>this,</a:t>
            </a:r>
            <a:r>
              <a:rPr lang="en-US" sz="3000">
                <a:solidFill>
                  <a:srgbClr val="000000"/>
                </a:solidFill>
                <a:highlight>
                  <a:srgbClr val="FFFFFF"/>
                </a:highlight>
              </a:rPr>
              <a:t> they were full of wrath and cried out, saying, “Great </a:t>
            </a:r>
            <a:r>
              <a:rPr lang="en-US" sz="3000" i="1">
                <a:solidFill>
                  <a:srgbClr val="000000"/>
                </a:solidFill>
                <a:highlight>
                  <a:srgbClr val="FFFFFF"/>
                </a:highlight>
              </a:rPr>
              <a:t>is</a:t>
            </a:r>
            <a:r>
              <a:rPr lang="en-US" sz="3000">
                <a:solidFill>
                  <a:srgbClr val="000000"/>
                </a:solidFill>
                <a:highlight>
                  <a:srgbClr val="FFFFFF"/>
                </a:highlight>
              </a:rPr>
              <a:t> Diana of the Ephesians!”</a:t>
            </a:r>
            <a:r>
              <a:rPr lang="en-US" sz="1200">
                <a:solidFill>
                  <a:srgbClr val="000000"/>
                </a:solidFill>
                <a:highlight>
                  <a:srgbClr val="FFFFFF"/>
                </a:highlight>
                <a:latin typeface="Roboto"/>
                <a:ea typeface="Roboto"/>
                <a:cs typeface="Roboto"/>
                <a:sym typeface="Roboto"/>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5d5116e46f_0_200"/>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Diana or Artemis?</a:t>
            </a:r>
            <a:endParaRPr b="1"/>
          </a:p>
        </p:txBody>
      </p:sp>
      <p:sp>
        <p:nvSpPr>
          <p:cNvPr id="119" name="Google Shape;119;g25d5116e46f_0_200"/>
          <p:cNvSpPr txBox="1">
            <a:spLocks noGrp="1"/>
          </p:cNvSpPr>
          <p:nvPr>
            <p:ph type="body" idx="1"/>
          </p:nvPr>
        </p:nvSpPr>
        <p:spPr>
          <a:xfrm>
            <a:off x="457200" y="1752600"/>
            <a:ext cx="8229600" cy="34803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900">
                <a:solidFill>
                  <a:srgbClr val="202124"/>
                </a:solidFill>
                <a:highlight>
                  <a:srgbClr val="FFFFFF"/>
                </a:highlight>
              </a:rPr>
              <a:t>Artemis, in Greek religion, the goddess of wild animals, the hunt, and vegetation and of chastity and childbirth; </a:t>
            </a:r>
            <a:r>
              <a:rPr lang="en-US" sz="2900">
                <a:solidFill>
                  <a:srgbClr val="040C28"/>
                </a:solidFill>
              </a:rPr>
              <a:t>she was identified by the Romans with Diana</a:t>
            </a:r>
            <a:r>
              <a:rPr lang="en-US" sz="2900">
                <a:solidFill>
                  <a:srgbClr val="202124"/>
                </a:solidFill>
                <a:highlight>
                  <a:srgbClr val="FFFFFF"/>
                </a:highlight>
              </a:rPr>
              <a:t>. Artemis was the daughter of Zeus and Leto and the twin sister of Apollo.</a:t>
            </a:r>
            <a:endParaRPr sz="2900">
              <a:solidFill>
                <a:srgbClr val="202124"/>
              </a:solidFill>
              <a:highlight>
                <a:srgbClr val="FFFFFF"/>
              </a:highlight>
            </a:endParaRPr>
          </a:p>
          <a:p>
            <a:pPr marL="0" lvl="0" indent="0" algn="l" rtl="0">
              <a:spcBef>
                <a:spcPts val="360"/>
              </a:spcBef>
              <a:spcAft>
                <a:spcPts val="0"/>
              </a:spcAft>
              <a:buNone/>
            </a:pPr>
            <a:r>
              <a:rPr lang="en-US" sz="2900">
                <a:solidFill>
                  <a:srgbClr val="202124"/>
                </a:solidFill>
                <a:highlight>
                  <a:srgbClr val="FFFFFF"/>
                </a:highlight>
              </a:rPr>
              <a:t>-Wikipedia</a:t>
            </a:r>
            <a:endParaRPr sz="2900">
              <a:solidFill>
                <a:srgbClr val="202124"/>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5d5116e46f_0_207"/>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19:23-24</a:t>
            </a:r>
            <a:endParaRPr b="1"/>
          </a:p>
        </p:txBody>
      </p:sp>
      <p:sp>
        <p:nvSpPr>
          <p:cNvPr id="126" name="Google Shape;126;g25d5116e46f_0_207"/>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solidFill>
                  <a:srgbClr val="000000"/>
                </a:solidFill>
                <a:highlight>
                  <a:srgbClr val="FFFFFF"/>
                </a:highlight>
              </a:rPr>
              <a:t>And about that time there arose a great commotion about </a:t>
            </a:r>
            <a:r>
              <a:rPr lang="en-US" sz="2800" b="1" u="sng">
                <a:solidFill>
                  <a:srgbClr val="000000"/>
                </a:solidFill>
                <a:highlight>
                  <a:srgbClr val="FFFFFF"/>
                </a:highlight>
              </a:rPr>
              <a:t>the Way</a:t>
            </a:r>
            <a:r>
              <a:rPr lang="en-US" sz="2800">
                <a:solidFill>
                  <a:srgbClr val="000000"/>
                </a:solidFill>
                <a:highlight>
                  <a:srgbClr val="FFFFFF"/>
                </a:highlight>
              </a:rPr>
              <a:t>. </a:t>
            </a:r>
            <a:r>
              <a:rPr lang="en-US" sz="2800" b="1">
                <a:solidFill>
                  <a:srgbClr val="000000"/>
                </a:solidFill>
                <a:highlight>
                  <a:srgbClr val="FFFFFF"/>
                </a:highlight>
              </a:rPr>
              <a:t>24 </a:t>
            </a:r>
            <a:r>
              <a:rPr lang="en-US" sz="2800">
                <a:solidFill>
                  <a:srgbClr val="000000"/>
                </a:solidFill>
                <a:highlight>
                  <a:srgbClr val="FFFFFF"/>
                </a:highlight>
              </a:rPr>
              <a:t>For a certain man named Demetrius, a silversmith, who made silver shrines of Diana, brought no small profit to the craftsmen. </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5d5116e46f_0_259"/>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a:t>From Archeological Musesum of Ephesus</a:t>
            </a:r>
            <a:endParaRPr b="1"/>
          </a:p>
        </p:txBody>
      </p:sp>
      <p:pic>
        <p:nvPicPr>
          <p:cNvPr id="133" name="Google Shape;133;g25d5116e46f_0_259"/>
          <p:cNvPicPr preferRelativeResize="0"/>
          <p:nvPr/>
        </p:nvPicPr>
        <p:blipFill rotWithShape="1">
          <a:blip r:embed="rId3">
            <a:alphaModFix/>
          </a:blip>
          <a:srcRect l="67787"/>
          <a:stretch/>
        </p:blipFill>
        <p:spPr>
          <a:xfrm>
            <a:off x="5410625" y="2188300"/>
            <a:ext cx="2239726" cy="4191000"/>
          </a:xfrm>
          <a:prstGeom prst="rect">
            <a:avLst/>
          </a:prstGeom>
          <a:noFill/>
          <a:ln>
            <a:noFill/>
          </a:ln>
        </p:spPr>
      </p:pic>
      <p:pic>
        <p:nvPicPr>
          <p:cNvPr id="134" name="Google Shape;134;g25d5116e46f_0_259"/>
          <p:cNvPicPr preferRelativeResize="0"/>
          <p:nvPr/>
        </p:nvPicPr>
        <p:blipFill rotWithShape="1">
          <a:blip r:embed="rId3">
            <a:alphaModFix/>
          </a:blip>
          <a:srcRect l="17074" r="56058"/>
          <a:stretch/>
        </p:blipFill>
        <p:spPr>
          <a:xfrm>
            <a:off x="1784300" y="2295150"/>
            <a:ext cx="1868099" cy="419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5d5116e46f_0_25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Acts 19:25-26</a:t>
            </a:r>
            <a:endParaRPr b="1"/>
          </a:p>
        </p:txBody>
      </p:sp>
      <p:sp>
        <p:nvSpPr>
          <p:cNvPr id="141" name="Google Shape;141;g25d5116e46f_0_253"/>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800">
                <a:solidFill>
                  <a:srgbClr val="000000"/>
                </a:solidFill>
                <a:highlight>
                  <a:srgbClr val="FFFFFF"/>
                </a:highlight>
              </a:rPr>
              <a:t>He called them together with the workers of similar occupation, and said: “Men, you know that we have our prosperity by this trade. Moreover you see and hear that not only at Ephesus, but throughout almost all Asia, this Paul has persuaded and turned away many people, saying that they are not gods which are made with hands.  </a:t>
            </a:r>
            <a:endParaRPr sz="2800"/>
          </a:p>
          <a:p>
            <a:pPr marL="0" lvl="0" indent="0" algn="l" rtl="0">
              <a:spcBef>
                <a:spcPts val="36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5d5116e46f_0_266"/>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48" name="Google Shape;148;g25d5116e46f_0_266"/>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149" name="Google Shape;149;g25d5116e46f_0_266"/>
          <p:cNvPicPr preferRelativeResize="0"/>
          <p:nvPr/>
        </p:nvPicPr>
        <p:blipFill>
          <a:blip r:embed="rId3">
            <a:alphaModFix/>
          </a:blip>
          <a:stretch>
            <a:fillRect/>
          </a:stretch>
        </p:blipFill>
        <p:spPr>
          <a:xfrm>
            <a:off x="1003775" y="1384225"/>
            <a:ext cx="6650776" cy="4988075"/>
          </a:xfrm>
          <a:prstGeom prst="rect">
            <a:avLst/>
          </a:prstGeom>
          <a:noFill/>
          <a:ln>
            <a:noFill/>
          </a:ln>
        </p:spPr>
      </p:pic>
    </p:spTree>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On-screen Show (4:3)</PresentationFormat>
  <Paragraphs>76</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Roboto</vt:lpstr>
      <vt:lpstr>Calibri</vt:lpstr>
      <vt:lpstr>Clarity</vt:lpstr>
      <vt:lpstr>PowerPoint Presentation</vt:lpstr>
      <vt:lpstr>Great is Diana of the Ephesians!</vt:lpstr>
      <vt:lpstr>Acts 19:28</vt:lpstr>
      <vt:lpstr>PowerPoint Presentation</vt:lpstr>
      <vt:lpstr>Diana or Artemis?</vt:lpstr>
      <vt:lpstr>Acts 19:23-24</vt:lpstr>
      <vt:lpstr>From Archeological Musesum of Ephesus</vt:lpstr>
      <vt:lpstr>Acts 19:25-26</vt:lpstr>
      <vt:lpstr>PowerPoint Presentation</vt:lpstr>
      <vt:lpstr>Acts 19:27</vt:lpstr>
      <vt:lpstr>Temple of Diana Now</vt:lpstr>
      <vt:lpstr>Temple of Diana Then</vt:lpstr>
      <vt:lpstr>Acts 19:28-31</vt:lpstr>
      <vt:lpstr>Acts 19:28-31</vt:lpstr>
      <vt:lpstr>PowerPoint Presentation</vt:lpstr>
      <vt:lpstr>Acts 19:29-31</vt:lpstr>
      <vt:lpstr>Ephesus Main Street (Curetes)</vt:lpstr>
      <vt:lpstr>Road to the Theater</vt:lpstr>
      <vt:lpstr>Ephesus Theater</vt:lpstr>
      <vt:lpstr>Acts 19:32-33</vt:lpstr>
      <vt:lpstr>PowerPoint Presentation</vt:lpstr>
      <vt:lpstr>Acts 19:34</vt:lpstr>
      <vt:lpstr>PowerPoint Presentation</vt:lpstr>
      <vt:lpstr>Acts 19:35-37</vt:lpstr>
      <vt:lpstr>Acts 19:38-41</vt:lpstr>
      <vt:lpstr>Lessons from the Ephesus Riot</vt:lpstr>
      <vt:lpstr>Acts 20:1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Morrison</dc:creator>
  <cp:lastModifiedBy>Megan Morrison</cp:lastModifiedBy>
  <cp:revision>1</cp:revision>
  <dcterms:created xsi:type="dcterms:W3CDTF">2006-08-16T00:00:00Z</dcterms:created>
  <dcterms:modified xsi:type="dcterms:W3CDTF">2023-07-30T18:45:06Z</dcterms:modified>
</cp:coreProperties>
</file>