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0"/>
  </p:handoutMasterIdLst>
  <p:sldIdLst>
    <p:sldId id="280" r:id="rId2"/>
    <p:sldId id="279"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D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5/18/2019</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5/18/2019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1695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6882E-58AD-4968-9BAF-B0E3E6FD369F}"/>
              </a:ext>
            </a:extLst>
          </p:cNvPr>
          <p:cNvSpPr>
            <a:spLocks noGrp="1"/>
          </p:cNvSpPr>
          <p:nvPr>
            <p:ph type="title"/>
          </p:nvPr>
        </p:nvSpPr>
        <p:spPr>
          <a:xfrm>
            <a:off x="457200" y="533400"/>
            <a:ext cx="8229600" cy="1600200"/>
          </a:xfrm>
        </p:spPr>
        <p:txBody>
          <a:bodyPr>
            <a:normAutofit/>
          </a:bodyPr>
          <a:lstStyle/>
          <a:p>
            <a:r>
              <a:rPr lang="en-US" dirty="0"/>
              <a:t>What was the Relationship between Jesus and the Old Testament?</a:t>
            </a:r>
          </a:p>
        </p:txBody>
      </p:sp>
      <p:sp>
        <p:nvSpPr>
          <p:cNvPr id="3" name="Content Placeholder 2">
            <a:extLst>
              <a:ext uri="{FF2B5EF4-FFF2-40B4-BE49-F238E27FC236}">
                <a16:creationId xmlns:a16="http://schemas.microsoft.com/office/drawing/2014/main" xmlns="" id="{5AEB147A-B9AC-4579-97C8-CE65195EC897}"/>
              </a:ext>
            </a:extLst>
          </p:cNvPr>
          <p:cNvSpPr>
            <a:spLocks noGrp="1"/>
          </p:cNvSpPr>
          <p:nvPr>
            <p:ph idx="1"/>
          </p:nvPr>
        </p:nvSpPr>
        <p:spPr>
          <a:xfrm>
            <a:off x="457200" y="2268245"/>
            <a:ext cx="8229600" cy="855955"/>
          </a:xfrm>
        </p:spPr>
        <p:txBody>
          <a:bodyPr>
            <a:normAutofit/>
          </a:bodyPr>
          <a:lstStyle/>
          <a:p>
            <a:r>
              <a:rPr lang="en-US" sz="3000" dirty="0"/>
              <a:t>Not to destroy, but to fulfill.</a:t>
            </a:r>
          </a:p>
        </p:txBody>
      </p:sp>
      <p:sp>
        <p:nvSpPr>
          <p:cNvPr id="4" name="TextBox 3">
            <a:extLst>
              <a:ext uri="{FF2B5EF4-FFF2-40B4-BE49-F238E27FC236}">
                <a16:creationId xmlns:a16="http://schemas.microsoft.com/office/drawing/2014/main" xmlns="" id="{9AFB5F68-D10A-4C56-A1CA-1989790D77A7}"/>
              </a:ext>
            </a:extLst>
          </p:cNvPr>
          <p:cNvSpPr txBox="1"/>
          <p:nvPr/>
        </p:nvSpPr>
        <p:spPr>
          <a:xfrm>
            <a:off x="5867400" y="2265402"/>
            <a:ext cx="1752600" cy="553998"/>
          </a:xfrm>
          <a:prstGeom prst="rect">
            <a:avLst/>
          </a:prstGeom>
          <a:solidFill>
            <a:srgbClr val="FF0000"/>
          </a:solidFill>
        </p:spPr>
        <p:txBody>
          <a:bodyPr wrap="square" rtlCol="0">
            <a:spAutoFit/>
          </a:bodyPr>
          <a:lstStyle/>
          <a:p>
            <a:r>
              <a:rPr lang="en-US" sz="3000" dirty="0"/>
              <a:t>Not…but</a:t>
            </a:r>
          </a:p>
        </p:txBody>
      </p:sp>
      <p:graphicFrame>
        <p:nvGraphicFramePr>
          <p:cNvPr id="7" name="Table 6">
            <a:extLst>
              <a:ext uri="{FF2B5EF4-FFF2-40B4-BE49-F238E27FC236}">
                <a16:creationId xmlns:a16="http://schemas.microsoft.com/office/drawing/2014/main" xmlns="" id="{5E5BE1BE-C7FD-41DF-A483-F54B4D9EBBCD}"/>
              </a:ext>
            </a:extLst>
          </p:cNvPr>
          <p:cNvGraphicFramePr>
            <a:graphicFrameLocks noGrp="1"/>
          </p:cNvGraphicFramePr>
          <p:nvPr>
            <p:extLst>
              <p:ext uri="{D42A27DB-BD31-4B8C-83A1-F6EECF244321}">
                <p14:modId xmlns:p14="http://schemas.microsoft.com/office/powerpoint/2010/main" val="2271012457"/>
              </p:ext>
            </p:extLst>
          </p:nvPr>
        </p:nvGraphicFramePr>
        <p:xfrm>
          <a:off x="838200" y="3459480"/>
          <a:ext cx="7848600" cy="3017520"/>
        </p:xfrm>
        <a:graphic>
          <a:graphicData uri="http://schemas.openxmlformats.org/drawingml/2006/table">
            <a:tbl>
              <a:tblPr firstRow="1" bandRow="1">
                <a:tableStyleId>{5C22544A-7EE6-4342-B048-85BDC9FD1C3A}</a:tableStyleId>
              </a:tblPr>
              <a:tblGrid>
                <a:gridCol w="3924300">
                  <a:extLst>
                    <a:ext uri="{9D8B030D-6E8A-4147-A177-3AD203B41FA5}">
                      <a16:colId xmlns:a16="http://schemas.microsoft.com/office/drawing/2014/main" xmlns="" val="3280267247"/>
                    </a:ext>
                  </a:extLst>
                </a:gridCol>
                <a:gridCol w="3924300">
                  <a:extLst>
                    <a:ext uri="{9D8B030D-6E8A-4147-A177-3AD203B41FA5}">
                      <a16:colId xmlns:a16="http://schemas.microsoft.com/office/drawing/2014/main" xmlns="" val="931148910"/>
                    </a:ext>
                  </a:extLst>
                </a:gridCol>
              </a:tblGrid>
              <a:tr h="327799">
                <a:tc>
                  <a:txBody>
                    <a:bodyPr/>
                    <a:lstStyle/>
                    <a:p>
                      <a:pPr algn="ctr"/>
                      <a:r>
                        <a:rPr lang="en-US" sz="2400" dirty="0">
                          <a:solidFill>
                            <a:schemeClr val="tx1"/>
                          </a:solidFill>
                        </a:rPr>
                        <a:t>DESTROY</a:t>
                      </a:r>
                    </a:p>
                  </a:txBody>
                  <a:tcPr/>
                </a:tc>
                <a:tc>
                  <a:txBody>
                    <a:bodyPr/>
                    <a:lstStyle/>
                    <a:p>
                      <a:pPr algn="ctr"/>
                      <a:r>
                        <a:rPr lang="en-US" sz="2400" dirty="0">
                          <a:solidFill>
                            <a:schemeClr val="tx1"/>
                          </a:solidFill>
                        </a:rPr>
                        <a:t>FULFILL</a:t>
                      </a:r>
                    </a:p>
                  </a:txBody>
                  <a:tcPr/>
                </a:tc>
                <a:extLst>
                  <a:ext uri="{0D108BD9-81ED-4DB2-BD59-A6C34878D82A}">
                    <a16:rowId xmlns:a16="http://schemas.microsoft.com/office/drawing/2014/main" xmlns="" val="3057711330"/>
                  </a:ext>
                </a:extLst>
              </a:tr>
              <a:tr h="370840">
                <a:tc>
                  <a:txBody>
                    <a:bodyPr/>
                    <a:lstStyle/>
                    <a:p>
                      <a:r>
                        <a:rPr lang="en-US" sz="2400" i="1" dirty="0"/>
                        <a:t>The Law</a:t>
                      </a:r>
                    </a:p>
                  </a:txBody>
                  <a:tcPr/>
                </a:tc>
                <a:tc>
                  <a:txBody>
                    <a:bodyPr/>
                    <a:lstStyle/>
                    <a:p>
                      <a:endParaRPr lang="en-US" sz="2400" dirty="0"/>
                    </a:p>
                  </a:txBody>
                  <a:tcPr/>
                </a:tc>
                <a:extLst>
                  <a:ext uri="{0D108BD9-81ED-4DB2-BD59-A6C34878D82A}">
                    <a16:rowId xmlns:a16="http://schemas.microsoft.com/office/drawing/2014/main" xmlns="" val="545441336"/>
                  </a:ext>
                </a:extLst>
              </a:tr>
              <a:tr h="370840">
                <a:tc>
                  <a:txBody>
                    <a:bodyPr/>
                    <a:lstStyle/>
                    <a:p>
                      <a:r>
                        <a:rPr lang="en-US" sz="2400" dirty="0"/>
                        <a:t>Prevent it from fulfilling its purpose</a:t>
                      </a:r>
                    </a:p>
                  </a:txBody>
                  <a:tcPr/>
                </a:tc>
                <a:tc>
                  <a:txBody>
                    <a:bodyPr/>
                    <a:lstStyle/>
                    <a:p>
                      <a:r>
                        <a:rPr lang="en-US" sz="2400" dirty="0"/>
                        <a:t>Accomplish its purpose</a:t>
                      </a:r>
                    </a:p>
                  </a:txBody>
                  <a:tcPr/>
                </a:tc>
                <a:extLst>
                  <a:ext uri="{0D108BD9-81ED-4DB2-BD59-A6C34878D82A}">
                    <a16:rowId xmlns:a16="http://schemas.microsoft.com/office/drawing/2014/main" xmlns="" val="3672483643"/>
                  </a:ext>
                </a:extLst>
              </a:tr>
              <a:tr h="370840">
                <a:tc>
                  <a:txBody>
                    <a:bodyPr/>
                    <a:lstStyle/>
                    <a:p>
                      <a:r>
                        <a:rPr lang="en-US" sz="2400" i="1" dirty="0"/>
                        <a:t>The Prophets</a:t>
                      </a:r>
                    </a:p>
                  </a:txBody>
                  <a:tcPr/>
                </a:tc>
                <a:tc>
                  <a:txBody>
                    <a:bodyPr/>
                    <a:lstStyle/>
                    <a:p>
                      <a:endParaRPr lang="en-US" sz="2400" dirty="0"/>
                    </a:p>
                  </a:txBody>
                  <a:tcPr/>
                </a:tc>
                <a:extLst>
                  <a:ext uri="{0D108BD9-81ED-4DB2-BD59-A6C34878D82A}">
                    <a16:rowId xmlns:a16="http://schemas.microsoft.com/office/drawing/2014/main" xmlns="" val="469407292"/>
                  </a:ext>
                </a:extLst>
              </a:tr>
              <a:tr h="370840">
                <a:tc>
                  <a:txBody>
                    <a:bodyPr/>
                    <a:lstStyle/>
                    <a:p>
                      <a:r>
                        <a:rPr lang="en-US" sz="2400" dirty="0"/>
                        <a:t>Prevent what they predicted from coming true</a:t>
                      </a:r>
                    </a:p>
                  </a:txBody>
                  <a:tcPr/>
                </a:tc>
                <a:tc>
                  <a:txBody>
                    <a:bodyPr/>
                    <a:lstStyle/>
                    <a:p>
                      <a:r>
                        <a:rPr lang="en-US" sz="2400" dirty="0"/>
                        <a:t>Complete their prophecies</a:t>
                      </a:r>
                    </a:p>
                  </a:txBody>
                  <a:tcPr/>
                </a:tc>
                <a:extLst>
                  <a:ext uri="{0D108BD9-81ED-4DB2-BD59-A6C34878D82A}">
                    <a16:rowId xmlns:a16="http://schemas.microsoft.com/office/drawing/2014/main" xmlns="" val="1411496141"/>
                  </a:ext>
                </a:extLst>
              </a:tr>
            </a:tbl>
          </a:graphicData>
        </a:graphic>
      </p:graphicFrame>
    </p:spTree>
    <p:extLst>
      <p:ext uri="{BB962C8B-B14F-4D97-AF65-F5344CB8AC3E}">
        <p14:creationId xmlns:p14="http://schemas.microsoft.com/office/powerpoint/2010/main" val="14596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5DD20F-C494-465B-A776-60600CEFA8D0}"/>
              </a:ext>
            </a:extLst>
          </p:cNvPr>
          <p:cNvSpPr>
            <a:spLocks noGrp="1"/>
          </p:cNvSpPr>
          <p:nvPr>
            <p:ph type="title"/>
          </p:nvPr>
        </p:nvSpPr>
        <p:spPr/>
        <p:txBody>
          <a:bodyPr/>
          <a:lstStyle/>
          <a:p>
            <a:r>
              <a:rPr lang="en-US" dirty="0"/>
              <a:t>Romans 10:4</a:t>
            </a:r>
          </a:p>
        </p:txBody>
      </p:sp>
      <p:sp>
        <p:nvSpPr>
          <p:cNvPr id="3" name="Content Placeholder 2">
            <a:extLst>
              <a:ext uri="{FF2B5EF4-FFF2-40B4-BE49-F238E27FC236}">
                <a16:creationId xmlns:a16="http://schemas.microsoft.com/office/drawing/2014/main" xmlns="" id="{F07730A0-B2E0-4B2E-8111-A7ABB97A0ADD}"/>
              </a:ext>
            </a:extLst>
          </p:cNvPr>
          <p:cNvSpPr>
            <a:spLocks noGrp="1"/>
          </p:cNvSpPr>
          <p:nvPr>
            <p:ph idx="1"/>
          </p:nvPr>
        </p:nvSpPr>
        <p:spPr>
          <a:xfrm>
            <a:off x="457200" y="1600200"/>
            <a:ext cx="8229600" cy="1066800"/>
          </a:xfrm>
        </p:spPr>
        <p:txBody>
          <a:bodyPr/>
          <a:lstStyle/>
          <a:p>
            <a:pPr marL="0" indent="0">
              <a:buNone/>
            </a:pPr>
            <a:r>
              <a:rPr lang="en-US" sz="2800" dirty="0"/>
              <a:t>For Christ </a:t>
            </a:r>
            <a:r>
              <a:rPr lang="en-US" sz="2800" i="1" dirty="0"/>
              <a:t>is</a:t>
            </a:r>
            <a:r>
              <a:rPr lang="en-US" sz="2800" dirty="0"/>
              <a:t> the end of the law for righteousness to everyone who believes</a:t>
            </a:r>
            <a:r>
              <a:rPr lang="en-US" dirty="0"/>
              <a:t>.</a:t>
            </a:r>
          </a:p>
        </p:txBody>
      </p:sp>
    </p:spTree>
    <p:extLst>
      <p:ext uri="{BB962C8B-B14F-4D97-AF65-F5344CB8AC3E}">
        <p14:creationId xmlns:p14="http://schemas.microsoft.com/office/powerpoint/2010/main" val="1454920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6B02F-2CE4-4A28-A898-B881B17E0C50}"/>
              </a:ext>
            </a:extLst>
          </p:cNvPr>
          <p:cNvSpPr>
            <a:spLocks noGrp="1"/>
          </p:cNvSpPr>
          <p:nvPr>
            <p:ph type="title"/>
          </p:nvPr>
        </p:nvSpPr>
        <p:spPr/>
        <p:txBody>
          <a:bodyPr/>
          <a:lstStyle/>
          <a:p>
            <a:r>
              <a:rPr lang="en-US" dirty="0"/>
              <a:t>Matthew 5:18</a:t>
            </a:r>
          </a:p>
        </p:txBody>
      </p:sp>
      <p:sp>
        <p:nvSpPr>
          <p:cNvPr id="3" name="Content Placeholder 2">
            <a:extLst>
              <a:ext uri="{FF2B5EF4-FFF2-40B4-BE49-F238E27FC236}">
                <a16:creationId xmlns:a16="http://schemas.microsoft.com/office/drawing/2014/main" xmlns="" id="{7E2E7EC3-5D7E-4BA5-BA5E-B15EF323E8BB}"/>
              </a:ext>
            </a:extLst>
          </p:cNvPr>
          <p:cNvSpPr>
            <a:spLocks noGrp="1"/>
          </p:cNvSpPr>
          <p:nvPr>
            <p:ph idx="1"/>
          </p:nvPr>
        </p:nvSpPr>
        <p:spPr>
          <a:xfrm>
            <a:off x="457200" y="1600200"/>
            <a:ext cx="8229600" cy="1524000"/>
          </a:xfrm>
        </p:spPr>
        <p:txBody>
          <a:bodyPr>
            <a:normAutofit/>
          </a:bodyPr>
          <a:lstStyle/>
          <a:p>
            <a:pPr marL="0" indent="0">
              <a:buNone/>
            </a:pPr>
            <a:r>
              <a:rPr lang="en-US" sz="2800" dirty="0"/>
              <a:t>For assuredly, I say to you, till heaven and earth pass away, one jot or one tittle will by no means pass from the law till all is fulfilled.</a:t>
            </a:r>
          </a:p>
        </p:txBody>
      </p:sp>
    </p:spTree>
    <p:extLst>
      <p:ext uri="{BB962C8B-B14F-4D97-AF65-F5344CB8AC3E}">
        <p14:creationId xmlns:p14="http://schemas.microsoft.com/office/powerpoint/2010/main" val="3399090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7BFAA2-4F6C-4F54-BF93-204488C1878A}"/>
              </a:ext>
            </a:extLst>
          </p:cNvPr>
          <p:cNvSpPr>
            <a:spLocks noGrp="1"/>
          </p:cNvSpPr>
          <p:nvPr>
            <p:ph type="title"/>
          </p:nvPr>
        </p:nvSpPr>
        <p:spPr/>
        <p:txBody>
          <a:bodyPr/>
          <a:lstStyle/>
          <a:p>
            <a:r>
              <a:rPr lang="en-US" dirty="0"/>
              <a:t>Explanation of the Idiom </a:t>
            </a:r>
          </a:p>
        </p:txBody>
      </p:sp>
      <p:sp>
        <p:nvSpPr>
          <p:cNvPr id="3" name="Content Placeholder 2">
            <a:extLst>
              <a:ext uri="{FF2B5EF4-FFF2-40B4-BE49-F238E27FC236}">
                <a16:creationId xmlns:a16="http://schemas.microsoft.com/office/drawing/2014/main" xmlns="" id="{73853278-99C4-487D-9266-21C8D3CE2065}"/>
              </a:ext>
            </a:extLst>
          </p:cNvPr>
          <p:cNvSpPr>
            <a:spLocks noGrp="1"/>
          </p:cNvSpPr>
          <p:nvPr>
            <p:ph idx="1"/>
          </p:nvPr>
        </p:nvSpPr>
        <p:spPr>
          <a:xfrm>
            <a:off x="457200" y="1524000"/>
            <a:ext cx="8229600" cy="2209800"/>
          </a:xfrm>
        </p:spPr>
        <p:txBody>
          <a:bodyPr>
            <a:normAutofit/>
          </a:bodyPr>
          <a:lstStyle/>
          <a:p>
            <a:r>
              <a:rPr lang="en-US" sz="2800" dirty="0"/>
              <a:t>Jot – the smallest letter of the Greek alphabet</a:t>
            </a:r>
          </a:p>
          <a:p>
            <a:r>
              <a:rPr lang="en-US" sz="2800" dirty="0"/>
              <a:t>Tittle – a pen stroke to distinguish letters</a:t>
            </a:r>
          </a:p>
        </p:txBody>
      </p:sp>
      <p:grpSp>
        <p:nvGrpSpPr>
          <p:cNvPr id="9" name="Group 8">
            <a:extLst>
              <a:ext uri="{FF2B5EF4-FFF2-40B4-BE49-F238E27FC236}">
                <a16:creationId xmlns:a16="http://schemas.microsoft.com/office/drawing/2014/main" xmlns="" id="{9CF831F6-928C-4B97-95A4-66E245D015EB}"/>
              </a:ext>
            </a:extLst>
          </p:cNvPr>
          <p:cNvGrpSpPr/>
          <p:nvPr/>
        </p:nvGrpSpPr>
        <p:grpSpPr>
          <a:xfrm>
            <a:off x="2520203" y="2743200"/>
            <a:ext cx="2966197" cy="1071563"/>
            <a:chOff x="1981200" y="2586037"/>
            <a:chExt cx="2966197" cy="1071563"/>
          </a:xfrm>
        </p:grpSpPr>
        <p:pic>
          <p:nvPicPr>
            <p:cNvPr id="7" name="Picture 6">
              <a:extLst>
                <a:ext uri="{FF2B5EF4-FFF2-40B4-BE49-F238E27FC236}">
                  <a16:creationId xmlns:a16="http://schemas.microsoft.com/office/drawing/2014/main" xmlns="" id="{8F5EEEA8-043B-40E6-9D44-3FE1B86BABFB}"/>
                </a:ext>
              </a:extLst>
            </p:cNvPr>
            <p:cNvPicPr>
              <a:picLocks noChangeAspect="1"/>
            </p:cNvPicPr>
            <p:nvPr/>
          </p:nvPicPr>
          <p:blipFill rotWithShape="1">
            <a:blip r:embed="rId2">
              <a:extLst>
                <a:ext uri="{28A0092B-C50C-407E-A947-70E740481C1C}">
                  <a14:useLocalDpi xmlns:a14="http://schemas.microsoft.com/office/drawing/2010/main" val="0"/>
                </a:ext>
              </a:extLst>
            </a:blip>
            <a:srcRect l="46254" b="46219"/>
            <a:stretch/>
          </p:blipFill>
          <p:spPr>
            <a:xfrm>
              <a:off x="3276600" y="2590800"/>
              <a:ext cx="1670797" cy="1066800"/>
            </a:xfrm>
            <a:prstGeom prst="rect">
              <a:avLst/>
            </a:prstGeom>
          </p:spPr>
        </p:pic>
        <p:pic>
          <p:nvPicPr>
            <p:cNvPr id="8" name="Picture 7">
              <a:extLst>
                <a:ext uri="{FF2B5EF4-FFF2-40B4-BE49-F238E27FC236}">
                  <a16:creationId xmlns:a16="http://schemas.microsoft.com/office/drawing/2014/main" xmlns="" id="{4C1B0480-73AF-4E10-9339-5354DD86BCA4}"/>
                </a:ext>
              </a:extLst>
            </p:cNvPr>
            <p:cNvPicPr>
              <a:picLocks noChangeAspect="1"/>
            </p:cNvPicPr>
            <p:nvPr/>
          </p:nvPicPr>
          <p:blipFill rotWithShape="1">
            <a:blip r:embed="rId2">
              <a:extLst>
                <a:ext uri="{28A0092B-C50C-407E-A947-70E740481C1C}">
                  <a14:useLocalDpi xmlns:a14="http://schemas.microsoft.com/office/drawing/2010/main" val="0"/>
                </a:ext>
              </a:extLst>
            </a:blip>
            <a:srcRect t="-1" r="65684" b="56752"/>
            <a:stretch/>
          </p:blipFill>
          <p:spPr>
            <a:xfrm>
              <a:off x="1981200" y="2586037"/>
              <a:ext cx="1143000" cy="919164"/>
            </a:xfrm>
            <a:prstGeom prst="rect">
              <a:avLst/>
            </a:prstGeom>
          </p:spPr>
        </p:pic>
      </p:grpSp>
      <p:sp>
        <p:nvSpPr>
          <p:cNvPr id="10" name="TextBox 9">
            <a:extLst>
              <a:ext uri="{FF2B5EF4-FFF2-40B4-BE49-F238E27FC236}">
                <a16:creationId xmlns:a16="http://schemas.microsoft.com/office/drawing/2014/main" xmlns="" id="{0880B513-1727-45C2-B046-8DD702746D9A}"/>
              </a:ext>
            </a:extLst>
          </p:cNvPr>
          <p:cNvSpPr txBox="1"/>
          <p:nvPr/>
        </p:nvSpPr>
        <p:spPr>
          <a:xfrm>
            <a:off x="457200" y="4542472"/>
            <a:ext cx="8229600" cy="1477328"/>
          </a:xfrm>
          <a:prstGeom prst="rect">
            <a:avLst/>
          </a:prstGeom>
          <a:solidFill>
            <a:schemeClr val="accent1"/>
          </a:solidFill>
        </p:spPr>
        <p:txBody>
          <a:bodyPr wrap="square" rtlCol="0">
            <a:spAutoFit/>
          </a:bodyPr>
          <a:lstStyle/>
          <a:p>
            <a:r>
              <a:rPr lang="en-US" sz="3000" dirty="0"/>
              <a:t>Not even the smallest part of the Law would pass away by destruction, but it will be completely fulfilled!</a:t>
            </a:r>
          </a:p>
        </p:txBody>
      </p:sp>
    </p:spTree>
    <p:extLst>
      <p:ext uri="{BB962C8B-B14F-4D97-AF65-F5344CB8AC3E}">
        <p14:creationId xmlns:p14="http://schemas.microsoft.com/office/powerpoint/2010/main" val="83369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DB9600-D219-4E77-B420-E5C3A2977229}"/>
              </a:ext>
            </a:extLst>
          </p:cNvPr>
          <p:cNvSpPr>
            <a:spLocks noGrp="1"/>
          </p:cNvSpPr>
          <p:nvPr>
            <p:ph type="title"/>
          </p:nvPr>
        </p:nvSpPr>
        <p:spPr>
          <a:xfrm>
            <a:off x="457200" y="381000"/>
            <a:ext cx="8229600" cy="990600"/>
          </a:xfrm>
        </p:spPr>
        <p:txBody>
          <a:bodyPr/>
          <a:lstStyle/>
          <a:p>
            <a:r>
              <a:rPr lang="en-US" dirty="0"/>
              <a:t>Pick and Choose?</a:t>
            </a:r>
          </a:p>
        </p:txBody>
      </p:sp>
      <p:sp>
        <p:nvSpPr>
          <p:cNvPr id="3" name="Content Placeholder 2">
            <a:extLst>
              <a:ext uri="{FF2B5EF4-FFF2-40B4-BE49-F238E27FC236}">
                <a16:creationId xmlns:a16="http://schemas.microsoft.com/office/drawing/2014/main" xmlns="" id="{FBD72E6D-166A-45D0-9FF0-46F80B58EFB3}"/>
              </a:ext>
            </a:extLst>
          </p:cNvPr>
          <p:cNvSpPr>
            <a:spLocks noGrp="1"/>
          </p:cNvSpPr>
          <p:nvPr>
            <p:ph idx="1"/>
          </p:nvPr>
        </p:nvSpPr>
        <p:spPr>
          <a:xfrm>
            <a:off x="457200" y="1295400"/>
            <a:ext cx="8229600" cy="1411307"/>
          </a:xfrm>
        </p:spPr>
        <p:txBody>
          <a:bodyPr>
            <a:noAutofit/>
          </a:bodyPr>
          <a:lstStyle/>
          <a:p>
            <a:r>
              <a:rPr lang="en-US" sz="2800" dirty="0"/>
              <a:t>Sadly, many even today want to pick and choose what parts of the Old Testament should be enforced today.  </a:t>
            </a:r>
          </a:p>
        </p:txBody>
      </p:sp>
      <p:sp>
        <p:nvSpPr>
          <p:cNvPr id="4" name="TextBox 3">
            <a:extLst>
              <a:ext uri="{FF2B5EF4-FFF2-40B4-BE49-F238E27FC236}">
                <a16:creationId xmlns:a16="http://schemas.microsoft.com/office/drawing/2014/main" xmlns="" id="{DFA6F40B-21F3-49A2-8258-793E82103A4C}"/>
              </a:ext>
            </a:extLst>
          </p:cNvPr>
          <p:cNvSpPr txBox="1"/>
          <p:nvPr/>
        </p:nvSpPr>
        <p:spPr>
          <a:xfrm>
            <a:off x="457200" y="2895600"/>
            <a:ext cx="8229600" cy="954107"/>
          </a:xfrm>
          <a:prstGeom prst="rect">
            <a:avLst/>
          </a:prstGeom>
          <a:solidFill>
            <a:schemeClr val="accent1"/>
          </a:solidFill>
        </p:spPr>
        <p:txBody>
          <a:bodyPr wrap="square" rtlCol="0">
            <a:spAutoFit/>
          </a:bodyPr>
          <a:lstStyle/>
          <a:p>
            <a:r>
              <a:rPr lang="en-US" sz="2800" dirty="0"/>
              <a:t>Either the Law is in complete force or it has been completely abolished!</a:t>
            </a:r>
          </a:p>
        </p:txBody>
      </p:sp>
      <p:sp>
        <p:nvSpPr>
          <p:cNvPr id="6" name="TextBox 5">
            <a:extLst>
              <a:ext uri="{FF2B5EF4-FFF2-40B4-BE49-F238E27FC236}">
                <a16:creationId xmlns:a16="http://schemas.microsoft.com/office/drawing/2014/main" xmlns="" id="{4F838FA8-A747-4743-91C4-F546EAC690B6}"/>
              </a:ext>
            </a:extLst>
          </p:cNvPr>
          <p:cNvSpPr txBox="1"/>
          <p:nvPr/>
        </p:nvSpPr>
        <p:spPr>
          <a:xfrm>
            <a:off x="457200" y="4038600"/>
            <a:ext cx="4495800" cy="1938992"/>
          </a:xfrm>
          <a:prstGeom prst="rect">
            <a:avLst/>
          </a:prstGeom>
          <a:solidFill>
            <a:schemeClr val="bg2">
              <a:lumMod val="75000"/>
            </a:schemeClr>
          </a:solidFill>
        </p:spPr>
        <p:txBody>
          <a:bodyPr wrap="square" numCol="1" rtlCol="0">
            <a:spAutoFit/>
          </a:bodyPr>
          <a:lstStyle/>
          <a:p>
            <a:r>
              <a:rPr lang="en-US" sz="2400" dirty="0"/>
              <a:t>Instrumental music in worship</a:t>
            </a:r>
          </a:p>
          <a:p>
            <a:r>
              <a:rPr lang="en-US" sz="2400" dirty="0"/>
              <a:t>10 Commandments</a:t>
            </a:r>
          </a:p>
          <a:p>
            <a:r>
              <a:rPr lang="en-US" sz="2400" dirty="0"/>
              <a:t>Use of incense		</a:t>
            </a:r>
          </a:p>
          <a:p>
            <a:r>
              <a:rPr lang="en-US" sz="2400" dirty="0"/>
              <a:t>Feast Days</a:t>
            </a:r>
          </a:p>
          <a:p>
            <a:r>
              <a:rPr lang="en-US" sz="2400" dirty="0"/>
              <a:t>Circumcision</a:t>
            </a:r>
          </a:p>
        </p:txBody>
      </p:sp>
      <p:sp>
        <p:nvSpPr>
          <p:cNvPr id="5" name="TextBox 4">
            <a:extLst>
              <a:ext uri="{FF2B5EF4-FFF2-40B4-BE49-F238E27FC236}">
                <a16:creationId xmlns:a16="http://schemas.microsoft.com/office/drawing/2014/main" xmlns="" id="{4DAE475A-1B0D-479D-8FD6-9326B1E7CE1A}"/>
              </a:ext>
            </a:extLst>
          </p:cNvPr>
          <p:cNvSpPr txBox="1"/>
          <p:nvPr/>
        </p:nvSpPr>
        <p:spPr>
          <a:xfrm>
            <a:off x="5105400" y="4038600"/>
            <a:ext cx="3581400" cy="1846659"/>
          </a:xfrm>
          <a:prstGeom prst="rect">
            <a:avLst/>
          </a:prstGeom>
          <a:solidFill>
            <a:schemeClr val="accent3">
              <a:lumMod val="60000"/>
              <a:lumOff val="40000"/>
            </a:schemeClr>
          </a:solidFill>
        </p:spPr>
        <p:txBody>
          <a:bodyPr wrap="square" rtlCol="0">
            <a:spAutoFit/>
          </a:bodyPr>
          <a:lstStyle/>
          <a:p>
            <a:r>
              <a:rPr lang="en-US" sz="2400" dirty="0"/>
              <a:t>Assembly at Jerusalem</a:t>
            </a:r>
          </a:p>
          <a:p>
            <a:r>
              <a:rPr lang="en-US" sz="2400" dirty="0"/>
              <a:t>Animal Sacrifices</a:t>
            </a:r>
          </a:p>
          <a:p>
            <a:r>
              <a:rPr lang="en-US" sz="2400" dirty="0"/>
              <a:t>Stoning of Blasphemers</a:t>
            </a:r>
          </a:p>
          <a:p>
            <a:r>
              <a:rPr lang="en-US" sz="2400" dirty="0"/>
              <a:t>Stoning of Adulterers</a:t>
            </a:r>
          </a:p>
          <a:p>
            <a:endParaRPr lang="en-US" dirty="0"/>
          </a:p>
        </p:txBody>
      </p:sp>
    </p:spTree>
    <p:extLst>
      <p:ext uri="{BB962C8B-B14F-4D97-AF65-F5344CB8AC3E}">
        <p14:creationId xmlns:p14="http://schemas.microsoft.com/office/powerpoint/2010/main" val="348907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9BBFC-BE77-4882-89C1-BAA4F5602B37}"/>
              </a:ext>
            </a:extLst>
          </p:cNvPr>
          <p:cNvSpPr>
            <a:spLocks noGrp="1"/>
          </p:cNvSpPr>
          <p:nvPr>
            <p:ph type="title"/>
          </p:nvPr>
        </p:nvSpPr>
        <p:spPr/>
        <p:txBody>
          <a:bodyPr/>
          <a:lstStyle/>
          <a:p>
            <a:r>
              <a:rPr lang="en-US" dirty="0"/>
              <a:t>Galatians 5:3</a:t>
            </a:r>
          </a:p>
        </p:txBody>
      </p:sp>
      <p:sp>
        <p:nvSpPr>
          <p:cNvPr id="3" name="Content Placeholder 2">
            <a:extLst>
              <a:ext uri="{FF2B5EF4-FFF2-40B4-BE49-F238E27FC236}">
                <a16:creationId xmlns:a16="http://schemas.microsoft.com/office/drawing/2014/main" xmlns="" id="{8451AD37-BF2F-4C78-A583-7729742F0573}"/>
              </a:ext>
            </a:extLst>
          </p:cNvPr>
          <p:cNvSpPr>
            <a:spLocks noGrp="1"/>
          </p:cNvSpPr>
          <p:nvPr>
            <p:ph idx="1"/>
          </p:nvPr>
        </p:nvSpPr>
        <p:spPr>
          <a:xfrm>
            <a:off x="457200" y="1600200"/>
            <a:ext cx="8229600" cy="1600200"/>
          </a:xfrm>
        </p:spPr>
        <p:txBody>
          <a:bodyPr>
            <a:normAutofit/>
          </a:bodyPr>
          <a:lstStyle/>
          <a:p>
            <a:pPr marL="0" indent="0">
              <a:buNone/>
            </a:pPr>
            <a:r>
              <a:rPr lang="en-US" sz="2800" dirty="0"/>
              <a:t>And I testify again to every man who becomes circumcised that he is a debtor to keep the whole law.</a:t>
            </a:r>
          </a:p>
        </p:txBody>
      </p:sp>
    </p:spTree>
    <p:extLst>
      <p:ext uri="{BB962C8B-B14F-4D97-AF65-F5344CB8AC3E}">
        <p14:creationId xmlns:p14="http://schemas.microsoft.com/office/powerpoint/2010/main" val="1401380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C467D-90AA-4E61-9824-2585AFF439CF}"/>
              </a:ext>
            </a:extLst>
          </p:cNvPr>
          <p:cNvSpPr>
            <a:spLocks noGrp="1"/>
          </p:cNvSpPr>
          <p:nvPr>
            <p:ph type="title"/>
          </p:nvPr>
        </p:nvSpPr>
        <p:spPr>
          <a:xfrm>
            <a:off x="457200" y="381000"/>
            <a:ext cx="8229600" cy="990600"/>
          </a:xfrm>
        </p:spPr>
        <p:txBody>
          <a:bodyPr/>
          <a:lstStyle/>
          <a:p>
            <a:r>
              <a:rPr lang="en-US" dirty="0"/>
              <a:t>Time of Fulfillment</a:t>
            </a:r>
          </a:p>
        </p:txBody>
      </p:sp>
      <p:sp>
        <p:nvSpPr>
          <p:cNvPr id="3" name="Content Placeholder 2">
            <a:extLst>
              <a:ext uri="{FF2B5EF4-FFF2-40B4-BE49-F238E27FC236}">
                <a16:creationId xmlns:a16="http://schemas.microsoft.com/office/drawing/2014/main" xmlns="" id="{95468A96-5C2B-461A-9AF2-3A21312931A5}"/>
              </a:ext>
            </a:extLst>
          </p:cNvPr>
          <p:cNvSpPr>
            <a:spLocks noGrp="1"/>
          </p:cNvSpPr>
          <p:nvPr>
            <p:ph idx="1"/>
          </p:nvPr>
        </p:nvSpPr>
        <p:spPr>
          <a:xfrm>
            <a:off x="304800" y="1295400"/>
            <a:ext cx="8610600" cy="2743200"/>
          </a:xfrm>
        </p:spPr>
        <p:txBody>
          <a:bodyPr>
            <a:noAutofit/>
          </a:bodyPr>
          <a:lstStyle/>
          <a:p>
            <a:pPr marL="0" indent="0">
              <a:buNone/>
            </a:pPr>
            <a:r>
              <a:rPr lang="en-US" dirty="0"/>
              <a:t>(Luke 16:16-17)</a:t>
            </a:r>
          </a:p>
          <a:p>
            <a:pPr marL="0" indent="0">
              <a:buNone/>
            </a:pPr>
            <a:r>
              <a:rPr lang="en-US" sz="2800" dirty="0"/>
              <a:t>“The law and the prophets </a:t>
            </a:r>
            <a:r>
              <a:rPr lang="en-US" sz="2800" i="1" dirty="0"/>
              <a:t>were</a:t>
            </a:r>
            <a:r>
              <a:rPr lang="en-US" sz="2800" dirty="0"/>
              <a:t> until John. Since that time the kingdom of God has been preached, and everyone is pressing into it. </a:t>
            </a:r>
            <a:r>
              <a:rPr lang="en-US" sz="2800" b="1" baseline="30000" dirty="0"/>
              <a:t>17 </a:t>
            </a:r>
            <a:r>
              <a:rPr lang="en-US" sz="2800" dirty="0"/>
              <a:t>And it is easier for heaven and earth to pass away than for one tittle of the law to fail.</a:t>
            </a:r>
          </a:p>
        </p:txBody>
      </p:sp>
      <p:sp>
        <p:nvSpPr>
          <p:cNvPr id="4" name="Content Placeholder 2">
            <a:extLst>
              <a:ext uri="{FF2B5EF4-FFF2-40B4-BE49-F238E27FC236}">
                <a16:creationId xmlns:a16="http://schemas.microsoft.com/office/drawing/2014/main" xmlns="" id="{983EC4C9-104A-4ECA-9D0E-8B3AF1C1F043}"/>
              </a:ext>
            </a:extLst>
          </p:cNvPr>
          <p:cNvSpPr txBox="1">
            <a:spLocks/>
          </p:cNvSpPr>
          <p:nvPr/>
        </p:nvSpPr>
        <p:spPr>
          <a:xfrm>
            <a:off x="304800" y="4191000"/>
            <a:ext cx="8686800" cy="2590800"/>
          </a:xfrm>
          <a:prstGeom prst="rect">
            <a:avLst/>
          </a:prstGeom>
          <a:solidFill>
            <a:schemeClr val="accent1"/>
          </a:solidFill>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600" dirty="0"/>
              <a:t>(Luke 24:44)</a:t>
            </a:r>
          </a:p>
          <a:p>
            <a:pPr marL="0" indent="0">
              <a:buNone/>
            </a:pPr>
            <a:r>
              <a:rPr lang="en-US" sz="2600" dirty="0"/>
              <a:t>Then He said to them, “These </a:t>
            </a:r>
            <a:r>
              <a:rPr lang="en-US" sz="2600" i="1" dirty="0"/>
              <a:t>are</a:t>
            </a:r>
            <a:r>
              <a:rPr lang="en-US" sz="2600" dirty="0"/>
              <a:t> the words which I spoke to you while I was still with you, that </a:t>
            </a:r>
            <a:r>
              <a:rPr lang="en-US" sz="2600" b="1" dirty="0"/>
              <a:t>all things must be fulfilled</a:t>
            </a:r>
            <a:r>
              <a:rPr lang="en-US" sz="2600" dirty="0"/>
              <a:t> which were written in the Law of Moses and </a:t>
            </a:r>
            <a:r>
              <a:rPr lang="en-US" sz="2600" i="1" dirty="0"/>
              <a:t>the</a:t>
            </a:r>
            <a:r>
              <a:rPr lang="en-US" sz="2600" dirty="0"/>
              <a:t> Prophets and </a:t>
            </a:r>
            <a:r>
              <a:rPr lang="en-US" sz="2600" i="1" dirty="0"/>
              <a:t>the</a:t>
            </a:r>
            <a:r>
              <a:rPr lang="en-US" sz="2600" dirty="0"/>
              <a:t> Psalms </a:t>
            </a:r>
            <a:r>
              <a:rPr lang="en-US" sz="2600" b="1" dirty="0"/>
              <a:t>concerning Me</a:t>
            </a:r>
            <a:r>
              <a:rPr lang="en-US" sz="2600" dirty="0"/>
              <a:t>.”</a:t>
            </a:r>
          </a:p>
        </p:txBody>
      </p:sp>
    </p:spTree>
    <p:extLst>
      <p:ext uri="{BB962C8B-B14F-4D97-AF65-F5344CB8AC3E}">
        <p14:creationId xmlns:p14="http://schemas.microsoft.com/office/powerpoint/2010/main" val="429283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C467D-90AA-4E61-9824-2585AFF439CF}"/>
              </a:ext>
            </a:extLst>
          </p:cNvPr>
          <p:cNvSpPr>
            <a:spLocks noGrp="1"/>
          </p:cNvSpPr>
          <p:nvPr>
            <p:ph type="title"/>
          </p:nvPr>
        </p:nvSpPr>
        <p:spPr/>
        <p:txBody>
          <a:bodyPr/>
          <a:lstStyle/>
          <a:p>
            <a:r>
              <a:rPr lang="en-US" dirty="0"/>
              <a:t>Time of Fulfillment</a:t>
            </a:r>
          </a:p>
        </p:txBody>
      </p:sp>
      <p:sp>
        <p:nvSpPr>
          <p:cNvPr id="3" name="Content Placeholder 2">
            <a:extLst>
              <a:ext uri="{FF2B5EF4-FFF2-40B4-BE49-F238E27FC236}">
                <a16:creationId xmlns:a16="http://schemas.microsoft.com/office/drawing/2014/main" xmlns="" id="{95468A96-5C2B-461A-9AF2-3A21312931A5}"/>
              </a:ext>
            </a:extLst>
          </p:cNvPr>
          <p:cNvSpPr>
            <a:spLocks noGrp="1"/>
          </p:cNvSpPr>
          <p:nvPr>
            <p:ph idx="1"/>
          </p:nvPr>
        </p:nvSpPr>
        <p:spPr>
          <a:xfrm>
            <a:off x="461682" y="1447800"/>
            <a:ext cx="8229600" cy="1828800"/>
          </a:xfrm>
        </p:spPr>
        <p:txBody>
          <a:bodyPr/>
          <a:lstStyle/>
          <a:p>
            <a:pPr marL="0" indent="0">
              <a:buNone/>
            </a:pPr>
            <a:r>
              <a:rPr lang="en-US" dirty="0"/>
              <a:t>(Acts 13:29)</a:t>
            </a:r>
          </a:p>
          <a:p>
            <a:pPr marL="0" indent="0">
              <a:buNone/>
            </a:pPr>
            <a:r>
              <a:rPr lang="en-US" sz="2800" dirty="0"/>
              <a:t>Now when they had fulfilled </a:t>
            </a:r>
            <a:r>
              <a:rPr lang="en-US" sz="2800" b="1" dirty="0"/>
              <a:t>all that was written concerning Him</a:t>
            </a:r>
            <a:r>
              <a:rPr lang="en-US" sz="2800" dirty="0"/>
              <a:t>, they took </a:t>
            </a:r>
            <a:r>
              <a:rPr lang="en-US" sz="2800" i="1" dirty="0"/>
              <a:t>Him</a:t>
            </a:r>
            <a:r>
              <a:rPr lang="en-US" sz="2800" dirty="0"/>
              <a:t> down from the tree and laid </a:t>
            </a:r>
            <a:r>
              <a:rPr lang="en-US" sz="2800" i="1" dirty="0"/>
              <a:t>Him</a:t>
            </a:r>
            <a:r>
              <a:rPr lang="en-US" sz="2800" dirty="0"/>
              <a:t> in a tomb.</a:t>
            </a:r>
          </a:p>
        </p:txBody>
      </p:sp>
      <p:sp>
        <p:nvSpPr>
          <p:cNvPr id="4" name="Content Placeholder 2">
            <a:extLst>
              <a:ext uri="{FF2B5EF4-FFF2-40B4-BE49-F238E27FC236}">
                <a16:creationId xmlns:a16="http://schemas.microsoft.com/office/drawing/2014/main" xmlns="" id="{983EC4C9-104A-4ECA-9D0E-8B3AF1C1F043}"/>
              </a:ext>
            </a:extLst>
          </p:cNvPr>
          <p:cNvSpPr txBox="1">
            <a:spLocks/>
          </p:cNvSpPr>
          <p:nvPr/>
        </p:nvSpPr>
        <p:spPr>
          <a:xfrm>
            <a:off x="457200" y="3505200"/>
            <a:ext cx="8229600" cy="2900082"/>
          </a:xfrm>
          <a:prstGeom prst="rect">
            <a:avLst/>
          </a:prstGeom>
          <a:solidFill>
            <a:schemeClr val="accent1"/>
          </a:solidFill>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t>(John 19:28, 30)</a:t>
            </a:r>
          </a:p>
          <a:p>
            <a:pPr marL="0" indent="0">
              <a:buNone/>
            </a:pPr>
            <a:r>
              <a:rPr lang="en-US" sz="2600" dirty="0"/>
              <a:t>After this, Jesus, knowing that </a:t>
            </a:r>
            <a:r>
              <a:rPr lang="en-US" sz="2600" b="1" dirty="0"/>
              <a:t>all things were now accomplished</a:t>
            </a:r>
            <a:r>
              <a:rPr lang="en-US" sz="2600" dirty="0"/>
              <a:t>, that the </a:t>
            </a:r>
            <a:r>
              <a:rPr lang="en-US" sz="2600" b="1" dirty="0"/>
              <a:t>Scripture might be fulfilled</a:t>
            </a:r>
            <a:r>
              <a:rPr lang="en-US" sz="2600" dirty="0"/>
              <a:t>, said, “I thirst!” </a:t>
            </a:r>
          </a:p>
          <a:p>
            <a:pPr marL="0" indent="0">
              <a:buNone/>
            </a:pPr>
            <a:r>
              <a:rPr lang="en-US" sz="2600" b="1" baseline="30000" dirty="0"/>
              <a:t> 30</a:t>
            </a:r>
            <a:r>
              <a:rPr lang="en-US" sz="2600" dirty="0"/>
              <a:t>So when Jesus had received the sour wine, He said, </a:t>
            </a:r>
            <a:r>
              <a:rPr lang="en-US" sz="2600" b="1" dirty="0"/>
              <a:t>“It is finished!” </a:t>
            </a:r>
            <a:r>
              <a:rPr lang="en-US" sz="2600" dirty="0"/>
              <a:t>And bowing His head, He gave up His spirit.</a:t>
            </a:r>
          </a:p>
        </p:txBody>
      </p:sp>
    </p:spTree>
    <p:extLst>
      <p:ext uri="{BB962C8B-B14F-4D97-AF65-F5344CB8AC3E}">
        <p14:creationId xmlns:p14="http://schemas.microsoft.com/office/powerpoint/2010/main" val="411832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85C541-0F0F-41DC-B4B1-40752BDBE348}"/>
              </a:ext>
            </a:extLst>
          </p:cNvPr>
          <p:cNvSpPr>
            <a:spLocks noGrp="1"/>
          </p:cNvSpPr>
          <p:nvPr>
            <p:ph type="title"/>
          </p:nvPr>
        </p:nvSpPr>
        <p:spPr/>
        <p:txBody>
          <a:bodyPr/>
          <a:lstStyle/>
          <a:p>
            <a:r>
              <a:rPr lang="en-US" dirty="0"/>
              <a:t>Colossians 2:14</a:t>
            </a:r>
          </a:p>
        </p:txBody>
      </p:sp>
      <p:sp>
        <p:nvSpPr>
          <p:cNvPr id="3" name="Content Placeholder 2">
            <a:extLst>
              <a:ext uri="{FF2B5EF4-FFF2-40B4-BE49-F238E27FC236}">
                <a16:creationId xmlns:a16="http://schemas.microsoft.com/office/drawing/2014/main" xmlns="" id="{6A8C07C6-3725-4AAD-8761-2559A292314A}"/>
              </a:ext>
            </a:extLst>
          </p:cNvPr>
          <p:cNvSpPr>
            <a:spLocks noGrp="1"/>
          </p:cNvSpPr>
          <p:nvPr>
            <p:ph idx="1"/>
          </p:nvPr>
        </p:nvSpPr>
        <p:spPr>
          <a:xfrm>
            <a:off x="457200" y="1600200"/>
            <a:ext cx="8229600" cy="1828800"/>
          </a:xfrm>
        </p:spPr>
        <p:txBody>
          <a:bodyPr>
            <a:normAutofit/>
          </a:bodyPr>
          <a:lstStyle/>
          <a:p>
            <a:pPr marL="0" indent="0">
              <a:buNone/>
            </a:pPr>
            <a:r>
              <a:rPr lang="en-US" dirty="0"/>
              <a:t>…</a:t>
            </a:r>
            <a:r>
              <a:rPr lang="en-US" sz="2800" dirty="0"/>
              <a:t>having wiped out the handwriting of requirements that was against us, which was contrary to us. And He has taken it out of the way, having nailed it to the cross.</a:t>
            </a:r>
          </a:p>
        </p:txBody>
      </p:sp>
      <p:sp>
        <p:nvSpPr>
          <p:cNvPr id="4" name="TextBox 3">
            <a:extLst>
              <a:ext uri="{FF2B5EF4-FFF2-40B4-BE49-F238E27FC236}">
                <a16:creationId xmlns:a16="http://schemas.microsoft.com/office/drawing/2014/main" xmlns="" id="{77E348BA-875B-4899-AA81-4ABB83169E61}"/>
              </a:ext>
            </a:extLst>
          </p:cNvPr>
          <p:cNvSpPr txBox="1"/>
          <p:nvPr/>
        </p:nvSpPr>
        <p:spPr>
          <a:xfrm>
            <a:off x="457200" y="3810000"/>
            <a:ext cx="8229600" cy="1384995"/>
          </a:xfrm>
          <a:prstGeom prst="rect">
            <a:avLst/>
          </a:prstGeom>
          <a:solidFill>
            <a:schemeClr val="accent1"/>
          </a:solidFill>
        </p:spPr>
        <p:txBody>
          <a:bodyPr wrap="square" rtlCol="0">
            <a:spAutoFit/>
          </a:bodyPr>
          <a:lstStyle/>
          <a:p>
            <a:r>
              <a:rPr lang="en-US" sz="2800" dirty="0"/>
              <a:t>We now live under a new and better covenant.  The covenant began with the death of Jesus on the cross.</a:t>
            </a:r>
          </a:p>
        </p:txBody>
      </p:sp>
    </p:spTree>
    <p:extLst>
      <p:ext uri="{BB962C8B-B14F-4D97-AF65-F5344CB8AC3E}">
        <p14:creationId xmlns:p14="http://schemas.microsoft.com/office/powerpoint/2010/main" val="180806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5C1437-5EB8-4DB2-868F-4EDE6295EA54}"/>
              </a:ext>
            </a:extLst>
          </p:cNvPr>
          <p:cNvSpPr>
            <a:spLocks noGrp="1"/>
          </p:cNvSpPr>
          <p:nvPr>
            <p:ph type="title"/>
          </p:nvPr>
        </p:nvSpPr>
        <p:spPr/>
        <p:txBody>
          <a:bodyPr/>
          <a:lstStyle/>
          <a:p>
            <a:r>
              <a:rPr lang="en-US" dirty="0"/>
              <a:t>Hebrews 9:16-17</a:t>
            </a:r>
          </a:p>
        </p:txBody>
      </p:sp>
      <p:sp>
        <p:nvSpPr>
          <p:cNvPr id="3" name="Content Placeholder 2">
            <a:extLst>
              <a:ext uri="{FF2B5EF4-FFF2-40B4-BE49-F238E27FC236}">
                <a16:creationId xmlns:a16="http://schemas.microsoft.com/office/drawing/2014/main" xmlns="" id="{44B631FC-BA65-46F1-BB06-83778C2111BF}"/>
              </a:ext>
            </a:extLst>
          </p:cNvPr>
          <p:cNvSpPr>
            <a:spLocks noGrp="1"/>
          </p:cNvSpPr>
          <p:nvPr>
            <p:ph idx="1"/>
          </p:nvPr>
        </p:nvSpPr>
        <p:spPr>
          <a:xfrm>
            <a:off x="457200" y="1600200"/>
            <a:ext cx="8229600" cy="1981200"/>
          </a:xfrm>
        </p:spPr>
        <p:txBody>
          <a:bodyPr>
            <a:noAutofit/>
          </a:bodyPr>
          <a:lstStyle/>
          <a:p>
            <a:pPr marL="0" indent="0">
              <a:buNone/>
            </a:pPr>
            <a:r>
              <a:rPr lang="en-US" sz="2800" dirty="0"/>
              <a:t>For where there </a:t>
            </a:r>
            <a:r>
              <a:rPr lang="en-US" sz="2800" i="1" dirty="0"/>
              <a:t>is</a:t>
            </a:r>
            <a:r>
              <a:rPr lang="en-US" sz="2800" dirty="0"/>
              <a:t> a testament, there must also of necessity be the death of the testator. </a:t>
            </a:r>
            <a:r>
              <a:rPr lang="en-US" sz="2800" b="1" baseline="30000" dirty="0"/>
              <a:t>17 </a:t>
            </a:r>
            <a:r>
              <a:rPr lang="en-US" sz="2800" dirty="0"/>
              <a:t>For a testament </a:t>
            </a:r>
            <a:r>
              <a:rPr lang="en-US" sz="2800" i="1" dirty="0"/>
              <a:t>is</a:t>
            </a:r>
            <a:r>
              <a:rPr lang="en-US" sz="2800" dirty="0"/>
              <a:t> in force after men are dead, since it has no power at all while the testator lives.</a:t>
            </a:r>
          </a:p>
        </p:txBody>
      </p:sp>
    </p:spTree>
    <p:extLst>
      <p:ext uri="{BB962C8B-B14F-4D97-AF65-F5344CB8AC3E}">
        <p14:creationId xmlns:p14="http://schemas.microsoft.com/office/powerpoint/2010/main" val="268113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1828800"/>
          </a:xfrm>
        </p:spPr>
        <p:txBody>
          <a:bodyPr/>
          <a:lstStyle/>
          <a:p>
            <a:pPr algn="ctr"/>
            <a:r>
              <a:rPr lang="en-US" sz="5500" dirty="0">
                <a:solidFill>
                  <a:schemeClr val="tx1"/>
                </a:solidFill>
              </a:rPr>
              <a:t>“Jesus and the old testament”</a:t>
            </a:r>
          </a:p>
        </p:txBody>
      </p:sp>
      <p:sp>
        <p:nvSpPr>
          <p:cNvPr id="3" name="Subtitle 2"/>
          <p:cNvSpPr>
            <a:spLocks noGrp="1"/>
          </p:cNvSpPr>
          <p:nvPr>
            <p:ph type="subTitle" idx="1"/>
          </p:nvPr>
        </p:nvSpPr>
        <p:spPr>
          <a:xfrm>
            <a:off x="1524000" y="4572000"/>
            <a:ext cx="6400800" cy="1295400"/>
          </a:xfrm>
        </p:spPr>
        <p:txBody>
          <a:bodyPr>
            <a:normAutofit/>
          </a:bodyPr>
          <a:lstStyle/>
          <a:p>
            <a:pPr algn="ctr"/>
            <a:r>
              <a:rPr lang="en-US" sz="3200" dirty="0"/>
              <a:t>April 28, 2019</a:t>
            </a:r>
          </a:p>
          <a:p>
            <a:pPr algn="ctr"/>
            <a:r>
              <a:rPr lang="en-US" sz="3200" dirty="0"/>
              <a:t>San Angelo. TX</a:t>
            </a:r>
          </a:p>
        </p:txBody>
      </p:sp>
      <p:sp>
        <p:nvSpPr>
          <p:cNvPr id="4" name="TextBox 3">
            <a:extLst>
              <a:ext uri="{FF2B5EF4-FFF2-40B4-BE49-F238E27FC236}">
                <a16:creationId xmlns:a16="http://schemas.microsoft.com/office/drawing/2014/main" xmlns="" id="{85DE8212-8183-4DD3-AD13-410D27E05D8C}"/>
              </a:ext>
            </a:extLst>
          </p:cNvPr>
          <p:cNvSpPr txBox="1"/>
          <p:nvPr/>
        </p:nvSpPr>
        <p:spPr>
          <a:xfrm>
            <a:off x="1905000" y="3637002"/>
            <a:ext cx="5410200" cy="553998"/>
          </a:xfrm>
          <a:prstGeom prst="rect">
            <a:avLst/>
          </a:prstGeom>
          <a:noFill/>
        </p:spPr>
        <p:txBody>
          <a:bodyPr wrap="square" rtlCol="0">
            <a:spAutoFit/>
          </a:bodyPr>
          <a:lstStyle/>
          <a:p>
            <a:pPr algn="ctr"/>
            <a:r>
              <a:rPr lang="en-US" sz="3000" i="1" dirty="0">
                <a:solidFill>
                  <a:schemeClr val="tx2"/>
                </a:solidFill>
              </a:rPr>
              <a:t>The Sermon on the Mount</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D1C76D-B602-44A4-B812-C892BB9E75F1}"/>
              </a:ext>
            </a:extLst>
          </p:cNvPr>
          <p:cNvSpPr>
            <a:spLocks noGrp="1"/>
          </p:cNvSpPr>
          <p:nvPr>
            <p:ph type="title"/>
          </p:nvPr>
        </p:nvSpPr>
        <p:spPr/>
        <p:txBody>
          <a:bodyPr/>
          <a:lstStyle/>
          <a:p>
            <a:r>
              <a:rPr lang="en-US" dirty="0"/>
              <a:t>Matthew 5:19</a:t>
            </a:r>
          </a:p>
        </p:txBody>
      </p:sp>
      <p:sp>
        <p:nvSpPr>
          <p:cNvPr id="3" name="Content Placeholder 2">
            <a:extLst>
              <a:ext uri="{FF2B5EF4-FFF2-40B4-BE49-F238E27FC236}">
                <a16:creationId xmlns:a16="http://schemas.microsoft.com/office/drawing/2014/main" xmlns="" id="{819D872C-28AF-4375-A6E5-D0E56A5AB4E3}"/>
              </a:ext>
            </a:extLst>
          </p:cNvPr>
          <p:cNvSpPr>
            <a:spLocks noGrp="1"/>
          </p:cNvSpPr>
          <p:nvPr>
            <p:ph idx="1"/>
          </p:nvPr>
        </p:nvSpPr>
        <p:spPr/>
        <p:txBody>
          <a:bodyPr>
            <a:normAutofit/>
          </a:bodyPr>
          <a:lstStyle/>
          <a:p>
            <a:pPr marL="0" indent="0">
              <a:buNone/>
            </a:pPr>
            <a:r>
              <a:rPr lang="en-US" sz="2800" dirty="0"/>
              <a:t>Whoever therefore breaks one of the least of these commandments, and teaches men so, shall be called least in the kingdom of heaven; but whoever does and teaches </a:t>
            </a:r>
            <a:r>
              <a:rPr lang="en-US" sz="2800" i="1" dirty="0"/>
              <a:t>them,</a:t>
            </a:r>
            <a:r>
              <a:rPr lang="en-US" sz="2800" dirty="0"/>
              <a:t> he shall be called great in the kingdom of heaven.</a:t>
            </a:r>
          </a:p>
        </p:txBody>
      </p:sp>
    </p:spTree>
    <p:extLst>
      <p:ext uri="{BB962C8B-B14F-4D97-AF65-F5344CB8AC3E}">
        <p14:creationId xmlns:p14="http://schemas.microsoft.com/office/powerpoint/2010/main" val="904382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FC6AC-1B07-4348-8535-5083CEB5AA11}"/>
              </a:ext>
            </a:extLst>
          </p:cNvPr>
          <p:cNvSpPr>
            <a:spLocks noGrp="1"/>
          </p:cNvSpPr>
          <p:nvPr>
            <p:ph type="title"/>
          </p:nvPr>
        </p:nvSpPr>
        <p:spPr/>
        <p:txBody>
          <a:bodyPr/>
          <a:lstStyle/>
          <a:p>
            <a:r>
              <a:rPr lang="en-US" dirty="0"/>
              <a:t>What did Jesus mean by this?</a:t>
            </a:r>
          </a:p>
        </p:txBody>
      </p:sp>
      <p:sp>
        <p:nvSpPr>
          <p:cNvPr id="3" name="Content Placeholder 2">
            <a:extLst>
              <a:ext uri="{FF2B5EF4-FFF2-40B4-BE49-F238E27FC236}">
                <a16:creationId xmlns:a16="http://schemas.microsoft.com/office/drawing/2014/main" xmlns="" id="{8334E472-4B26-41AF-8474-4394BCED3957}"/>
              </a:ext>
            </a:extLst>
          </p:cNvPr>
          <p:cNvSpPr>
            <a:spLocks noGrp="1"/>
          </p:cNvSpPr>
          <p:nvPr>
            <p:ph idx="1"/>
          </p:nvPr>
        </p:nvSpPr>
        <p:spPr>
          <a:xfrm>
            <a:off x="457200" y="1600200"/>
            <a:ext cx="8229600" cy="2133600"/>
          </a:xfrm>
        </p:spPr>
        <p:txBody>
          <a:bodyPr>
            <a:noAutofit/>
          </a:bodyPr>
          <a:lstStyle/>
          <a:p>
            <a:r>
              <a:rPr lang="en-US" sz="3000" dirty="0"/>
              <a:t>From George </a:t>
            </a:r>
            <a:r>
              <a:rPr lang="en-US" sz="3000" dirty="0" err="1"/>
              <a:t>Battey</a:t>
            </a:r>
            <a:r>
              <a:rPr lang="en-US" sz="3000" dirty="0"/>
              <a:t>:</a:t>
            </a:r>
          </a:p>
          <a:p>
            <a:pPr marL="0" indent="0">
              <a:buNone/>
            </a:pPr>
            <a:r>
              <a:rPr lang="en-US" i="1" dirty="0"/>
              <a:t>Jesus is teaching here that if a man breaks what he considers a least commandment under the Old Testament, he will do the same when you give him a New Testament.  Habits are hard to break.</a:t>
            </a:r>
          </a:p>
        </p:txBody>
      </p:sp>
      <p:sp>
        <p:nvSpPr>
          <p:cNvPr id="4" name="TextBox 3">
            <a:extLst>
              <a:ext uri="{FF2B5EF4-FFF2-40B4-BE49-F238E27FC236}">
                <a16:creationId xmlns:a16="http://schemas.microsoft.com/office/drawing/2014/main" xmlns="" id="{910350F9-8466-4C5A-B000-7351E33CA1E8}"/>
              </a:ext>
            </a:extLst>
          </p:cNvPr>
          <p:cNvSpPr txBox="1"/>
          <p:nvPr/>
        </p:nvSpPr>
        <p:spPr>
          <a:xfrm>
            <a:off x="457200" y="3886200"/>
            <a:ext cx="8229600" cy="1200329"/>
          </a:xfrm>
          <a:prstGeom prst="rect">
            <a:avLst/>
          </a:prstGeom>
          <a:solidFill>
            <a:schemeClr val="accent1"/>
          </a:solidFill>
        </p:spPr>
        <p:txBody>
          <a:bodyPr wrap="square" rtlCol="0">
            <a:spAutoFit/>
          </a:bodyPr>
          <a:lstStyle/>
          <a:p>
            <a:r>
              <a:rPr lang="en-US" sz="2400" dirty="0"/>
              <a:t>(Luke 16:10)</a:t>
            </a:r>
          </a:p>
          <a:p>
            <a:r>
              <a:rPr lang="en-US" sz="2400" dirty="0"/>
              <a:t>He who </a:t>
            </a:r>
            <a:r>
              <a:rPr lang="en-US" sz="2400" i="1" dirty="0"/>
              <a:t>is</a:t>
            </a:r>
            <a:r>
              <a:rPr lang="en-US" sz="2400" dirty="0"/>
              <a:t> faithful in </a:t>
            </a:r>
            <a:r>
              <a:rPr lang="en-US" sz="2400" i="1" dirty="0"/>
              <a:t>what is</a:t>
            </a:r>
            <a:r>
              <a:rPr lang="en-US" sz="2400" dirty="0"/>
              <a:t> least is faithful also in much; and he who is unjust in </a:t>
            </a:r>
            <a:r>
              <a:rPr lang="en-US" sz="2400" i="1" dirty="0"/>
              <a:t>what is</a:t>
            </a:r>
            <a:r>
              <a:rPr lang="en-US" sz="2400" dirty="0"/>
              <a:t> least is unjust also in much.</a:t>
            </a:r>
          </a:p>
        </p:txBody>
      </p:sp>
      <p:sp>
        <p:nvSpPr>
          <p:cNvPr id="5" name="TextBox 4">
            <a:extLst>
              <a:ext uri="{FF2B5EF4-FFF2-40B4-BE49-F238E27FC236}">
                <a16:creationId xmlns:a16="http://schemas.microsoft.com/office/drawing/2014/main" xmlns="" id="{0046A922-715E-4AE1-B215-AF972A38D789}"/>
              </a:ext>
            </a:extLst>
          </p:cNvPr>
          <p:cNvSpPr txBox="1"/>
          <p:nvPr/>
        </p:nvSpPr>
        <p:spPr>
          <a:xfrm>
            <a:off x="457200" y="5334000"/>
            <a:ext cx="8305800" cy="954107"/>
          </a:xfrm>
          <a:prstGeom prst="rect">
            <a:avLst/>
          </a:prstGeom>
          <a:solidFill>
            <a:schemeClr val="bg2">
              <a:lumMod val="75000"/>
            </a:schemeClr>
          </a:solidFill>
        </p:spPr>
        <p:txBody>
          <a:bodyPr wrap="square" rtlCol="0">
            <a:spAutoFit/>
          </a:bodyPr>
          <a:lstStyle/>
          <a:p>
            <a:pPr algn="ctr"/>
            <a:r>
              <a:rPr lang="en-US" sz="2800" dirty="0"/>
              <a:t>Faithful Jews would become faithful Christians!  Think of Saul of Tarsus!</a:t>
            </a:r>
          </a:p>
        </p:txBody>
      </p:sp>
    </p:spTree>
    <p:extLst>
      <p:ext uri="{BB962C8B-B14F-4D97-AF65-F5344CB8AC3E}">
        <p14:creationId xmlns:p14="http://schemas.microsoft.com/office/powerpoint/2010/main" val="84041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A1D74E-7084-450B-AD4E-4AC08CAD57C9}"/>
              </a:ext>
            </a:extLst>
          </p:cNvPr>
          <p:cNvSpPr>
            <a:spLocks noGrp="1"/>
          </p:cNvSpPr>
          <p:nvPr>
            <p:ph type="title"/>
          </p:nvPr>
        </p:nvSpPr>
        <p:spPr/>
        <p:txBody>
          <a:bodyPr/>
          <a:lstStyle/>
          <a:p>
            <a:r>
              <a:rPr lang="en-US" dirty="0"/>
              <a:t>Matthew 5:20</a:t>
            </a:r>
          </a:p>
        </p:txBody>
      </p:sp>
      <p:sp>
        <p:nvSpPr>
          <p:cNvPr id="3" name="Content Placeholder 2">
            <a:extLst>
              <a:ext uri="{FF2B5EF4-FFF2-40B4-BE49-F238E27FC236}">
                <a16:creationId xmlns:a16="http://schemas.microsoft.com/office/drawing/2014/main" xmlns="" id="{BD013BB8-B193-4E45-9606-B38A6649F46D}"/>
              </a:ext>
            </a:extLst>
          </p:cNvPr>
          <p:cNvSpPr>
            <a:spLocks noGrp="1"/>
          </p:cNvSpPr>
          <p:nvPr>
            <p:ph idx="1"/>
          </p:nvPr>
        </p:nvSpPr>
        <p:spPr>
          <a:xfrm>
            <a:off x="458680" y="1524000"/>
            <a:ext cx="8229600" cy="1477328"/>
          </a:xfrm>
        </p:spPr>
        <p:txBody>
          <a:bodyPr/>
          <a:lstStyle/>
          <a:p>
            <a:pPr marL="0" indent="0">
              <a:buNone/>
            </a:pPr>
            <a:r>
              <a:rPr lang="en-US" dirty="0"/>
              <a:t>For I say to you, that unless your righteousness exceeds </a:t>
            </a:r>
            <a:r>
              <a:rPr lang="en-US" i="1" dirty="0"/>
              <a:t>the righteousness</a:t>
            </a:r>
            <a:r>
              <a:rPr lang="en-US" dirty="0"/>
              <a:t> of the scribes and Pharisees, you will by no means enter the kingdom of heaven.</a:t>
            </a:r>
          </a:p>
        </p:txBody>
      </p:sp>
      <p:sp>
        <p:nvSpPr>
          <p:cNvPr id="4" name="TextBox 3">
            <a:extLst>
              <a:ext uri="{FF2B5EF4-FFF2-40B4-BE49-F238E27FC236}">
                <a16:creationId xmlns:a16="http://schemas.microsoft.com/office/drawing/2014/main" xmlns="" id="{5B06673E-5A11-4A8F-BE93-5266A6F7AAC3}"/>
              </a:ext>
            </a:extLst>
          </p:cNvPr>
          <p:cNvSpPr txBox="1"/>
          <p:nvPr/>
        </p:nvSpPr>
        <p:spPr>
          <a:xfrm>
            <a:off x="457200" y="4419600"/>
            <a:ext cx="8229600" cy="1200329"/>
          </a:xfrm>
          <a:prstGeom prst="rect">
            <a:avLst/>
          </a:prstGeom>
          <a:solidFill>
            <a:schemeClr val="bg2">
              <a:lumMod val="75000"/>
            </a:schemeClr>
          </a:solidFill>
        </p:spPr>
        <p:txBody>
          <a:bodyPr wrap="square" rtlCol="0">
            <a:spAutoFit/>
          </a:bodyPr>
          <a:lstStyle/>
          <a:p>
            <a:r>
              <a:rPr lang="en-US" sz="2400" dirty="0"/>
              <a:t>Unfortunately, many have taken from this verse that Jesus was about to compare the Law with the teachings of the Pharisees. </a:t>
            </a:r>
          </a:p>
        </p:txBody>
      </p:sp>
      <p:sp>
        <p:nvSpPr>
          <p:cNvPr id="5" name="TextBox 4">
            <a:extLst>
              <a:ext uri="{FF2B5EF4-FFF2-40B4-BE49-F238E27FC236}">
                <a16:creationId xmlns:a16="http://schemas.microsoft.com/office/drawing/2014/main" xmlns="" id="{07A8F100-3768-4010-A3D7-D8FFB8DABDC7}"/>
              </a:ext>
            </a:extLst>
          </p:cNvPr>
          <p:cNvSpPr txBox="1"/>
          <p:nvPr/>
        </p:nvSpPr>
        <p:spPr>
          <a:xfrm>
            <a:off x="457200" y="2895600"/>
            <a:ext cx="8228120" cy="1200329"/>
          </a:xfrm>
          <a:prstGeom prst="rect">
            <a:avLst/>
          </a:prstGeom>
          <a:solidFill>
            <a:schemeClr val="accent1"/>
          </a:solidFill>
        </p:spPr>
        <p:txBody>
          <a:bodyPr wrap="square" rtlCol="0">
            <a:spAutoFit/>
          </a:bodyPr>
          <a:lstStyle/>
          <a:p>
            <a:r>
              <a:rPr lang="en-US" sz="2400" dirty="0"/>
              <a:t>What at first might seem a daunting task, Jesus would soon make known his displeasure with the scribes and Pharisees and their insincere worship.</a:t>
            </a:r>
          </a:p>
        </p:txBody>
      </p:sp>
    </p:spTree>
    <p:extLst>
      <p:ext uri="{BB962C8B-B14F-4D97-AF65-F5344CB8AC3E}">
        <p14:creationId xmlns:p14="http://schemas.microsoft.com/office/powerpoint/2010/main" val="51957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C6A672-BF2A-49D8-B590-ED4661F940AE}"/>
              </a:ext>
            </a:extLst>
          </p:cNvPr>
          <p:cNvSpPr>
            <a:spLocks noGrp="1"/>
          </p:cNvSpPr>
          <p:nvPr>
            <p:ph type="title"/>
          </p:nvPr>
        </p:nvSpPr>
        <p:spPr/>
        <p:txBody>
          <a:bodyPr>
            <a:normAutofit/>
          </a:bodyPr>
          <a:lstStyle/>
          <a:p>
            <a:r>
              <a:rPr lang="en-US" dirty="0"/>
              <a:t>“It is written” ,“You have read”</a:t>
            </a:r>
          </a:p>
        </p:txBody>
      </p:sp>
      <p:sp>
        <p:nvSpPr>
          <p:cNvPr id="3" name="Content Placeholder 2">
            <a:extLst>
              <a:ext uri="{FF2B5EF4-FFF2-40B4-BE49-F238E27FC236}">
                <a16:creationId xmlns:a16="http://schemas.microsoft.com/office/drawing/2014/main" xmlns="" id="{7BF3A19C-BEB5-4C4F-B4F6-688962368E40}"/>
              </a:ext>
            </a:extLst>
          </p:cNvPr>
          <p:cNvSpPr>
            <a:spLocks noGrp="1"/>
          </p:cNvSpPr>
          <p:nvPr>
            <p:ph idx="1"/>
          </p:nvPr>
        </p:nvSpPr>
        <p:spPr>
          <a:xfrm>
            <a:off x="457200" y="1600200"/>
            <a:ext cx="8229600" cy="685800"/>
          </a:xfrm>
        </p:spPr>
        <p:txBody>
          <a:bodyPr/>
          <a:lstStyle/>
          <a:p>
            <a:pPr marL="0" indent="0">
              <a:buNone/>
            </a:pPr>
            <a:r>
              <a:rPr lang="en-US" dirty="0"/>
              <a:t>It appears that both apply to the written Law of Moses.</a:t>
            </a:r>
          </a:p>
        </p:txBody>
      </p:sp>
      <p:sp>
        <p:nvSpPr>
          <p:cNvPr id="4" name="TextBox 3">
            <a:extLst>
              <a:ext uri="{FF2B5EF4-FFF2-40B4-BE49-F238E27FC236}">
                <a16:creationId xmlns:a16="http://schemas.microsoft.com/office/drawing/2014/main" xmlns="" id="{DB6A1C92-BFFA-481B-B992-DF725282CD4D}"/>
              </a:ext>
            </a:extLst>
          </p:cNvPr>
          <p:cNvSpPr txBox="1"/>
          <p:nvPr/>
        </p:nvSpPr>
        <p:spPr>
          <a:xfrm>
            <a:off x="457200" y="2438400"/>
            <a:ext cx="8229600" cy="1384995"/>
          </a:xfrm>
          <a:prstGeom prst="rect">
            <a:avLst/>
          </a:prstGeom>
          <a:solidFill>
            <a:schemeClr val="accent1"/>
          </a:solidFill>
        </p:spPr>
        <p:txBody>
          <a:bodyPr wrap="square" rtlCol="0">
            <a:spAutoFit/>
          </a:bodyPr>
          <a:lstStyle/>
          <a:p>
            <a:r>
              <a:rPr lang="en-US" sz="2800" dirty="0"/>
              <a:t>(John 10:34)</a:t>
            </a:r>
          </a:p>
          <a:p>
            <a:r>
              <a:rPr lang="en-US" sz="2800" dirty="0"/>
              <a:t>Jesus answered them, “Is it not </a:t>
            </a:r>
            <a:r>
              <a:rPr lang="en-US" sz="2800" b="1" dirty="0"/>
              <a:t>written in your law</a:t>
            </a:r>
            <a:r>
              <a:rPr lang="en-US" sz="2800" dirty="0"/>
              <a:t>, ‘I said, “You are gods” ’?</a:t>
            </a:r>
          </a:p>
        </p:txBody>
      </p:sp>
      <p:sp>
        <p:nvSpPr>
          <p:cNvPr id="5" name="TextBox 4">
            <a:extLst>
              <a:ext uri="{FF2B5EF4-FFF2-40B4-BE49-F238E27FC236}">
                <a16:creationId xmlns:a16="http://schemas.microsoft.com/office/drawing/2014/main" xmlns="" id="{602FDFB8-B6D0-4795-A001-BE48354E5BA2}"/>
              </a:ext>
            </a:extLst>
          </p:cNvPr>
          <p:cNvSpPr txBox="1"/>
          <p:nvPr/>
        </p:nvSpPr>
        <p:spPr>
          <a:xfrm>
            <a:off x="457200" y="4203918"/>
            <a:ext cx="8229600" cy="1815882"/>
          </a:xfrm>
          <a:prstGeom prst="rect">
            <a:avLst/>
          </a:prstGeom>
          <a:solidFill>
            <a:schemeClr val="bg2">
              <a:lumMod val="75000"/>
            </a:schemeClr>
          </a:solidFill>
        </p:spPr>
        <p:txBody>
          <a:bodyPr wrap="square" rtlCol="0">
            <a:spAutoFit/>
          </a:bodyPr>
          <a:lstStyle/>
          <a:p>
            <a:r>
              <a:rPr lang="en-US" sz="2800" dirty="0"/>
              <a:t>(Matthew 21:16)</a:t>
            </a:r>
          </a:p>
          <a:p>
            <a:r>
              <a:rPr lang="en-US" sz="2800" dirty="0"/>
              <a:t>And Jesus said to them, “Yes. </a:t>
            </a:r>
            <a:r>
              <a:rPr lang="en-US" sz="2800" b="1" dirty="0"/>
              <a:t>Have you never read</a:t>
            </a:r>
            <a:r>
              <a:rPr lang="en-US" sz="2800" dirty="0"/>
              <a:t>, ‘Out of the mouth of babes and nursing infants You have perfected praise’?”</a:t>
            </a:r>
          </a:p>
        </p:txBody>
      </p:sp>
    </p:spTree>
    <p:extLst>
      <p:ext uri="{BB962C8B-B14F-4D97-AF65-F5344CB8AC3E}">
        <p14:creationId xmlns:p14="http://schemas.microsoft.com/office/powerpoint/2010/main" val="262471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3B8756-2F48-4CFA-99ED-4D4CC22CEA83}"/>
              </a:ext>
            </a:extLst>
          </p:cNvPr>
          <p:cNvSpPr>
            <a:spLocks noGrp="1"/>
          </p:cNvSpPr>
          <p:nvPr>
            <p:ph type="title"/>
          </p:nvPr>
        </p:nvSpPr>
        <p:spPr/>
        <p:txBody>
          <a:bodyPr/>
          <a:lstStyle/>
          <a:p>
            <a:r>
              <a:rPr lang="en-US" dirty="0"/>
              <a:t>A Simple Explanation</a:t>
            </a:r>
          </a:p>
        </p:txBody>
      </p:sp>
      <p:sp>
        <p:nvSpPr>
          <p:cNvPr id="3" name="Content Placeholder 2">
            <a:extLst>
              <a:ext uri="{FF2B5EF4-FFF2-40B4-BE49-F238E27FC236}">
                <a16:creationId xmlns:a16="http://schemas.microsoft.com/office/drawing/2014/main" xmlns="" id="{290DB1F0-27C4-4A14-AA67-B47B92905861}"/>
              </a:ext>
            </a:extLst>
          </p:cNvPr>
          <p:cNvSpPr>
            <a:spLocks noGrp="1"/>
          </p:cNvSpPr>
          <p:nvPr>
            <p:ph idx="1"/>
          </p:nvPr>
        </p:nvSpPr>
        <p:spPr>
          <a:xfrm>
            <a:off x="457200" y="1600200"/>
            <a:ext cx="8229600" cy="2743200"/>
          </a:xfrm>
        </p:spPr>
        <p:txBody>
          <a:bodyPr/>
          <a:lstStyle/>
          <a:p>
            <a:r>
              <a:rPr lang="en-US" dirty="0"/>
              <a:t>When Jesus spoke to the common, uneducated people He said, “You have heard that it was said”.  Most likely, they were illiterate and had not read for themselves.</a:t>
            </a:r>
          </a:p>
          <a:p>
            <a:endParaRPr lang="en-US" dirty="0"/>
          </a:p>
          <a:p>
            <a:r>
              <a:rPr lang="en-US" dirty="0"/>
              <a:t>When Jesus spoke to the educated scribes, doctors and lawyers He said, “It is written” or “Have you not read?”.</a:t>
            </a:r>
          </a:p>
        </p:txBody>
      </p:sp>
      <p:sp>
        <p:nvSpPr>
          <p:cNvPr id="4" name="TextBox 3">
            <a:extLst>
              <a:ext uri="{FF2B5EF4-FFF2-40B4-BE49-F238E27FC236}">
                <a16:creationId xmlns:a16="http://schemas.microsoft.com/office/drawing/2014/main" xmlns="" id="{4F3CB5D8-51CA-493E-A974-4AADD796B14C}"/>
              </a:ext>
            </a:extLst>
          </p:cNvPr>
          <p:cNvSpPr txBox="1"/>
          <p:nvPr/>
        </p:nvSpPr>
        <p:spPr>
          <a:xfrm>
            <a:off x="457200" y="4419600"/>
            <a:ext cx="8458200" cy="1815882"/>
          </a:xfrm>
          <a:prstGeom prst="rect">
            <a:avLst/>
          </a:prstGeom>
          <a:solidFill>
            <a:schemeClr val="accent1"/>
          </a:solidFill>
        </p:spPr>
        <p:txBody>
          <a:bodyPr wrap="square" rtlCol="0">
            <a:spAutoFit/>
          </a:bodyPr>
          <a:lstStyle/>
          <a:p>
            <a:r>
              <a:rPr lang="en-US" sz="2800" dirty="0"/>
              <a:t>The sermon continues with several contrasts between what the Law of Moses taught about certain issues and what Jesus taught – “But I say unto you”!</a:t>
            </a:r>
          </a:p>
        </p:txBody>
      </p:sp>
    </p:spTree>
    <p:extLst>
      <p:ext uri="{BB962C8B-B14F-4D97-AF65-F5344CB8AC3E}">
        <p14:creationId xmlns:p14="http://schemas.microsoft.com/office/powerpoint/2010/main" val="483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7A7DC-9740-4BC7-836D-C15AEFEAB859}"/>
              </a:ext>
            </a:extLst>
          </p:cNvPr>
          <p:cNvSpPr>
            <a:spLocks noGrp="1"/>
          </p:cNvSpPr>
          <p:nvPr>
            <p:ph type="title"/>
          </p:nvPr>
        </p:nvSpPr>
        <p:spPr/>
        <p:txBody>
          <a:bodyPr/>
          <a:lstStyle/>
          <a:p>
            <a:r>
              <a:rPr lang="en-US" dirty="0"/>
              <a:t>Matthew 7:24, 26</a:t>
            </a:r>
          </a:p>
        </p:txBody>
      </p:sp>
      <p:sp>
        <p:nvSpPr>
          <p:cNvPr id="3" name="Content Placeholder 2">
            <a:extLst>
              <a:ext uri="{FF2B5EF4-FFF2-40B4-BE49-F238E27FC236}">
                <a16:creationId xmlns:a16="http://schemas.microsoft.com/office/drawing/2014/main" xmlns="" id="{A1455D83-4FF0-417C-AACC-019EC9203247}"/>
              </a:ext>
            </a:extLst>
          </p:cNvPr>
          <p:cNvSpPr>
            <a:spLocks noGrp="1"/>
          </p:cNvSpPr>
          <p:nvPr>
            <p:ph idx="1"/>
          </p:nvPr>
        </p:nvSpPr>
        <p:spPr>
          <a:xfrm>
            <a:off x="457200" y="1600200"/>
            <a:ext cx="8229600" cy="2438400"/>
          </a:xfrm>
        </p:spPr>
        <p:txBody>
          <a:bodyPr/>
          <a:lstStyle/>
          <a:p>
            <a:pPr marL="0" indent="0">
              <a:buNone/>
            </a:pPr>
            <a:r>
              <a:rPr lang="en-US" sz="2800" dirty="0"/>
              <a:t>“Therefore whoever </a:t>
            </a:r>
            <a:r>
              <a:rPr lang="en-US" sz="2800" b="1" dirty="0"/>
              <a:t>hears these sayings of Mine</a:t>
            </a:r>
            <a:r>
              <a:rPr lang="en-US" sz="2800" dirty="0"/>
              <a:t>, and does them, I will liken him to a wise man who built his house on the rock…</a:t>
            </a:r>
          </a:p>
          <a:p>
            <a:pPr marL="0" indent="0">
              <a:buNone/>
            </a:pPr>
            <a:r>
              <a:rPr lang="en-US" sz="2800" b="1" baseline="30000" dirty="0"/>
              <a:t>26 </a:t>
            </a:r>
            <a:r>
              <a:rPr lang="en-US" sz="2800" dirty="0"/>
              <a:t>“But everyone who </a:t>
            </a:r>
            <a:r>
              <a:rPr lang="en-US" sz="2800" b="1" dirty="0"/>
              <a:t>hears</a:t>
            </a:r>
            <a:r>
              <a:rPr lang="en-US" sz="2800" dirty="0"/>
              <a:t> </a:t>
            </a:r>
            <a:r>
              <a:rPr lang="en-US" sz="2800" b="1" dirty="0"/>
              <a:t>these sayings of Mine</a:t>
            </a:r>
            <a:r>
              <a:rPr lang="en-US" sz="2800" dirty="0"/>
              <a:t>, and does not do them…</a:t>
            </a:r>
          </a:p>
          <a:p>
            <a:pPr marL="0" indent="0">
              <a:buNone/>
            </a:pPr>
            <a:endParaRPr lang="en-US" dirty="0"/>
          </a:p>
        </p:txBody>
      </p:sp>
      <p:sp>
        <p:nvSpPr>
          <p:cNvPr id="4" name="TextBox 3">
            <a:extLst>
              <a:ext uri="{FF2B5EF4-FFF2-40B4-BE49-F238E27FC236}">
                <a16:creationId xmlns:a16="http://schemas.microsoft.com/office/drawing/2014/main" xmlns="" id="{F5BE77AF-40A7-4B26-A623-58A2135EB8F9}"/>
              </a:ext>
            </a:extLst>
          </p:cNvPr>
          <p:cNvSpPr txBox="1"/>
          <p:nvPr/>
        </p:nvSpPr>
        <p:spPr>
          <a:xfrm>
            <a:off x="475129" y="4303693"/>
            <a:ext cx="8229600" cy="954107"/>
          </a:xfrm>
          <a:prstGeom prst="rect">
            <a:avLst/>
          </a:prstGeom>
          <a:solidFill>
            <a:schemeClr val="accent1"/>
          </a:solidFill>
        </p:spPr>
        <p:txBody>
          <a:bodyPr wrap="square" rtlCol="0">
            <a:spAutoFit/>
          </a:bodyPr>
          <a:lstStyle/>
          <a:p>
            <a:r>
              <a:rPr lang="en-US" sz="2800" dirty="0"/>
              <a:t>The Sermon on the Mount was not a discussion of Old Testament Law, but rather the Kingdom Law.</a:t>
            </a:r>
          </a:p>
        </p:txBody>
      </p:sp>
    </p:spTree>
    <p:extLst>
      <p:ext uri="{BB962C8B-B14F-4D97-AF65-F5344CB8AC3E}">
        <p14:creationId xmlns:p14="http://schemas.microsoft.com/office/powerpoint/2010/main" val="257326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D7C006-0E1F-47C3-9363-404B68CA5980}"/>
              </a:ext>
            </a:extLst>
          </p:cNvPr>
          <p:cNvSpPr>
            <a:spLocks noGrp="1"/>
          </p:cNvSpPr>
          <p:nvPr>
            <p:ph type="title"/>
          </p:nvPr>
        </p:nvSpPr>
        <p:spPr/>
        <p:txBody>
          <a:bodyPr/>
          <a:lstStyle/>
          <a:p>
            <a:r>
              <a:rPr lang="en-US" dirty="0"/>
              <a:t>Jesus and the Old Testament</a:t>
            </a:r>
          </a:p>
        </p:txBody>
      </p:sp>
      <p:sp>
        <p:nvSpPr>
          <p:cNvPr id="3" name="Content Placeholder 2">
            <a:extLst>
              <a:ext uri="{FF2B5EF4-FFF2-40B4-BE49-F238E27FC236}">
                <a16:creationId xmlns:a16="http://schemas.microsoft.com/office/drawing/2014/main" xmlns="" id="{6CECC6D9-90B3-4716-ACF7-803763583C15}"/>
              </a:ext>
            </a:extLst>
          </p:cNvPr>
          <p:cNvSpPr>
            <a:spLocks noGrp="1"/>
          </p:cNvSpPr>
          <p:nvPr>
            <p:ph idx="1"/>
          </p:nvPr>
        </p:nvSpPr>
        <p:spPr>
          <a:xfrm>
            <a:off x="457200" y="1600200"/>
            <a:ext cx="2667000" cy="4876800"/>
          </a:xfrm>
          <a:solidFill>
            <a:schemeClr val="bg2">
              <a:lumMod val="75000"/>
            </a:schemeClr>
          </a:solidFill>
        </p:spPr>
        <p:txBody>
          <a:bodyPr/>
          <a:lstStyle/>
          <a:p>
            <a:pPr marL="0" indent="0" algn="ctr">
              <a:buNone/>
            </a:pPr>
            <a:r>
              <a:rPr lang="en-US" b="1" u="sng" dirty="0"/>
              <a:t>Accepted</a:t>
            </a:r>
          </a:p>
          <a:p>
            <a:pPr marL="0" indent="0">
              <a:buNone/>
            </a:pPr>
            <a:endParaRPr lang="en-US" dirty="0"/>
          </a:p>
          <a:p>
            <a:pPr marL="0" indent="0">
              <a:buNone/>
            </a:pPr>
            <a:r>
              <a:rPr lang="en-US" dirty="0"/>
              <a:t>(Leviticus 19:18)</a:t>
            </a:r>
          </a:p>
          <a:p>
            <a:pPr marL="0" indent="0">
              <a:buNone/>
            </a:pPr>
            <a:r>
              <a:rPr lang="en-US" dirty="0"/>
              <a:t>Love your neighbor</a:t>
            </a:r>
          </a:p>
          <a:p>
            <a:pPr marL="0" indent="0">
              <a:buNone/>
            </a:pPr>
            <a:endParaRPr lang="en-US" dirty="0"/>
          </a:p>
          <a:p>
            <a:pPr marL="0" indent="0">
              <a:buNone/>
            </a:pPr>
            <a:r>
              <a:rPr lang="en-US" dirty="0"/>
              <a:t>(Matthew 5:43)</a:t>
            </a:r>
          </a:p>
          <a:p>
            <a:pPr marL="0" indent="0">
              <a:buNone/>
            </a:pPr>
            <a:r>
              <a:rPr lang="en-US" dirty="0"/>
              <a:t>You shall love your neighbor </a:t>
            </a:r>
          </a:p>
        </p:txBody>
      </p:sp>
      <p:sp>
        <p:nvSpPr>
          <p:cNvPr id="4" name="Content Placeholder 2">
            <a:extLst>
              <a:ext uri="{FF2B5EF4-FFF2-40B4-BE49-F238E27FC236}">
                <a16:creationId xmlns:a16="http://schemas.microsoft.com/office/drawing/2014/main" xmlns="" id="{C8AD97C0-FE3F-4352-932C-0818BC5C0988}"/>
              </a:ext>
            </a:extLst>
          </p:cNvPr>
          <p:cNvSpPr txBox="1">
            <a:spLocks/>
          </p:cNvSpPr>
          <p:nvPr/>
        </p:nvSpPr>
        <p:spPr>
          <a:xfrm>
            <a:off x="3238500" y="1600200"/>
            <a:ext cx="2667000" cy="4876800"/>
          </a:xfrm>
          <a:prstGeom prst="rect">
            <a:avLst/>
          </a:prstGeom>
          <a:solidFill>
            <a:srgbClr val="72DFEA"/>
          </a:solidFill>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b="1" u="sng" dirty="0"/>
              <a:t>Altered</a:t>
            </a:r>
          </a:p>
          <a:p>
            <a:pPr marL="0" indent="0">
              <a:buNone/>
            </a:pPr>
            <a:endParaRPr lang="en-US" dirty="0"/>
          </a:p>
          <a:p>
            <a:pPr marL="0" indent="0">
              <a:buNone/>
            </a:pPr>
            <a:r>
              <a:rPr lang="en-US" dirty="0"/>
              <a:t>(Exodus 20:13)</a:t>
            </a:r>
          </a:p>
          <a:p>
            <a:pPr marL="0" indent="0">
              <a:buFont typeface="Arial" pitchFamily="34" charset="0"/>
              <a:buNone/>
            </a:pPr>
            <a:r>
              <a:rPr lang="en-US" dirty="0"/>
              <a:t>You shall not murder</a:t>
            </a:r>
          </a:p>
          <a:p>
            <a:pPr marL="0" indent="0">
              <a:buNone/>
            </a:pPr>
            <a:endParaRPr lang="en-US" dirty="0"/>
          </a:p>
          <a:p>
            <a:pPr marL="0" indent="0">
              <a:buNone/>
            </a:pPr>
            <a:r>
              <a:rPr lang="en-US" dirty="0"/>
              <a:t>(Matthew 5:21)</a:t>
            </a:r>
          </a:p>
          <a:p>
            <a:pPr marL="0" indent="0">
              <a:buFont typeface="Arial" pitchFamily="34" charset="0"/>
              <a:buNone/>
            </a:pPr>
            <a:r>
              <a:rPr lang="en-US" dirty="0"/>
              <a:t>“Whoever is angry with his brother without a cause shall be in danger of the judgment.</a:t>
            </a:r>
          </a:p>
        </p:txBody>
      </p:sp>
      <p:sp>
        <p:nvSpPr>
          <p:cNvPr id="5" name="Content Placeholder 2">
            <a:extLst>
              <a:ext uri="{FF2B5EF4-FFF2-40B4-BE49-F238E27FC236}">
                <a16:creationId xmlns:a16="http://schemas.microsoft.com/office/drawing/2014/main" xmlns="" id="{95430234-FD18-41EF-AE69-2B76FF1371A2}"/>
              </a:ext>
            </a:extLst>
          </p:cNvPr>
          <p:cNvSpPr txBox="1">
            <a:spLocks/>
          </p:cNvSpPr>
          <p:nvPr/>
        </p:nvSpPr>
        <p:spPr>
          <a:xfrm>
            <a:off x="6019800" y="1600200"/>
            <a:ext cx="2667000" cy="4876800"/>
          </a:xfrm>
          <a:prstGeom prst="rect">
            <a:avLst/>
          </a:prstGeom>
          <a:solidFill>
            <a:schemeClr val="tx2">
              <a:lumMod val="60000"/>
              <a:lumOff val="40000"/>
            </a:schemeClr>
          </a:solidFill>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b="1" u="sng" dirty="0"/>
              <a:t>Rejected</a:t>
            </a:r>
          </a:p>
          <a:p>
            <a:pPr marL="0" indent="0">
              <a:buNone/>
            </a:pPr>
            <a:endParaRPr lang="en-US" dirty="0"/>
          </a:p>
          <a:p>
            <a:pPr marL="0" indent="0">
              <a:buNone/>
            </a:pPr>
            <a:r>
              <a:rPr lang="en-US" dirty="0"/>
              <a:t>(Leviticus 24:20)</a:t>
            </a:r>
          </a:p>
          <a:p>
            <a:pPr marL="0" indent="0">
              <a:buFont typeface="Arial" pitchFamily="34" charset="0"/>
              <a:buNone/>
            </a:pPr>
            <a:r>
              <a:rPr lang="en-US" dirty="0"/>
              <a:t>An eye for an eye</a:t>
            </a:r>
          </a:p>
          <a:p>
            <a:pPr marL="0" indent="0">
              <a:buFont typeface="Arial" pitchFamily="34" charset="0"/>
              <a:buNone/>
            </a:pPr>
            <a:endParaRPr lang="en-US" dirty="0"/>
          </a:p>
          <a:p>
            <a:pPr marL="0" indent="0">
              <a:buFont typeface="Arial" pitchFamily="34" charset="0"/>
              <a:buNone/>
            </a:pPr>
            <a:r>
              <a:rPr lang="en-US" dirty="0"/>
              <a:t>(Matthew 5:38)</a:t>
            </a:r>
          </a:p>
          <a:p>
            <a:pPr marL="0" indent="0">
              <a:buFont typeface="Arial" pitchFamily="34" charset="0"/>
              <a:buNone/>
            </a:pPr>
            <a:r>
              <a:rPr lang="en-US" dirty="0"/>
              <a:t>But I tell you not to resist an evil person</a:t>
            </a:r>
          </a:p>
        </p:txBody>
      </p:sp>
    </p:spTree>
    <p:extLst>
      <p:ext uri="{BB962C8B-B14F-4D97-AF65-F5344CB8AC3E}">
        <p14:creationId xmlns:p14="http://schemas.microsoft.com/office/powerpoint/2010/main" val="3009936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2A3073-7ECD-4328-B321-DC9565CE5DB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xmlns="" id="{F3C65C5B-B58C-4829-8567-6F53919EB648}"/>
              </a:ext>
            </a:extLst>
          </p:cNvPr>
          <p:cNvSpPr>
            <a:spLocks noGrp="1"/>
          </p:cNvSpPr>
          <p:nvPr>
            <p:ph idx="1"/>
          </p:nvPr>
        </p:nvSpPr>
        <p:spPr/>
        <p:txBody>
          <a:bodyPr>
            <a:normAutofit lnSpcReduction="10000"/>
          </a:bodyPr>
          <a:lstStyle/>
          <a:p>
            <a:pPr marL="457200" indent="-457200">
              <a:buAutoNum type="arabicPeriod"/>
            </a:pPr>
            <a:r>
              <a:rPr lang="en-US" sz="2600" dirty="0"/>
              <a:t>Jesus did not come to destroy but to fulfill the Law of Moses</a:t>
            </a:r>
          </a:p>
          <a:p>
            <a:pPr marL="457200" indent="-457200">
              <a:buAutoNum type="arabicPeriod"/>
            </a:pPr>
            <a:r>
              <a:rPr lang="en-US" sz="2600" dirty="0"/>
              <a:t>The words he spoke were new and of His own authority</a:t>
            </a:r>
          </a:p>
          <a:p>
            <a:pPr marL="457200" indent="-457200">
              <a:buAutoNum type="arabicPeriod"/>
            </a:pPr>
            <a:r>
              <a:rPr lang="en-US" sz="2600" dirty="0"/>
              <a:t>His words astonished the people!</a:t>
            </a:r>
          </a:p>
          <a:p>
            <a:pPr marL="457200" indent="-457200">
              <a:buAutoNum type="arabicPeriod"/>
            </a:pPr>
            <a:r>
              <a:rPr lang="en-US" sz="2600" dirty="0"/>
              <a:t>The words of Matthew 5 set the foundation of Kingdom Law, not the Law of Moses</a:t>
            </a:r>
          </a:p>
          <a:p>
            <a:pPr marL="457200" indent="-457200">
              <a:buAutoNum type="arabicPeriod"/>
            </a:pPr>
            <a:r>
              <a:rPr lang="en-US" sz="2600" dirty="0"/>
              <a:t>“You have read” was directed to the common person, who had only heard the Scriptures from others</a:t>
            </a:r>
          </a:p>
          <a:p>
            <a:pPr marL="457200" indent="-457200">
              <a:buAutoNum type="arabicPeriod"/>
            </a:pPr>
            <a:r>
              <a:rPr lang="en-US" sz="2600" dirty="0"/>
              <a:t>Jesus either accepted, changed or rejected certain Old Testament practices</a:t>
            </a:r>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394052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7778E-E8FF-40C6-805C-B587C316F8AA}"/>
              </a:ext>
            </a:extLst>
          </p:cNvPr>
          <p:cNvSpPr>
            <a:spLocks noGrp="1"/>
          </p:cNvSpPr>
          <p:nvPr>
            <p:ph type="title"/>
          </p:nvPr>
        </p:nvSpPr>
        <p:spPr/>
        <p:txBody>
          <a:bodyPr/>
          <a:lstStyle/>
          <a:p>
            <a:r>
              <a:rPr lang="en-US" dirty="0"/>
              <a:t>John 7:46</a:t>
            </a:r>
          </a:p>
        </p:txBody>
      </p:sp>
      <p:sp>
        <p:nvSpPr>
          <p:cNvPr id="3" name="Content Placeholder 2">
            <a:extLst>
              <a:ext uri="{FF2B5EF4-FFF2-40B4-BE49-F238E27FC236}">
                <a16:creationId xmlns:a16="http://schemas.microsoft.com/office/drawing/2014/main" xmlns="" id="{CB37A127-5E77-4818-AA10-CBCAB300E9BD}"/>
              </a:ext>
            </a:extLst>
          </p:cNvPr>
          <p:cNvSpPr>
            <a:spLocks noGrp="1"/>
          </p:cNvSpPr>
          <p:nvPr>
            <p:ph idx="1"/>
          </p:nvPr>
        </p:nvSpPr>
        <p:spPr>
          <a:xfrm>
            <a:off x="457200" y="1600200"/>
            <a:ext cx="8229600" cy="762000"/>
          </a:xfrm>
        </p:spPr>
        <p:txBody>
          <a:bodyPr>
            <a:normAutofit/>
          </a:bodyPr>
          <a:lstStyle/>
          <a:p>
            <a:pPr marL="0" indent="0">
              <a:buNone/>
            </a:pPr>
            <a:r>
              <a:rPr lang="en-US" sz="2800" dirty="0"/>
              <a:t>“No man ever spoke like this Man!”</a:t>
            </a:r>
          </a:p>
        </p:txBody>
      </p:sp>
    </p:spTree>
    <p:extLst>
      <p:ext uri="{BB962C8B-B14F-4D97-AF65-F5344CB8AC3E}">
        <p14:creationId xmlns:p14="http://schemas.microsoft.com/office/powerpoint/2010/main" val="373495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5DECD6-5D20-4A00-A0E8-136F0269DB7B}"/>
              </a:ext>
            </a:extLst>
          </p:cNvPr>
          <p:cNvSpPr>
            <a:spLocks noGrp="1"/>
          </p:cNvSpPr>
          <p:nvPr>
            <p:ph type="title"/>
          </p:nvPr>
        </p:nvSpPr>
        <p:spPr/>
        <p:txBody>
          <a:bodyPr/>
          <a:lstStyle/>
          <a:p>
            <a:r>
              <a:rPr lang="en-US" dirty="0"/>
              <a:t>Matthew 5:17-20</a:t>
            </a:r>
          </a:p>
        </p:txBody>
      </p:sp>
      <p:sp>
        <p:nvSpPr>
          <p:cNvPr id="3" name="Content Placeholder 2">
            <a:extLst>
              <a:ext uri="{FF2B5EF4-FFF2-40B4-BE49-F238E27FC236}">
                <a16:creationId xmlns:a16="http://schemas.microsoft.com/office/drawing/2014/main" xmlns="" id="{12D7F247-A0A7-4674-911E-73F30B321C63}"/>
              </a:ext>
            </a:extLst>
          </p:cNvPr>
          <p:cNvSpPr>
            <a:spLocks noGrp="1"/>
          </p:cNvSpPr>
          <p:nvPr>
            <p:ph idx="1"/>
          </p:nvPr>
        </p:nvSpPr>
        <p:spPr/>
        <p:txBody>
          <a:bodyPr/>
          <a:lstStyle/>
          <a:p>
            <a:pPr marL="0" indent="0">
              <a:buNone/>
            </a:pPr>
            <a:r>
              <a:rPr lang="en-US" dirty="0"/>
              <a:t>“Do not think that I came to destroy the Law or the Prophets. I did not come to destroy but to fulfill. </a:t>
            </a:r>
            <a:r>
              <a:rPr lang="en-US" b="1" baseline="30000" dirty="0"/>
              <a:t>18 </a:t>
            </a:r>
            <a:r>
              <a:rPr lang="en-US" dirty="0"/>
              <a:t>For assuredly, I say to you, till heaven and earth pass away, one jot or one tittle will by no means pass from the law till all is fulfilled. </a:t>
            </a:r>
            <a:r>
              <a:rPr lang="en-US" b="1" baseline="30000" dirty="0"/>
              <a:t>19 </a:t>
            </a:r>
            <a:r>
              <a:rPr lang="en-US" dirty="0"/>
              <a:t>Whoever therefore breaks one of the least of these commandments, and teaches men so, shall be called least in the kingdom of heaven; but whoever does and teaches </a:t>
            </a:r>
            <a:r>
              <a:rPr lang="en-US" i="1" dirty="0"/>
              <a:t>them,</a:t>
            </a:r>
            <a:r>
              <a:rPr lang="en-US" dirty="0"/>
              <a:t> he shall be called great in the kingdom of heaven. </a:t>
            </a:r>
            <a:r>
              <a:rPr lang="en-US" b="1" baseline="30000" dirty="0"/>
              <a:t>20 </a:t>
            </a:r>
            <a:r>
              <a:rPr lang="en-US" dirty="0"/>
              <a:t>For I say to you, that unless your righteousness exceeds </a:t>
            </a:r>
            <a:r>
              <a:rPr lang="en-US" i="1" dirty="0"/>
              <a:t>the righteousness</a:t>
            </a:r>
            <a:r>
              <a:rPr lang="en-US" dirty="0"/>
              <a:t> of the scribes and Pharisees, you will by no means enter the kingdom of heaven.</a:t>
            </a:r>
          </a:p>
        </p:txBody>
      </p:sp>
    </p:spTree>
    <p:extLst>
      <p:ext uri="{BB962C8B-B14F-4D97-AF65-F5344CB8AC3E}">
        <p14:creationId xmlns:p14="http://schemas.microsoft.com/office/powerpoint/2010/main" val="264376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58692F-5FCF-4207-A6F9-694FD16085FF}"/>
              </a:ext>
            </a:extLst>
          </p:cNvPr>
          <p:cNvSpPr>
            <a:spLocks noGrp="1"/>
          </p:cNvSpPr>
          <p:nvPr>
            <p:ph type="title"/>
          </p:nvPr>
        </p:nvSpPr>
        <p:spPr/>
        <p:txBody>
          <a:bodyPr/>
          <a:lstStyle/>
          <a:p>
            <a:r>
              <a:rPr lang="en-US" dirty="0"/>
              <a:t>Major Question For Our Study</a:t>
            </a:r>
          </a:p>
        </p:txBody>
      </p:sp>
      <p:sp>
        <p:nvSpPr>
          <p:cNvPr id="3" name="Content Placeholder 2">
            <a:extLst>
              <a:ext uri="{FF2B5EF4-FFF2-40B4-BE49-F238E27FC236}">
                <a16:creationId xmlns:a16="http://schemas.microsoft.com/office/drawing/2014/main" xmlns="" id="{5CAF713C-183B-4DFD-9156-D03275B07226}"/>
              </a:ext>
            </a:extLst>
          </p:cNvPr>
          <p:cNvSpPr>
            <a:spLocks noGrp="1"/>
          </p:cNvSpPr>
          <p:nvPr>
            <p:ph idx="1"/>
          </p:nvPr>
        </p:nvSpPr>
        <p:spPr>
          <a:xfrm>
            <a:off x="457200" y="1600200"/>
            <a:ext cx="8229600" cy="1600200"/>
          </a:xfrm>
        </p:spPr>
        <p:txBody>
          <a:bodyPr>
            <a:normAutofit/>
          </a:bodyPr>
          <a:lstStyle/>
          <a:p>
            <a:pPr marL="0" indent="0">
              <a:buNone/>
            </a:pPr>
            <a:r>
              <a:rPr lang="en-US" sz="2800" dirty="0"/>
              <a:t>Would you consider the teachings of the Sermon on the Mount to be part of the Old Testament or the New Testament?</a:t>
            </a:r>
          </a:p>
        </p:txBody>
      </p:sp>
      <p:sp>
        <p:nvSpPr>
          <p:cNvPr id="4" name="TextBox 3">
            <a:extLst>
              <a:ext uri="{FF2B5EF4-FFF2-40B4-BE49-F238E27FC236}">
                <a16:creationId xmlns:a16="http://schemas.microsoft.com/office/drawing/2014/main" xmlns="" id="{58019450-DE69-45C4-830B-20489332439A}"/>
              </a:ext>
            </a:extLst>
          </p:cNvPr>
          <p:cNvSpPr txBox="1"/>
          <p:nvPr/>
        </p:nvSpPr>
        <p:spPr>
          <a:xfrm>
            <a:off x="609600" y="3339405"/>
            <a:ext cx="7620000" cy="1384995"/>
          </a:xfrm>
          <a:prstGeom prst="rect">
            <a:avLst/>
          </a:prstGeom>
          <a:solidFill>
            <a:schemeClr val="accent1"/>
          </a:solidFill>
        </p:spPr>
        <p:txBody>
          <a:bodyPr wrap="square" rtlCol="0">
            <a:spAutoFit/>
          </a:bodyPr>
          <a:lstStyle/>
          <a:p>
            <a:pPr algn="ctr"/>
            <a:r>
              <a:rPr lang="en-US" sz="2800" dirty="0"/>
              <a:t>The answer to this question will determine how we use the Sermon on the Mount on many vital issues going forward!! </a:t>
            </a:r>
          </a:p>
        </p:txBody>
      </p:sp>
    </p:spTree>
    <p:extLst>
      <p:ext uri="{BB962C8B-B14F-4D97-AF65-F5344CB8AC3E}">
        <p14:creationId xmlns:p14="http://schemas.microsoft.com/office/powerpoint/2010/main" val="138399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6652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C96525-75EB-4373-98C5-6835E8F6D821}"/>
              </a:ext>
            </a:extLst>
          </p:cNvPr>
          <p:cNvSpPr>
            <a:spLocks noGrp="1"/>
          </p:cNvSpPr>
          <p:nvPr>
            <p:ph type="title"/>
          </p:nvPr>
        </p:nvSpPr>
        <p:spPr/>
        <p:txBody>
          <a:bodyPr/>
          <a:lstStyle/>
          <a:p>
            <a:r>
              <a:rPr lang="en-US" dirty="0"/>
              <a:t>Isaiah 52:15</a:t>
            </a:r>
          </a:p>
        </p:txBody>
      </p:sp>
      <p:sp>
        <p:nvSpPr>
          <p:cNvPr id="3" name="Content Placeholder 2">
            <a:extLst>
              <a:ext uri="{FF2B5EF4-FFF2-40B4-BE49-F238E27FC236}">
                <a16:creationId xmlns:a16="http://schemas.microsoft.com/office/drawing/2014/main" xmlns="" id="{7386FB8E-D05B-4737-980D-6373B50D804C}"/>
              </a:ext>
            </a:extLst>
          </p:cNvPr>
          <p:cNvSpPr>
            <a:spLocks noGrp="1"/>
          </p:cNvSpPr>
          <p:nvPr>
            <p:ph idx="1"/>
          </p:nvPr>
        </p:nvSpPr>
        <p:spPr>
          <a:xfrm>
            <a:off x="457200" y="1600200"/>
            <a:ext cx="8229600" cy="2286000"/>
          </a:xfrm>
        </p:spPr>
        <p:txBody>
          <a:bodyPr>
            <a:normAutofit/>
          </a:bodyPr>
          <a:lstStyle/>
          <a:p>
            <a:pPr marL="0" indent="0">
              <a:buNone/>
            </a:pPr>
            <a:r>
              <a:rPr lang="en-US" sz="2800" dirty="0"/>
              <a:t>So shall He sprinkle many nations.</a:t>
            </a:r>
            <a:br>
              <a:rPr lang="en-US" sz="2800" dirty="0"/>
            </a:br>
            <a:r>
              <a:rPr lang="en-US" sz="2800" dirty="0"/>
              <a:t>Kings shall shut their mouths at Him;</a:t>
            </a:r>
            <a:br>
              <a:rPr lang="en-US" sz="2800" dirty="0"/>
            </a:br>
            <a:r>
              <a:rPr lang="en-US" sz="2800" dirty="0"/>
              <a:t>For what had not been told them they shall see,</a:t>
            </a:r>
            <a:br>
              <a:rPr lang="en-US" sz="2800" dirty="0"/>
            </a:br>
            <a:r>
              <a:rPr lang="en-US" sz="2800" dirty="0"/>
              <a:t>And what they had not heard they shall consider.</a:t>
            </a:r>
          </a:p>
        </p:txBody>
      </p:sp>
    </p:spTree>
    <p:extLst>
      <p:ext uri="{BB962C8B-B14F-4D97-AF65-F5344CB8AC3E}">
        <p14:creationId xmlns:p14="http://schemas.microsoft.com/office/powerpoint/2010/main" val="132163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788951-0E91-432F-AA37-656269CB3B74}"/>
              </a:ext>
            </a:extLst>
          </p:cNvPr>
          <p:cNvSpPr>
            <a:spLocks noGrp="1"/>
          </p:cNvSpPr>
          <p:nvPr>
            <p:ph type="title"/>
          </p:nvPr>
        </p:nvSpPr>
        <p:spPr/>
        <p:txBody>
          <a:bodyPr/>
          <a:lstStyle/>
          <a:p>
            <a:r>
              <a:rPr lang="en-US" dirty="0"/>
              <a:t>“What they had not heard…”</a:t>
            </a:r>
          </a:p>
        </p:txBody>
      </p:sp>
      <p:sp>
        <p:nvSpPr>
          <p:cNvPr id="3" name="Content Placeholder 2">
            <a:extLst>
              <a:ext uri="{FF2B5EF4-FFF2-40B4-BE49-F238E27FC236}">
                <a16:creationId xmlns:a16="http://schemas.microsoft.com/office/drawing/2014/main" xmlns="" id="{AB287147-C52B-4B27-81DD-D50E758C9F99}"/>
              </a:ext>
            </a:extLst>
          </p:cNvPr>
          <p:cNvSpPr>
            <a:spLocks noGrp="1"/>
          </p:cNvSpPr>
          <p:nvPr>
            <p:ph idx="1"/>
          </p:nvPr>
        </p:nvSpPr>
        <p:spPr>
          <a:xfrm>
            <a:off x="457200" y="1600200"/>
            <a:ext cx="8229600" cy="1600200"/>
          </a:xfrm>
        </p:spPr>
        <p:txBody>
          <a:bodyPr>
            <a:normAutofit/>
          </a:bodyPr>
          <a:lstStyle/>
          <a:p>
            <a:r>
              <a:rPr lang="en-US" sz="2800" dirty="0"/>
              <a:t>The servant would teach things to the people that were new and unheard of …. so much, in fact that the Jews would be astonished.</a:t>
            </a:r>
          </a:p>
        </p:txBody>
      </p:sp>
      <p:sp>
        <p:nvSpPr>
          <p:cNvPr id="4" name="TextBox 3">
            <a:extLst>
              <a:ext uri="{FF2B5EF4-FFF2-40B4-BE49-F238E27FC236}">
                <a16:creationId xmlns:a16="http://schemas.microsoft.com/office/drawing/2014/main" xmlns="" id="{33EA2F86-47C6-46E7-AC47-D0158C3A098D}"/>
              </a:ext>
            </a:extLst>
          </p:cNvPr>
          <p:cNvSpPr txBox="1"/>
          <p:nvPr/>
        </p:nvSpPr>
        <p:spPr>
          <a:xfrm>
            <a:off x="609600" y="3539966"/>
            <a:ext cx="7620000" cy="2708434"/>
          </a:xfrm>
          <a:prstGeom prst="rect">
            <a:avLst/>
          </a:prstGeom>
          <a:solidFill>
            <a:schemeClr val="accent1"/>
          </a:solidFill>
        </p:spPr>
        <p:txBody>
          <a:bodyPr wrap="square" rtlCol="0">
            <a:spAutoFit/>
          </a:bodyPr>
          <a:lstStyle/>
          <a:p>
            <a:r>
              <a:rPr lang="en-US" sz="2800" dirty="0"/>
              <a:t>(Matthew 7:28-29)</a:t>
            </a:r>
          </a:p>
          <a:p>
            <a:r>
              <a:rPr lang="en-US" sz="2800" dirty="0"/>
              <a:t>And so it was, when Jesus had ended these sayings, that the people were astonished at His teaching, </a:t>
            </a:r>
            <a:r>
              <a:rPr lang="en-US" sz="2800" b="1" baseline="30000" dirty="0"/>
              <a:t>29 </a:t>
            </a:r>
            <a:r>
              <a:rPr lang="en-US" sz="2800" dirty="0"/>
              <a:t>for He taught them </a:t>
            </a:r>
            <a:r>
              <a:rPr lang="en-US" sz="2800" b="1" dirty="0"/>
              <a:t>as one having authority</a:t>
            </a:r>
            <a:r>
              <a:rPr lang="en-US" sz="2800" dirty="0"/>
              <a:t>, and not as the scribes.</a:t>
            </a:r>
          </a:p>
          <a:p>
            <a:endParaRPr lang="en-US" sz="3000" dirty="0"/>
          </a:p>
        </p:txBody>
      </p:sp>
    </p:spTree>
    <p:extLst>
      <p:ext uri="{BB962C8B-B14F-4D97-AF65-F5344CB8AC3E}">
        <p14:creationId xmlns:p14="http://schemas.microsoft.com/office/powerpoint/2010/main" val="213092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941E1B-0065-41F9-8364-2D626D83C6C0}"/>
              </a:ext>
            </a:extLst>
          </p:cNvPr>
          <p:cNvSpPr>
            <a:spLocks noGrp="1"/>
          </p:cNvSpPr>
          <p:nvPr>
            <p:ph type="title"/>
          </p:nvPr>
        </p:nvSpPr>
        <p:spPr/>
        <p:txBody>
          <a:bodyPr/>
          <a:lstStyle/>
          <a:p>
            <a:r>
              <a:rPr lang="en-US" dirty="0"/>
              <a:t>Matthew 5:17</a:t>
            </a:r>
          </a:p>
        </p:txBody>
      </p:sp>
      <p:sp>
        <p:nvSpPr>
          <p:cNvPr id="3" name="Content Placeholder 2">
            <a:extLst>
              <a:ext uri="{FF2B5EF4-FFF2-40B4-BE49-F238E27FC236}">
                <a16:creationId xmlns:a16="http://schemas.microsoft.com/office/drawing/2014/main" xmlns="" id="{188CD95C-C5C7-48D9-8C3A-C4AFD58A5E49}"/>
              </a:ext>
            </a:extLst>
          </p:cNvPr>
          <p:cNvSpPr>
            <a:spLocks noGrp="1"/>
          </p:cNvSpPr>
          <p:nvPr>
            <p:ph idx="1"/>
          </p:nvPr>
        </p:nvSpPr>
        <p:spPr>
          <a:xfrm>
            <a:off x="457200" y="1600200"/>
            <a:ext cx="8229600" cy="1219200"/>
          </a:xfrm>
        </p:spPr>
        <p:txBody>
          <a:bodyPr>
            <a:normAutofit/>
          </a:bodyPr>
          <a:lstStyle/>
          <a:p>
            <a:pPr marL="0" indent="0">
              <a:buNone/>
            </a:pPr>
            <a:r>
              <a:rPr lang="en-US" sz="2800" dirty="0"/>
              <a:t>Do not think that I came to destroy the Law or the Prophets. I did not come to destroy but to fulfill.</a:t>
            </a:r>
          </a:p>
        </p:txBody>
      </p:sp>
      <p:sp>
        <p:nvSpPr>
          <p:cNvPr id="4" name="TextBox 3">
            <a:extLst>
              <a:ext uri="{FF2B5EF4-FFF2-40B4-BE49-F238E27FC236}">
                <a16:creationId xmlns:a16="http://schemas.microsoft.com/office/drawing/2014/main" xmlns="" id="{DC7E2576-BB23-4AFC-B74D-D6CD87AA3597}"/>
              </a:ext>
            </a:extLst>
          </p:cNvPr>
          <p:cNvSpPr txBox="1"/>
          <p:nvPr/>
        </p:nvSpPr>
        <p:spPr>
          <a:xfrm>
            <a:off x="457200" y="2895600"/>
            <a:ext cx="7848600" cy="954107"/>
          </a:xfrm>
          <a:prstGeom prst="rect">
            <a:avLst/>
          </a:prstGeom>
          <a:solidFill>
            <a:schemeClr val="accent1"/>
          </a:solidFill>
        </p:spPr>
        <p:txBody>
          <a:bodyPr wrap="square" rtlCol="0">
            <a:spAutoFit/>
          </a:bodyPr>
          <a:lstStyle/>
          <a:p>
            <a:pPr algn="ctr"/>
            <a:r>
              <a:rPr lang="en-US" sz="2800" dirty="0"/>
              <a:t>The word “fulfill” carries with it a meaning of completion!</a:t>
            </a:r>
          </a:p>
        </p:txBody>
      </p:sp>
    </p:spTree>
    <p:extLst>
      <p:ext uri="{BB962C8B-B14F-4D97-AF65-F5344CB8AC3E}">
        <p14:creationId xmlns:p14="http://schemas.microsoft.com/office/powerpoint/2010/main" val="397465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AE51E7-806F-444B-B1EF-797701A61112}"/>
              </a:ext>
            </a:extLst>
          </p:cNvPr>
          <p:cNvSpPr>
            <a:spLocks noGrp="1"/>
          </p:cNvSpPr>
          <p:nvPr>
            <p:ph type="title"/>
          </p:nvPr>
        </p:nvSpPr>
        <p:spPr/>
        <p:txBody>
          <a:bodyPr/>
          <a:lstStyle/>
          <a:p>
            <a:r>
              <a:rPr lang="en-US" dirty="0"/>
              <a:t>The Law and the Prophets</a:t>
            </a:r>
          </a:p>
        </p:txBody>
      </p:sp>
      <p:sp>
        <p:nvSpPr>
          <p:cNvPr id="3" name="Content Placeholder 2">
            <a:extLst>
              <a:ext uri="{FF2B5EF4-FFF2-40B4-BE49-F238E27FC236}">
                <a16:creationId xmlns:a16="http://schemas.microsoft.com/office/drawing/2014/main" xmlns="" id="{EC06F485-0B15-4E84-BF2A-7C2D4410E90D}"/>
              </a:ext>
            </a:extLst>
          </p:cNvPr>
          <p:cNvSpPr>
            <a:spLocks noGrp="1"/>
          </p:cNvSpPr>
          <p:nvPr>
            <p:ph idx="1"/>
          </p:nvPr>
        </p:nvSpPr>
        <p:spPr>
          <a:xfrm>
            <a:off x="457200" y="1600200"/>
            <a:ext cx="8229600" cy="3352800"/>
          </a:xfrm>
        </p:spPr>
        <p:txBody>
          <a:bodyPr>
            <a:normAutofit/>
          </a:bodyPr>
          <a:lstStyle/>
          <a:p>
            <a:r>
              <a:rPr lang="en-US" sz="2800" dirty="0"/>
              <a:t>These two words are used to define the Old Testament.</a:t>
            </a:r>
          </a:p>
          <a:p>
            <a:pPr lvl="1"/>
            <a:r>
              <a:rPr lang="en-US" sz="2600" dirty="0"/>
              <a:t>The Law:		First 5 books of the Bible</a:t>
            </a:r>
          </a:p>
          <a:p>
            <a:pPr lvl="1"/>
            <a:r>
              <a:rPr lang="en-US" sz="2600" dirty="0"/>
              <a:t>Prophets:	Remainder of the Old Testament</a:t>
            </a:r>
          </a:p>
          <a:p>
            <a:pPr lvl="1"/>
            <a:endParaRPr lang="en-US" sz="2600" dirty="0"/>
          </a:p>
          <a:p>
            <a:pPr marL="274320" lvl="1" indent="0">
              <a:buNone/>
            </a:pPr>
            <a:r>
              <a:rPr lang="en-US" sz="2600" i="1" dirty="0"/>
              <a:t>Sometimes Psalms is separated, while other times it is considered the work of the prophets.</a:t>
            </a:r>
          </a:p>
        </p:txBody>
      </p:sp>
      <p:sp>
        <p:nvSpPr>
          <p:cNvPr id="4" name="TextBox 3">
            <a:extLst>
              <a:ext uri="{FF2B5EF4-FFF2-40B4-BE49-F238E27FC236}">
                <a16:creationId xmlns:a16="http://schemas.microsoft.com/office/drawing/2014/main" xmlns="" id="{EE534EF7-3EE6-40DA-B615-299D9CF9F3CB}"/>
              </a:ext>
            </a:extLst>
          </p:cNvPr>
          <p:cNvSpPr txBox="1"/>
          <p:nvPr/>
        </p:nvSpPr>
        <p:spPr>
          <a:xfrm>
            <a:off x="609600" y="5137428"/>
            <a:ext cx="7620000" cy="1415772"/>
          </a:xfrm>
          <a:prstGeom prst="rect">
            <a:avLst/>
          </a:prstGeom>
          <a:solidFill>
            <a:schemeClr val="accent1"/>
          </a:solidFill>
        </p:spPr>
        <p:txBody>
          <a:bodyPr wrap="square" rtlCol="0">
            <a:spAutoFit/>
          </a:bodyPr>
          <a:lstStyle/>
          <a:p>
            <a:r>
              <a:rPr lang="en-US" sz="3000" dirty="0"/>
              <a:t>(Matthew 22:40)</a:t>
            </a:r>
          </a:p>
          <a:p>
            <a:r>
              <a:rPr lang="en-US" sz="2800" dirty="0"/>
              <a:t>On these two commandments hang all the Law and the Prophets.</a:t>
            </a:r>
          </a:p>
        </p:txBody>
      </p:sp>
    </p:spTree>
    <p:extLst>
      <p:ext uri="{BB962C8B-B14F-4D97-AF65-F5344CB8AC3E}">
        <p14:creationId xmlns:p14="http://schemas.microsoft.com/office/powerpoint/2010/main" val="101604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3230</TotalTime>
  <Words>1312</Words>
  <Application>Microsoft Office PowerPoint</Application>
  <PresentationFormat>On-screen Show (4:3)</PresentationFormat>
  <Paragraphs>134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Clarity</vt:lpstr>
      <vt:lpstr>PowerPoint Presentation</vt:lpstr>
      <vt:lpstr>“Jesus and the old testament”</vt:lpstr>
      <vt:lpstr>Matthew 5:17-20</vt:lpstr>
      <vt:lpstr>Major Question For Our Study</vt:lpstr>
      <vt:lpstr>PowerPoint Presentation</vt:lpstr>
      <vt:lpstr>Isaiah 52:15</vt:lpstr>
      <vt:lpstr>“What they had not heard…”</vt:lpstr>
      <vt:lpstr>Matthew 5:17</vt:lpstr>
      <vt:lpstr>The Law and the Prophets</vt:lpstr>
      <vt:lpstr>What was the Relationship between Jesus and the Old Testament?</vt:lpstr>
      <vt:lpstr>Romans 10:4</vt:lpstr>
      <vt:lpstr>Matthew 5:18</vt:lpstr>
      <vt:lpstr>Explanation of the Idiom </vt:lpstr>
      <vt:lpstr>Pick and Choose?</vt:lpstr>
      <vt:lpstr>Galatians 5:3</vt:lpstr>
      <vt:lpstr>Time of Fulfillment</vt:lpstr>
      <vt:lpstr>Time of Fulfillment</vt:lpstr>
      <vt:lpstr>Colossians 2:14</vt:lpstr>
      <vt:lpstr>Hebrews 9:16-17</vt:lpstr>
      <vt:lpstr>Matthew 5:19</vt:lpstr>
      <vt:lpstr>What did Jesus mean by this?</vt:lpstr>
      <vt:lpstr>Matthew 5:20</vt:lpstr>
      <vt:lpstr>“It is written” ,“You have read”</vt:lpstr>
      <vt:lpstr>A Simple Explanation</vt:lpstr>
      <vt:lpstr>Matthew 7:24, 26</vt:lpstr>
      <vt:lpstr>Jesus and the Old Testament</vt:lpstr>
      <vt:lpstr>Conclusion</vt:lpstr>
      <vt:lpstr>John 7:46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363</cp:revision>
  <cp:lastPrinted>2016-08-14T13:26:36Z</cp:lastPrinted>
  <dcterms:created xsi:type="dcterms:W3CDTF">2006-08-16T00:00:00Z</dcterms:created>
  <dcterms:modified xsi:type="dcterms:W3CDTF">2019-05-18T15:30:31Z</dcterms:modified>
</cp:coreProperties>
</file>