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3"/>
  </p:handoutMasterIdLst>
  <p:sldIdLst>
    <p:sldId id="279" r:id="rId2"/>
    <p:sldId id="280" r:id="rId3"/>
    <p:sldId id="318" r:id="rId4"/>
    <p:sldId id="319" r:id="rId5"/>
    <p:sldId id="282" r:id="rId6"/>
    <p:sldId id="286" r:id="rId7"/>
    <p:sldId id="287" r:id="rId8"/>
    <p:sldId id="320" r:id="rId9"/>
    <p:sldId id="294" r:id="rId10"/>
    <p:sldId id="295" r:id="rId11"/>
    <p:sldId id="292" r:id="rId12"/>
    <p:sldId id="284" r:id="rId13"/>
    <p:sldId id="298" r:id="rId14"/>
    <p:sldId id="299" r:id="rId15"/>
    <p:sldId id="321" r:id="rId16"/>
    <p:sldId id="300" r:id="rId17"/>
    <p:sldId id="322" r:id="rId18"/>
    <p:sldId id="303" r:id="rId19"/>
    <p:sldId id="306" r:id="rId20"/>
    <p:sldId id="307" r:id="rId21"/>
    <p:sldId id="308" r:id="rId22"/>
    <p:sldId id="311" r:id="rId23"/>
    <p:sldId id="309" r:id="rId24"/>
    <p:sldId id="310" r:id="rId25"/>
    <p:sldId id="323" r:id="rId26"/>
    <p:sldId id="312" r:id="rId27"/>
    <p:sldId id="313" r:id="rId28"/>
    <p:sldId id="314" r:id="rId29"/>
    <p:sldId id="315" r:id="rId30"/>
    <p:sldId id="316" r:id="rId31"/>
    <p:sldId id="325" r:id="rId3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0" autoAdjust="0"/>
    <p:restoredTop sz="94660"/>
  </p:normalViewPr>
  <p:slideViewPr>
    <p:cSldViewPr>
      <p:cViewPr>
        <p:scale>
          <a:sx n="76" d="100"/>
          <a:sy n="76" d="100"/>
        </p:scale>
        <p:origin x="-121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2/11/2019</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2/11/2019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1"/>
            <a:ext cx="8153400" cy="1752599"/>
          </a:xfrm>
        </p:spPr>
        <p:txBody>
          <a:bodyPr/>
          <a:lstStyle/>
          <a:p>
            <a:pPr algn="ctr"/>
            <a:r>
              <a:rPr lang="en-US" sz="5500" dirty="0" smtClean="0">
                <a:solidFill>
                  <a:schemeClr val="tx1"/>
                </a:solidFill>
              </a:rPr>
              <a:t>”</a:t>
            </a:r>
            <a:r>
              <a:rPr lang="en-US" sz="5500" dirty="0" err="1" smtClean="0">
                <a:solidFill>
                  <a:schemeClr val="tx1"/>
                </a:solidFill>
              </a:rPr>
              <a:t>SWEAr</a:t>
            </a:r>
            <a:r>
              <a:rPr lang="en-US" sz="5500" dirty="0" smtClean="0">
                <a:solidFill>
                  <a:schemeClr val="tx1"/>
                </a:solidFill>
              </a:rPr>
              <a:t> AN Oath”</a:t>
            </a:r>
            <a:endParaRPr lang="en-US" sz="5500" dirty="0">
              <a:solidFill>
                <a:schemeClr val="tx1"/>
              </a:solidFill>
            </a:endParaRPr>
          </a:p>
        </p:txBody>
      </p:sp>
      <p:sp>
        <p:nvSpPr>
          <p:cNvPr id="3" name="Subtitle 2"/>
          <p:cNvSpPr>
            <a:spLocks noGrp="1"/>
          </p:cNvSpPr>
          <p:nvPr>
            <p:ph type="subTitle" idx="1"/>
          </p:nvPr>
        </p:nvSpPr>
        <p:spPr>
          <a:xfrm>
            <a:off x="914400" y="4495800"/>
            <a:ext cx="6400800" cy="1295400"/>
          </a:xfrm>
        </p:spPr>
        <p:txBody>
          <a:bodyPr>
            <a:normAutofit/>
          </a:bodyPr>
          <a:lstStyle/>
          <a:p>
            <a:pPr algn="ctr"/>
            <a:r>
              <a:rPr lang="en-US" sz="3200" dirty="0"/>
              <a:t>February 6, 2019</a:t>
            </a:r>
          </a:p>
          <a:p>
            <a:pPr algn="ctr"/>
            <a:r>
              <a:rPr lang="en-US" sz="3200" dirty="0"/>
              <a:t>San Angelo, TX</a:t>
            </a:r>
          </a:p>
        </p:txBody>
      </p:sp>
      <p:sp>
        <p:nvSpPr>
          <p:cNvPr id="4" name="Title 1"/>
          <p:cNvSpPr txBox="1">
            <a:spLocks/>
          </p:cNvSpPr>
          <p:nvPr/>
        </p:nvSpPr>
        <p:spPr>
          <a:xfrm>
            <a:off x="1427018" y="2624138"/>
            <a:ext cx="6726382" cy="728662"/>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r>
              <a:rPr lang="en-US" sz="3700" b="1" i="1" dirty="0"/>
              <a:t>What Saith the Scriptures…</a:t>
            </a:r>
          </a:p>
        </p:txBody>
      </p:sp>
    </p:spTree>
    <p:extLst>
      <p:ext uri="{BB962C8B-B14F-4D97-AF65-F5344CB8AC3E}">
        <p14:creationId xmlns:p14="http://schemas.microsoft.com/office/powerpoint/2010/main" val="38053509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890270C-A7D2-4AB2-B406-D1EEF5F77E1B}"/>
              </a:ext>
            </a:extLst>
          </p:cNvPr>
          <p:cNvSpPr>
            <a:spLocks noGrp="1"/>
          </p:cNvSpPr>
          <p:nvPr>
            <p:ph type="title"/>
          </p:nvPr>
        </p:nvSpPr>
        <p:spPr/>
        <p:txBody>
          <a:bodyPr/>
          <a:lstStyle/>
          <a:p>
            <a:r>
              <a:rPr lang="en-US" b="1" dirty="0"/>
              <a:t>Deuteronomy 21:6-8</a:t>
            </a:r>
          </a:p>
        </p:txBody>
      </p:sp>
      <p:sp>
        <p:nvSpPr>
          <p:cNvPr id="3" name="Content Placeholder 2">
            <a:extLst>
              <a:ext uri="{FF2B5EF4-FFF2-40B4-BE49-F238E27FC236}">
                <a16:creationId xmlns="" xmlns:a16="http://schemas.microsoft.com/office/drawing/2014/main" id="{7D8039DA-9E73-48DC-836E-67F2DB85A800}"/>
              </a:ext>
            </a:extLst>
          </p:cNvPr>
          <p:cNvSpPr>
            <a:spLocks noGrp="1"/>
          </p:cNvSpPr>
          <p:nvPr>
            <p:ph idx="1"/>
          </p:nvPr>
        </p:nvSpPr>
        <p:spPr>
          <a:xfrm>
            <a:off x="457200" y="1600200"/>
            <a:ext cx="8229600" cy="3810000"/>
          </a:xfrm>
        </p:spPr>
        <p:txBody>
          <a:bodyPr/>
          <a:lstStyle/>
          <a:p>
            <a:pPr marL="0" indent="0">
              <a:buNone/>
            </a:pPr>
            <a:r>
              <a:rPr lang="en-US" i="1" dirty="0" smtClean="0"/>
              <a:t>If a dead man was found near a city:</a:t>
            </a:r>
          </a:p>
          <a:p>
            <a:pPr marL="0" indent="0">
              <a:buNone/>
            </a:pPr>
            <a:endParaRPr lang="en-US" i="1" dirty="0"/>
          </a:p>
          <a:p>
            <a:pPr marL="0" indent="0">
              <a:buNone/>
            </a:pPr>
            <a:r>
              <a:rPr lang="en-US" sz="2800" dirty="0" smtClean="0"/>
              <a:t>‘</a:t>
            </a:r>
            <a:r>
              <a:rPr lang="en-US" sz="2800" dirty="0"/>
              <a:t>Our hands have not shed this blood, nor have our eyes seen </a:t>
            </a:r>
            <a:r>
              <a:rPr lang="en-US" sz="2800" i="1" dirty="0"/>
              <a:t>it.</a:t>
            </a:r>
            <a:r>
              <a:rPr lang="en-US" sz="2800" dirty="0"/>
              <a:t> </a:t>
            </a:r>
            <a:r>
              <a:rPr lang="en-US" sz="2800" b="1" baseline="30000" dirty="0"/>
              <a:t>8 </a:t>
            </a:r>
            <a:r>
              <a:rPr lang="en-US" sz="2800" dirty="0"/>
              <a:t>Provide atonement, O </a:t>
            </a:r>
            <a:r>
              <a:rPr lang="en-US" sz="2800" cap="small" dirty="0"/>
              <a:t>Lord</a:t>
            </a:r>
            <a:r>
              <a:rPr lang="en-US" sz="2800" dirty="0"/>
              <a:t>, for Your people Israel, whom You have redeemed, and do not lay innocent blood to the charge of Your people Israel.’ And atonement shall be provided on their behalf for the blood. </a:t>
            </a:r>
          </a:p>
        </p:txBody>
      </p:sp>
    </p:spTree>
    <p:extLst>
      <p:ext uri="{BB962C8B-B14F-4D97-AF65-F5344CB8AC3E}">
        <p14:creationId xmlns:p14="http://schemas.microsoft.com/office/powerpoint/2010/main" val="4201483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8B323B-8D41-4FAF-9BBE-38F8AB143D8C}"/>
              </a:ext>
            </a:extLst>
          </p:cNvPr>
          <p:cNvSpPr>
            <a:spLocks noGrp="1"/>
          </p:cNvSpPr>
          <p:nvPr>
            <p:ph type="title"/>
          </p:nvPr>
        </p:nvSpPr>
        <p:spPr/>
        <p:txBody>
          <a:bodyPr/>
          <a:lstStyle/>
          <a:p>
            <a:r>
              <a:rPr lang="en-US" b="1" dirty="0"/>
              <a:t>Leviticus 5:1</a:t>
            </a:r>
          </a:p>
        </p:txBody>
      </p:sp>
      <p:sp>
        <p:nvSpPr>
          <p:cNvPr id="3" name="Content Placeholder 2">
            <a:extLst>
              <a:ext uri="{FF2B5EF4-FFF2-40B4-BE49-F238E27FC236}">
                <a16:creationId xmlns="" xmlns:a16="http://schemas.microsoft.com/office/drawing/2014/main" id="{52015917-2AC4-4EB9-9BBA-9414EF6CC6FA}"/>
              </a:ext>
            </a:extLst>
          </p:cNvPr>
          <p:cNvSpPr>
            <a:spLocks noGrp="1"/>
          </p:cNvSpPr>
          <p:nvPr>
            <p:ph idx="1"/>
          </p:nvPr>
        </p:nvSpPr>
        <p:spPr>
          <a:xfrm>
            <a:off x="457200" y="1600200"/>
            <a:ext cx="8382000" cy="1524000"/>
          </a:xfrm>
        </p:spPr>
        <p:txBody>
          <a:bodyPr>
            <a:normAutofit/>
          </a:bodyPr>
          <a:lstStyle/>
          <a:p>
            <a:pPr marL="0" indent="0">
              <a:buNone/>
            </a:pPr>
            <a:r>
              <a:rPr lang="en-US" sz="2800" dirty="0"/>
              <a:t>‘If a person sins in hearing the utterance of an oath, and </a:t>
            </a:r>
            <a:r>
              <a:rPr lang="en-US" sz="2800" i="1" dirty="0"/>
              <a:t>is</a:t>
            </a:r>
            <a:r>
              <a:rPr lang="en-US" sz="2800" dirty="0"/>
              <a:t> a witness, whether he has seen or known </a:t>
            </a:r>
            <a:r>
              <a:rPr lang="en-US" sz="2800" i="1" dirty="0"/>
              <a:t>of the matter</a:t>
            </a:r>
            <a:r>
              <a:rPr lang="en-US" sz="2800" dirty="0"/>
              <a:t>—if he does not tell </a:t>
            </a:r>
            <a:r>
              <a:rPr lang="en-US" sz="2800" i="1" dirty="0"/>
              <a:t>it</a:t>
            </a:r>
            <a:r>
              <a:rPr lang="en-US" sz="2800" dirty="0"/>
              <a:t>, he bears guilt.</a:t>
            </a:r>
          </a:p>
        </p:txBody>
      </p:sp>
      <p:sp>
        <p:nvSpPr>
          <p:cNvPr id="4" name="TextBox 3"/>
          <p:cNvSpPr txBox="1"/>
          <p:nvPr/>
        </p:nvSpPr>
        <p:spPr>
          <a:xfrm>
            <a:off x="1752600" y="3200400"/>
            <a:ext cx="5638800" cy="2092881"/>
          </a:xfrm>
          <a:prstGeom prst="rect">
            <a:avLst/>
          </a:prstGeom>
          <a:solidFill>
            <a:schemeClr val="bg1">
              <a:lumMod val="75000"/>
            </a:schemeClr>
          </a:solidFill>
        </p:spPr>
        <p:txBody>
          <a:bodyPr wrap="square" rtlCol="0">
            <a:spAutoFit/>
          </a:bodyPr>
          <a:lstStyle/>
          <a:p>
            <a:r>
              <a:rPr lang="en-US" sz="2800" dirty="0" smtClean="0"/>
              <a:t>Under the Law of Moses:</a:t>
            </a:r>
          </a:p>
          <a:p>
            <a:pPr marL="342900" indent="-342900">
              <a:buAutoNum type="arabicParenR"/>
            </a:pPr>
            <a:r>
              <a:rPr lang="en-US" sz="2800" dirty="0" smtClean="0"/>
              <a:t>No “5</a:t>
            </a:r>
            <a:r>
              <a:rPr lang="en-US" sz="2800" baseline="30000" dirty="0" smtClean="0"/>
              <a:t>th</a:t>
            </a:r>
            <a:r>
              <a:rPr lang="en-US" sz="2800" dirty="0" smtClean="0"/>
              <a:t> Amendment” right</a:t>
            </a:r>
          </a:p>
          <a:p>
            <a:pPr marL="342900" indent="-342900">
              <a:buAutoNum type="arabicParenR"/>
            </a:pPr>
            <a:r>
              <a:rPr lang="en-US" sz="2800" dirty="0" smtClean="0"/>
              <a:t>No “Spousal Privilege”</a:t>
            </a:r>
          </a:p>
          <a:p>
            <a:pPr marL="342900" indent="-342900">
              <a:buAutoNum type="arabicParenR"/>
            </a:pPr>
            <a:r>
              <a:rPr lang="en-US" sz="2800" dirty="0" smtClean="0"/>
              <a:t>No “Attorney/Client Privilege”</a:t>
            </a:r>
          </a:p>
          <a:p>
            <a:pPr marL="342900" indent="-342900">
              <a:buAutoNum type="arabicParenR"/>
            </a:pPr>
            <a:endParaRPr lang="en-US" dirty="0"/>
          </a:p>
        </p:txBody>
      </p:sp>
      <p:sp>
        <p:nvSpPr>
          <p:cNvPr id="5" name="TextBox 4"/>
          <p:cNvSpPr txBox="1"/>
          <p:nvPr/>
        </p:nvSpPr>
        <p:spPr>
          <a:xfrm>
            <a:off x="457200" y="5562600"/>
            <a:ext cx="8382000" cy="523220"/>
          </a:xfrm>
          <a:prstGeom prst="rect">
            <a:avLst/>
          </a:prstGeom>
          <a:solidFill>
            <a:schemeClr val="accent2"/>
          </a:solidFill>
        </p:spPr>
        <p:txBody>
          <a:bodyPr wrap="square" rtlCol="0">
            <a:spAutoFit/>
          </a:bodyPr>
          <a:lstStyle/>
          <a:p>
            <a:pPr algn="ctr"/>
            <a:r>
              <a:rPr lang="en-US" sz="2800" dirty="0" smtClean="0"/>
              <a:t>We will see an example of this momentarily.</a:t>
            </a:r>
            <a:endParaRPr lang="en-US" sz="2800" dirty="0"/>
          </a:p>
        </p:txBody>
      </p:sp>
    </p:spTree>
    <p:extLst>
      <p:ext uri="{BB962C8B-B14F-4D97-AF65-F5344CB8AC3E}">
        <p14:creationId xmlns:p14="http://schemas.microsoft.com/office/powerpoint/2010/main" val="3374560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88392D-4FFF-4E35-BAD2-356FB0A8A3CA}"/>
              </a:ext>
            </a:extLst>
          </p:cNvPr>
          <p:cNvSpPr>
            <a:spLocks noGrp="1"/>
          </p:cNvSpPr>
          <p:nvPr>
            <p:ph type="title"/>
          </p:nvPr>
        </p:nvSpPr>
        <p:spPr/>
        <p:txBody>
          <a:bodyPr/>
          <a:lstStyle/>
          <a:p>
            <a:r>
              <a:rPr lang="en-US" b="1" dirty="0"/>
              <a:t>Ecclesiastes </a:t>
            </a:r>
            <a:r>
              <a:rPr lang="en-US" b="1" dirty="0" smtClean="0"/>
              <a:t>5:2, 4-5</a:t>
            </a:r>
            <a:endParaRPr lang="en-US" b="1" dirty="0"/>
          </a:p>
        </p:txBody>
      </p:sp>
      <p:sp>
        <p:nvSpPr>
          <p:cNvPr id="3" name="Content Placeholder 2">
            <a:extLst>
              <a:ext uri="{FF2B5EF4-FFF2-40B4-BE49-F238E27FC236}">
                <a16:creationId xmlns="" xmlns:a16="http://schemas.microsoft.com/office/drawing/2014/main" id="{128C15B7-C7E5-4619-B80C-96FDB7B4A014}"/>
              </a:ext>
            </a:extLst>
          </p:cNvPr>
          <p:cNvSpPr>
            <a:spLocks noGrp="1"/>
          </p:cNvSpPr>
          <p:nvPr>
            <p:ph idx="1"/>
          </p:nvPr>
        </p:nvSpPr>
        <p:spPr/>
        <p:txBody>
          <a:bodyPr/>
          <a:lstStyle/>
          <a:p>
            <a:pPr marL="0" indent="0">
              <a:buNone/>
            </a:pPr>
            <a:r>
              <a:rPr lang="en-US" sz="2800" dirty="0"/>
              <a:t>Do not be rash with your mouth,</a:t>
            </a:r>
            <a:br>
              <a:rPr lang="en-US" sz="2800" dirty="0"/>
            </a:br>
            <a:r>
              <a:rPr lang="en-US" sz="2800" dirty="0"/>
              <a:t>And let not your heart utter anything hastily before </a:t>
            </a:r>
            <a:r>
              <a:rPr lang="en-US" sz="2800" dirty="0" smtClean="0"/>
              <a:t>God. For </a:t>
            </a:r>
            <a:r>
              <a:rPr lang="en-US" sz="2800" dirty="0"/>
              <a:t>God </a:t>
            </a:r>
            <a:r>
              <a:rPr lang="en-US" sz="2800" i="1" dirty="0"/>
              <a:t>is</a:t>
            </a:r>
            <a:r>
              <a:rPr lang="en-US" sz="2800" dirty="0"/>
              <a:t> in heaven, and you on earth;</a:t>
            </a:r>
            <a:br>
              <a:rPr lang="en-US" sz="2800" dirty="0"/>
            </a:br>
            <a:r>
              <a:rPr lang="en-US" sz="2800" dirty="0"/>
              <a:t>Therefore let your words be few.</a:t>
            </a:r>
            <a:br>
              <a:rPr lang="en-US" sz="2800" dirty="0"/>
            </a:br>
            <a:endParaRPr lang="en-US" sz="2800" dirty="0" smtClean="0"/>
          </a:p>
          <a:p>
            <a:pPr marL="0" indent="0">
              <a:buNone/>
            </a:pPr>
            <a:r>
              <a:rPr lang="en-US" sz="2800" b="1" baseline="30000" dirty="0" smtClean="0"/>
              <a:t>4 </a:t>
            </a:r>
            <a:r>
              <a:rPr lang="en-US" sz="2800" dirty="0" smtClean="0"/>
              <a:t>When you make a vow to God, do not delay to pay it;  For </a:t>
            </a:r>
            <a:r>
              <a:rPr lang="en-US" sz="2800" i="1" dirty="0" smtClean="0"/>
              <a:t>He has</a:t>
            </a:r>
            <a:r>
              <a:rPr lang="en-US" sz="2800" dirty="0" smtClean="0"/>
              <a:t> no pleasure in fools.</a:t>
            </a:r>
            <a:br>
              <a:rPr lang="en-US" sz="2800" dirty="0" smtClean="0"/>
            </a:br>
            <a:r>
              <a:rPr lang="en-US" sz="2800" dirty="0" smtClean="0"/>
              <a:t>Pay what you have vowed—  </a:t>
            </a:r>
            <a:r>
              <a:rPr lang="en-US" sz="2800" b="1" baseline="30000" dirty="0" smtClean="0"/>
              <a:t>5 </a:t>
            </a:r>
            <a:r>
              <a:rPr lang="en-US" sz="2800" dirty="0" smtClean="0"/>
              <a:t>Better not to vow than to vow and not pay.</a:t>
            </a:r>
          </a:p>
          <a:p>
            <a:pPr marL="0" indent="0">
              <a:buNone/>
            </a:pPr>
            <a:endParaRPr lang="en-US" dirty="0"/>
          </a:p>
        </p:txBody>
      </p:sp>
    </p:spTree>
    <p:extLst>
      <p:ext uri="{BB962C8B-B14F-4D97-AF65-F5344CB8AC3E}">
        <p14:creationId xmlns:p14="http://schemas.microsoft.com/office/powerpoint/2010/main" val="1603477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28E322-8245-47D6-B0F0-F16647DBE8FA}"/>
              </a:ext>
            </a:extLst>
          </p:cNvPr>
          <p:cNvSpPr>
            <a:spLocks noGrp="1"/>
          </p:cNvSpPr>
          <p:nvPr>
            <p:ph type="title"/>
          </p:nvPr>
        </p:nvSpPr>
        <p:spPr/>
        <p:txBody>
          <a:bodyPr/>
          <a:lstStyle/>
          <a:p>
            <a:r>
              <a:rPr lang="en-US" b="1" dirty="0"/>
              <a:t>Matthew 5:34</a:t>
            </a:r>
          </a:p>
        </p:txBody>
      </p:sp>
      <p:sp>
        <p:nvSpPr>
          <p:cNvPr id="3" name="Content Placeholder 2">
            <a:extLst>
              <a:ext uri="{FF2B5EF4-FFF2-40B4-BE49-F238E27FC236}">
                <a16:creationId xmlns="" xmlns:a16="http://schemas.microsoft.com/office/drawing/2014/main" id="{442D82A5-0E85-43C9-AEFB-C822FA01ED29}"/>
              </a:ext>
            </a:extLst>
          </p:cNvPr>
          <p:cNvSpPr>
            <a:spLocks noGrp="1"/>
          </p:cNvSpPr>
          <p:nvPr>
            <p:ph idx="1"/>
          </p:nvPr>
        </p:nvSpPr>
        <p:spPr>
          <a:xfrm>
            <a:off x="457200" y="1600200"/>
            <a:ext cx="8229600" cy="609600"/>
          </a:xfrm>
        </p:spPr>
        <p:txBody>
          <a:bodyPr>
            <a:noAutofit/>
          </a:bodyPr>
          <a:lstStyle/>
          <a:p>
            <a:pPr marL="0" indent="0">
              <a:buNone/>
            </a:pPr>
            <a:r>
              <a:rPr lang="en-US" sz="3000" dirty="0"/>
              <a:t>Jesus said…  “But I say to you, do not swear at all…”</a:t>
            </a:r>
          </a:p>
        </p:txBody>
      </p:sp>
      <p:sp>
        <p:nvSpPr>
          <p:cNvPr id="4" name="TextBox 3">
            <a:extLst>
              <a:ext uri="{FF2B5EF4-FFF2-40B4-BE49-F238E27FC236}">
                <a16:creationId xmlns="" xmlns:a16="http://schemas.microsoft.com/office/drawing/2014/main" id="{9340A6C3-9C97-4794-AEA0-EBB8E1452762}"/>
              </a:ext>
            </a:extLst>
          </p:cNvPr>
          <p:cNvSpPr txBox="1"/>
          <p:nvPr/>
        </p:nvSpPr>
        <p:spPr>
          <a:xfrm>
            <a:off x="457200" y="3124200"/>
            <a:ext cx="8229600" cy="1015663"/>
          </a:xfrm>
          <a:prstGeom prst="rect">
            <a:avLst/>
          </a:prstGeom>
          <a:solidFill>
            <a:schemeClr val="accent1"/>
          </a:solidFill>
        </p:spPr>
        <p:txBody>
          <a:bodyPr wrap="square" rtlCol="0">
            <a:spAutoFit/>
          </a:bodyPr>
          <a:lstStyle/>
          <a:p>
            <a:r>
              <a:rPr lang="en-US" sz="3000" dirty="0"/>
              <a:t>So does that mean every type of vow, oath or swear is unacceptable?</a:t>
            </a:r>
          </a:p>
        </p:txBody>
      </p:sp>
      <p:sp>
        <p:nvSpPr>
          <p:cNvPr id="5" name="TextBox 4"/>
          <p:cNvSpPr txBox="1"/>
          <p:nvPr/>
        </p:nvSpPr>
        <p:spPr>
          <a:xfrm>
            <a:off x="457200" y="4495800"/>
            <a:ext cx="8153400" cy="1384995"/>
          </a:xfrm>
          <a:prstGeom prst="rect">
            <a:avLst/>
          </a:prstGeom>
          <a:solidFill>
            <a:schemeClr val="accent2"/>
          </a:solidFill>
        </p:spPr>
        <p:txBody>
          <a:bodyPr wrap="square" rtlCol="0">
            <a:spAutoFit/>
          </a:bodyPr>
          <a:lstStyle/>
          <a:p>
            <a:r>
              <a:rPr lang="en-US" sz="2800" dirty="0" smtClean="0"/>
              <a:t>Does this include being sworn into office?  Wedding vows?  Swear to tell the truth, the whole truth and nothing but the truth?</a:t>
            </a:r>
            <a:endParaRPr lang="en-US" sz="2800" dirty="0"/>
          </a:p>
        </p:txBody>
      </p:sp>
    </p:spTree>
    <p:extLst>
      <p:ext uri="{BB962C8B-B14F-4D97-AF65-F5344CB8AC3E}">
        <p14:creationId xmlns:p14="http://schemas.microsoft.com/office/powerpoint/2010/main" val="5508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B3A7FF-E254-4042-A926-77042C6A26A1}"/>
              </a:ext>
            </a:extLst>
          </p:cNvPr>
          <p:cNvSpPr>
            <a:spLocks noGrp="1"/>
          </p:cNvSpPr>
          <p:nvPr>
            <p:ph type="title"/>
          </p:nvPr>
        </p:nvSpPr>
        <p:spPr/>
        <p:txBody>
          <a:bodyPr/>
          <a:lstStyle/>
          <a:p>
            <a:r>
              <a:rPr lang="en-US" b="1" dirty="0"/>
              <a:t>JESUS:  Matthew 26:62-64</a:t>
            </a:r>
          </a:p>
        </p:txBody>
      </p:sp>
      <p:sp>
        <p:nvSpPr>
          <p:cNvPr id="3" name="Content Placeholder 2">
            <a:extLst>
              <a:ext uri="{FF2B5EF4-FFF2-40B4-BE49-F238E27FC236}">
                <a16:creationId xmlns="" xmlns:a16="http://schemas.microsoft.com/office/drawing/2014/main" id="{367895DA-EAF5-4A0C-A107-1BC3D314C2E5}"/>
              </a:ext>
            </a:extLst>
          </p:cNvPr>
          <p:cNvSpPr>
            <a:spLocks noGrp="1"/>
          </p:cNvSpPr>
          <p:nvPr>
            <p:ph idx="1"/>
          </p:nvPr>
        </p:nvSpPr>
        <p:spPr>
          <a:xfrm>
            <a:off x="457200" y="1600200"/>
            <a:ext cx="8229600" cy="2819400"/>
          </a:xfrm>
        </p:spPr>
        <p:txBody>
          <a:bodyPr/>
          <a:lstStyle/>
          <a:p>
            <a:pPr marL="0" indent="0">
              <a:buNone/>
            </a:pPr>
            <a:r>
              <a:rPr lang="en-US" sz="2800" dirty="0"/>
              <a:t>And the high priest arose and said to Him, “Do You answer nothing? What </a:t>
            </a:r>
            <a:r>
              <a:rPr lang="en-US" sz="2800" i="1" dirty="0"/>
              <a:t>is it</a:t>
            </a:r>
            <a:r>
              <a:rPr lang="en-US" sz="2800" dirty="0"/>
              <a:t> these men testify against You?” </a:t>
            </a:r>
            <a:r>
              <a:rPr lang="en-US" sz="2800" b="1" baseline="30000" dirty="0"/>
              <a:t>63 </a:t>
            </a:r>
            <a:r>
              <a:rPr lang="en-US" sz="2800" dirty="0"/>
              <a:t>But Jesus kept silent. And the high priest answered and said to Him, “</a:t>
            </a:r>
            <a:r>
              <a:rPr lang="en-US" sz="2800" b="1" u="sng" dirty="0"/>
              <a:t>I put You under oath by the living God</a:t>
            </a:r>
            <a:r>
              <a:rPr lang="en-US" sz="2800" dirty="0"/>
              <a:t>: Tell us if You are the Christ, the Son of God!”</a:t>
            </a:r>
          </a:p>
          <a:p>
            <a:pPr marL="0" indent="0">
              <a:buNone/>
            </a:pPr>
            <a:endParaRPr lang="en-US" dirty="0"/>
          </a:p>
        </p:txBody>
      </p:sp>
      <p:sp>
        <p:nvSpPr>
          <p:cNvPr id="4" name="TextBox 3"/>
          <p:cNvSpPr txBox="1"/>
          <p:nvPr/>
        </p:nvSpPr>
        <p:spPr>
          <a:xfrm>
            <a:off x="609600" y="4648200"/>
            <a:ext cx="8001000" cy="1384995"/>
          </a:xfrm>
          <a:prstGeom prst="rect">
            <a:avLst/>
          </a:prstGeom>
          <a:solidFill>
            <a:schemeClr val="accent1"/>
          </a:solidFill>
        </p:spPr>
        <p:txBody>
          <a:bodyPr wrap="square" rtlCol="0">
            <a:spAutoFit/>
          </a:bodyPr>
          <a:lstStyle/>
          <a:p>
            <a:r>
              <a:rPr lang="en-US" sz="2800" dirty="0" smtClean="0"/>
              <a:t>Remember, Jesus had remained completely silent during this entire interrogation by the high priest and the Sanhedrin Court.</a:t>
            </a:r>
            <a:endParaRPr lang="en-US" sz="2800" dirty="0"/>
          </a:p>
        </p:txBody>
      </p:sp>
    </p:spTree>
    <p:extLst>
      <p:ext uri="{BB962C8B-B14F-4D97-AF65-F5344CB8AC3E}">
        <p14:creationId xmlns:p14="http://schemas.microsoft.com/office/powerpoint/2010/main" val="133810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B3A7FF-E254-4042-A926-77042C6A26A1}"/>
              </a:ext>
            </a:extLst>
          </p:cNvPr>
          <p:cNvSpPr>
            <a:spLocks noGrp="1"/>
          </p:cNvSpPr>
          <p:nvPr>
            <p:ph type="title"/>
          </p:nvPr>
        </p:nvSpPr>
        <p:spPr/>
        <p:txBody>
          <a:bodyPr/>
          <a:lstStyle/>
          <a:p>
            <a:r>
              <a:rPr lang="en-US" b="1" dirty="0"/>
              <a:t>JESUS:  Matthew 26:62-64</a:t>
            </a:r>
          </a:p>
        </p:txBody>
      </p:sp>
      <p:sp>
        <p:nvSpPr>
          <p:cNvPr id="3" name="Content Placeholder 2">
            <a:extLst>
              <a:ext uri="{FF2B5EF4-FFF2-40B4-BE49-F238E27FC236}">
                <a16:creationId xmlns="" xmlns:a16="http://schemas.microsoft.com/office/drawing/2014/main" id="{367895DA-EAF5-4A0C-A107-1BC3D314C2E5}"/>
              </a:ext>
            </a:extLst>
          </p:cNvPr>
          <p:cNvSpPr>
            <a:spLocks noGrp="1"/>
          </p:cNvSpPr>
          <p:nvPr>
            <p:ph idx="1"/>
          </p:nvPr>
        </p:nvSpPr>
        <p:spPr>
          <a:xfrm>
            <a:off x="457200" y="1600200"/>
            <a:ext cx="8229600" cy="2057400"/>
          </a:xfrm>
        </p:spPr>
        <p:txBody>
          <a:bodyPr/>
          <a:lstStyle/>
          <a:p>
            <a:pPr marL="0" indent="0">
              <a:buNone/>
            </a:pPr>
            <a:r>
              <a:rPr lang="en-US" sz="2800" b="1" baseline="30000" dirty="0" smtClean="0"/>
              <a:t>64</a:t>
            </a:r>
            <a:r>
              <a:rPr lang="en-US" sz="2800" b="1" baseline="30000" dirty="0"/>
              <a:t> </a:t>
            </a:r>
            <a:r>
              <a:rPr lang="en-US" sz="2800" dirty="0"/>
              <a:t>Jesus said to him, “</a:t>
            </a:r>
            <a:r>
              <a:rPr lang="en-US" sz="2800" i="1" dirty="0"/>
              <a:t>It is as</a:t>
            </a:r>
            <a:r>
              <a:rPr lang="en-US" sz="2800" dirty="0"/>
              <a:t> you said. Nevertheless, I say to you, hereafter you will see the Son of Man sitting at the right hand of the Power, and coming on the clouds of heaven.”</a:t>
            </a:r>
          </a:p>
          <a:p>
            <a:pPr marL="0" indent="0">
              <a:buNone/>
            </a:pPr>
            <a:endParaRPr lang="en-US" dirty="0"/>
          </a:p>
        </p:txBody>
      </p:sp>
      <p:sp>
        <p:nvSpPr>
          <p:cNvPr id="4" name="TextBox 3"/>
          <p:cNvSpPr txBox="1"/>
          <p:nvPr/>
        </p:nvSpPr>
        <p:spPr>
          <a:xfrm>
            <a:off x="533400" y="3657600"/>
            <a:ext cx="8153400" cy="1815882"/>
          </a:xfrm>
          <a:prstGeom prst="rect">
            <a:avLst/>
          </a:prstGeom>
          <a:solidFill>
            <a:schemeClr val="accent1"/>
          </a:solidFill>
        </p:spPr>
        <p:txBody>
          <a:bodyPr wrap="square" rtlCol="0">
            <a:spAutoFit/>
          </a:bodyPr>
          <a:lstStyle/>
          <a:p>
            <a:pPr marL="285750" indent="-285750">
              <a:buFont typeface="Arial" panose="020B0604020202020204" pitchFamily="34" charset="0"/>
              <a:buChar char="•"/>
            </a:pPr>
            <a:r>
              <a:rPr lang="en-US" sz="2800" dirty="0" smtClean="0"/>
              <a:t>Since the high priest placed Jesus under an oath, he was required to answer!  (Leviticus 5:1)</a:t>
            </a:r>
          </a:p>
          <a:p>
            <a:pPr marL="285750" indent="-285750">
              <a:buFont typeface="Arial" panose="020B0604020202020204" pitchFamily="34" charset="0"/>
              <a:buChar char="•"/>
            </a:pPr>
            <a:r>
              <a:rPr lang="en-US" sz="2800" dirty="0" smtClean="0"/>
              <a:t>Failure to answer would have been an admission that he was </a:t>
            </a:r>
            <a:r>
              <a:rPr lang="en-US" sz="2800" b="1" dirty="0" smtClean="0"/>
              <a:t>NOT</a:t>
            </a:r>
            <a:r>
              <a:rPr lang="en-US" sz="2800" dirty="0" smtClean="0"/>
              <a:t> the Christ. </a:t>
            </a:r>
            <a:endParaRPr lang="en-US" sz="2800" dirty="0"/>
          </a:p>
        </p:txBody>
      </p:sp>
    </p:spTree>
    <p:extLst>
      <p:ext uri="{BB962C8B-B14F-4D97-AF65-F5344CB8AC3E}">
        <p14:creationId xmlns:p14="http://schemas.microsoft.com/office/powerpoint/2010/main" val="251951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D4285F-C085-4CA3-A0EA-F5361468E9ED}"/>
              </a:ext>
            </a:extLst>
          </p:cNvPr>
          <p:cNvSpPr>
            <a:spLocks noGrp="1"/>
          </p:cNvSpPr>
          <p:nvPr>
            <p:ph type="title"/>
          </p:nvPr>
        </p:nvSpPr>
        <p:spPr>
          <a:xfrm>
            <a:off x="457200" y="609600"/>
            <a:ext cx="8229600" cy="990600"/>
          </a:xfrm>
        </p:spPr>
        <p:txBody>
          <a:bodyPr/>
          <a:lstStyle/>
          <a:p>
            <a:r>
              <a:rPr lang="en-US" b="1" dirty="0" smtClean="0"/>
              <a:t>APOSTLE PAUL</a:t>
            </a:r>
            <a:endParaRPr lang="en-US" b="1" dirty="0"/>
          </a:p>
        </p:txBody>
      </p:sp>
      <p:sp>
        <p:nvSpPr>
          <p:cNvPr id="3" name="Content Placeholder 2">
            <a:extLst>
              <a:ext uri="{FF2B5EF4-FFF2-40B4-BE49-F238E27FC236}">
                <a16:creationId xmlns="" xmlns:a16="http://schemas.microsoft.com/office/drawing/2014/main" id="{1CBCD946-C3B8-4399-99F2-CA7BFA2CE169}"/>
              </a:ext>
            </a:extLst>
          </p:cNvPr>
          <p:cNvSpPr>
            <a:spLocks noGrp="1"/>
          </p:cNvSpPr>
          <p:nvPr>
            <p:ph idx="1"/>
          </p:nvPr>
        </p:nvSpPr>
        <p:spPr>
          <a:xfrm>
            <a:off x="457200" y="1828800"/>
            <a:ext cx="8229600" cy="4648200"/>
          </a:xfrm>
        </p:spPr>
        <p:txBody>
          <a:bodyPr>
            <a:normAutofit/>
          </a:bodyPr>
          <a:lstStyle/>
          <a:p>
            <a:pPr marL="0" indent="0">
              <a:buNone/>
            </a:pPr>
            <a:r>
              <a:rPr lang="en-US" sz="2800" b="1" dirty="0" smtClean="0"/>
              <a:t>(Romans 1:9)  </a:t>
            </a:r>
          </a:p>
          <a:p>
            <a:pPr marL="0" indent="0">
              <a:buNone/>
            </a:pPr>
            <a:r>
              <a:rPr lang="en-US" sz="2800" dirty="0" smtClean="0"/>
              <a:t>For </a:t>
            </a:r>
            <a:r>
              <a:rPr lang="en-US" sz="2800" b="1" u="sng" dirty="0"/>
              <a:t>God is my witness</a:t>
            </a:r>
            <a:r>
              <a:rPr lang="en-US" sz="2800" dirty="0"/>
              <a:t>, whom I serve with my spirit in the gospel of His Son, that without ceasing I make mention of you always in my </a:t>
            </a:r>
            <a:r>
              <a:rPr lang="en-US" sz="2800" dirty="0" smtClean="0"/>
              <a:t>prayers</a:t>
            </a:r>
          </a:p>
          <a:p>
            <a:pPr marL="0" indent="0">
              <a:buNone/>
            </a:pPr>
            <a:endParaRPr lang="en-US" sz="2800" b="1" dirty="0" smtClean="0"/>
          </a:p>
          <a:p>
            <a:pPr marL="0" indent="0">
              <a:buNone/>
            </a:pPr>
            <a:r>
              <a:rPr lang="en-US" sz="2800" b="1" dirty="0" smtClean="0"/>
              <a:t>(</a:t>
            </a:r>
            <a:r>
              <a:rPr lang="en-US" sz="2800" b="1" dirty="0"/>
              <a:t>2 Corinthians 1:18)</a:t>
            </a:r>
          </a:p>
          <a:p>
            <a:pPr marL="0" indent="0">
              <a:buNone/>
            </a:pPr>
            <a:r>
              <a:rPr lang="en-US" sz="2800" dirty="0"/>
              <a:t>But </a:t>
            </a:r>
            <a:r>
              <a:rPr lang="en-US" sz="2800" b="1" i="1" u="sng" dirty="0"/>
              <a:t>as</a:t>
            </a:r>
            <a:r>
              <a:rPr lang="en-US" sz="2800" b="1" u="sng" dirty="0"/>
              <a:t> God </a:t>
            </a:r>
            <a:r>
              <a:rPr lang="en-US" sz="2800" b="1" i="1" u="sng" dirty="0"/>
              <a:t>is</a:t>
            </a:r>
            <a:r>
              <a:rPr lang="en-US" sz="2800" b="1" u="sng" dirty="0"/>
              <a:t> faithful</a:t>
            </a:r>
            <a:r>
              <a:rPr lang="en-US" sz="2800" dirty="0"/>
              <a:t>, our word to you was not Yes and </a:t>
            </a:r>
            <a:r>
              <a:rPr lang="en-US" sz="2800" dirty="0" smtClean="0"/>
              <a:t>No</a:t>
            </a:r>
          </a:p>
        </p:txBody>
      </p:sp>
    </p:spTree>
    <p:extLst>
      <p:ext uri="{BB962C8B-B14F-4D97-AF65-F5344CB8AC3E}">
        <p14:creationId xmlns:p14="http://schemas.microsoft.com/office/powerpoint/2010/main" val="280091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D4285F-C085-4CA3-A0EA-F5361468E9ED}"/>
              </a:ext>
            </a:extLst>
          </p:cNvPr>
          <p:cNvSpPr>
            <a:spLocks noGrp="1"/>
          </p:cNvSpPr>
          <p:nvPr>
            <p:ph type="title"/>
          </p:nvPr>
        </p:nvSpPr>
        <p:spPr>
          <a:xfrm>
            <a:off x="457200" y="609600"/>
            <a:ext cx="8229600" cy="990600"/>
          </a:xfrm>
        </p:spPr>
        <p:txBody>
          <a:bodyPr/>
          <a:lstStyle/>
          <a:p>
            <a:r>
              <a:rPr lang="en-US" b="1" dirty="0" smtClean="0"/>
              <a:t>APOSTLE PAUL</a:t>
            </a:r>
            <a:endParaRPr lang="en-US" b="1" dirty="0"/>
          </a:p>
        </p:txBody>
      </p:sp>
      <p:sp>
        <p:nvSpPr>
          <p:cNvPr id="3" name="Content Placeholder 2">
            <a:extLst>
              <a:ext uri="{FF2B5EF4-FFF2-40B4-BE49-F238E27FC236}">
                <a16:creationId xmlns="" xmlns:a16="http://schemas.microsoft.com/office/drawing/2014/main" id="{1CBCD946-C3B8-4399-99F2-CA7BFA2CE169}"/>
              </a:ext>
            </a:extLst>
          </p:cNvPr>
          <p:cNvSpPr>
            <a:spLocks noGrp="1"/>
          </p:cNvSpPr>
          <p:nvPr>
            <p:ph idx="1"/>
          </p:nvPr>
        </p:nvSpPr>
        <p:spPr>
          <a:xfrm>
            <a:off x="457200" y="1752600"/>
            <a:ext cx="8229600" cy="3962400"/>
          </a:xfrm>
        </p:spPr>
        <p:txBody>
          <a:bodyPr>
            <a:normAutofit/>
          </a:bodyPr>
          <a:lstStyle/>
          <a:p>
            <a:pPr marL="0" indent="0">
              <a:buNone/>
            </a:pPr>
            <a:r>
              <a:rPr lang="en-US" sz="2800" b="1" dirty="0" smtClean="0"/>
              <a:t>(</a:t>
            </a:r>
            <a:r>
              <a:rPr lang="en-US" sz="2800" b="1" dirty="0"/>
              <a:t>2 Corinthians 1:23)</a:t>
            </a:r>
          </a:p>
          <a:p>
            <a:pPr marL="0" indent="0">
              <a:buNone/>
            </a:pPr>
            <a:r>
              <a:rPr lang="en-US" sz="2800" dirty="0"/>
              <a:t>Moreover </a:t>
            </a:r>
            <a:r>
              <a:rPr lang="en-US" sz="2800" b="1" u="sng" dirty="0"/>
              <a:t>I call God as witness against my soul</a:t>
            </a:r>
            <a:r>
              <a:rPr lang="en-US" sz="2800" dirty="0"/>
              <a:t>, that to spare you I came no more to Corinth. </a:t>
            </a:r>
            <a:endParaRPr lang="en-US" sz="2800" dirty="0" smtClean="0"/>
          </a:p>
          <a:p>
            <a:pPr marL="0" indent="0">
              <a:buNone/>
            </a:pPr>
            <a:endParaRPr lang="en-US" sz="2800" dirty="0"/>
          </a:p>
          <a:p>
            <a:pPr marL="0" indent="0">
              <a:buNone/>
            </a:pPr>
            <a:r>
              <a:rPr lang="en-US" sz="2800" b="1" dirty="0"/>
              <a:t>(Philippians 1:8)</a:t>
            </a:r>
          </a:p>
          <a:p>
            <a:pPr marL="0" indent="0">
              <a:buNone/>
            </a:pPr>
            <a:r>
              <a:rPr lang="en-US" sz="2800" b="1" u="sng" dirty="0"/>
              <a:t>For God is my witness</a:t>
            </a:r>
            <a:r>
              <a:rPr lang="en-US" sz="2800" dirty="0"/>
              <a:t>, how greatly I long for you all with the affection of Jesus Christ.</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8918211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3CD832F-4F8B-4ED2-9208-168C1C757FAD}"/>
              </a:ext>
            </a:extLst>
          </p:cNvPr>
          <p:cNvSpPr>
            <a:spLocks noGrp="1"/>
          </p:cNvSpPr>
          <p:nvPr>
            <p:ph type="title"/>
          </p:nvPr>
        </p:nvSpPr>
        <p:spPr/>
        <p:txBody>
          <a:bodyPr/>
          <a:lstStyle/>
          <a:p>
            <a:r>
              <a:rPr lang="en-US" b="1" dirty="0" smtClean="0"/>
              <a:t>APOSTLE PAUL</a:t>
            </a:r>
            <a:endParaRPr lang="en-US" b="1" dirty="0"/>
          </a:p>
        </p:txBody>
      </p:sp>
      <p:sp>
        <p:nvSpPr>
          <p:cNvPr id="3" name="Content Placeholder 2">
            <a:extLst>
              <a:ext uri="{FF2B5EF4-FFF2-40B4-BE49-F238E27FC236}">
                <a16:creationId xmlns="" xmlns:a16="http://schemas.microsoft.com/office/drawing/2014/main" id="{CD7FBFED-B58E-429E-ACFB-8AC2E9ACE890}"/>
              </a:ext>
            </a:extLst>
          </p:cNvPr>
          <p:cNvSpPr>
            <a:spLocks noGrp="1"/>
          </p:cNvSpPr>
          <p:nvPr>
            <p:ph idx="1"/>
          </p:nvPr>
        </p:nvSpPr>
        <p:spPr>
          <a:xfrm>
            <a:off x="457200" y="1600200"/>
            <a:ext cx="8229600" cy="4038600"/>
          </a:xfrm>
        </p:spPr>
        <p:txBody>
          <a:bodyPr>
            <a:normAutofit/>
          </a:bodyPr>
          <a:lstStyle/>
          <a:p>
            <a:pPr marL="0" indent="0">
              <a:buNone/>
            </a:pPr>
            <a:r>
              <a:rPr lang="en-US" sz="2800" b="1" dirty="0" smtClean="0"/>
              <a:t>(</a:t>
            </a:r>
            <a:r>
              <a:rPr lang="en-US" sz="2800" b="1" dirty="0"/>
              <a:t>1 Thessalonians 2:5)</a:t>
            </a:r>
          </a:p>
          <a:p>
            <a:pPr marL="0" indent="0">
              <a:buNone/>
            </a:pPr>
            <a:r>
              <a:rPr lang="en-US" sz="2800" dirty="0"/>
              <a:t>For neither at any time did we use flattering words, as you know, nor a cloak for </a:t>
            </a:r>
            <a:r>
              <a:rPr lang="en-US" sz="2800" b="1" u="sng" dirty="0"/>
              <a:t>covetousness—God </a:t>
            </a:r>
            <a:r>
              <a:rPr lang="en-US" sz="2800" b="1" i="1" u="sng" dirty="0"/>
              <a:t>is</a:t>
            </a:r>
            <a:r>
              <a:rPr lang="en-US" sz="2800" b="1" u="sng" dirty="0"/>
              <a:t> witness</a:t>
            </a:r>
            <a:r>
              <a:rPr lang="en-US" sz="2800" dirty="0" smtClean="0"/>
              <a:t>.</a:t>
            </a:r>
          </a:p>
          <a:p>
            <a:pPr marL="0" indent="0">
              <a:buNone/>
            </a:pPr>
            <a:endParaRPr lang="en-US" sz="2800" dirty="0" smtClean="0"/>
          </a:p>
          <a:p>
            <a:pPr marL="0" indent="0">
              <a:buNone/>
            </a:pPr>
            <a:r>
              <a:rPr lang="en-US" sz="2800" b="1" dirty="0"/>
              <a:t>(1 Thessalonians 5:27)</a:t>
            </a:r>
          </a:p>
          <a:p>
            <a:pPr marL="0" indent="0">
              <a:buNone/>
            </a:pPr>
            <a:r>
              <a:rPr lang="en-US" sz="2800" b="1" u="sng" dirty="0"/>
              <a:t>I charge you by the Lord </a:t>
            </a:r>
            <a:r>
              <a:rPr lang="en-US" sz="2800" dirty="0"/>
              <a:t>that this epistle be read to all the holy brethren.</a:t>
            </a:r>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3602156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27FAFD-C39B-4A80-967A-969894E32B7C}"/>
              </a:ext>
            </a:extLst>
          </p:cNvPr>
          <p:cNvSpPr>
            <a:spLocks noGrp="1"/>
          </p:cNvSpPr>
          <p:nvPr>
            <p:ph type="title"/>
          </p:nvPr>
        </p:nvSpPr>
        <p:spPr>
          <a:xfrm>
            <a:off x="457200" y="685800"/>
            <a:ext cx="8229600" cy="990600"/>
          </a:xfrm>
        </p:spPr>
        <p:txBody>
          <a:bodyPr/>
          <a:lstStyle/>
          <a:p>
            <a:r>
              <a:rPr lang="en-US" b="1" dirty="0" smtClean="0"/>
              <a:t>APOSTLE PAUL</a:t>
            </a:r>
            <a:endParaRPr lang="en-US" b="1" dirty="0"/>
          </a:p>
        </p:txBody>
      </p:sp>
      <p:sp>
        <p:nvSpPr>
          <p:cNvPr id="3" name="Content Placeholder 2">
            <a:extLst>
              <a:ext uri="{FF2B5EF4-FFF2-40B4-BE49-F238E27FC236}">
                <a16:creationId xmlns="" xmlns:a16="http://schemas.microsoft.com/office/drawing/2014/main" id="{E0FF1DEE-9814-4601-BA8D-25EDAA029695}"/>
              </a:ext>
            </a:extLst>
          </p:cNvPr>
          <p:cNvSpPr>
            <a:spLocks noGrp="1"/>
          </p:cNvSpPr>
          <p:nvPr>
            <p:ph idx="1"/>
          </p:nvPr>
        </p:nvSpPr>
        <p:spPr>
          <a:xfrm>
            <a:off x="457200" y="1828800"/>
            <a:ext cx="8229600" cy="2743200"/>
          </a:xfrm>
        </p:spPr>
        <p:txBody>
          <a:bodyPr>
            <a:noAutofit/>
          </a:bodyPr>
          <a:lstStyle/>
          <a:p>
            <a:pPr marL="0" indent="0">
              <a:buNone/>
            </a:pPr>
            <a:r>
              <a:rPr lang="en-US" sz="2800" b="1" dirty="0" smtClean="0"/>
              <a:t>(Acts 18:18)</a:t>
            </a:r>
          </a:p>
          <a:p>
            <a:pPr marL="0" indent="0">
              <a:buNone/>
            </a:pPr>
            <a:r>
              <a:rPr lang="en-US" sz="2800" dirty="0" smtClean="0"/>
              <a:t>So </a:t>
            </a:r>
            <a:r>
              <a:rPr lang="en-US" sz="2800" dirty="0"/>
              <a:t>Paul still remained a good while. Then he took leave of the brethren and sailed for Syria, and Priscilla and Aquila </a:t>
            </a:r>
            <a:r>
              <a:rPr lang="en-US" sz="2800" i="1" dirty="0"/>
              <a:t>were</a:t>
            </a:r>
            <a:r>
              <a:rPr lang="en-US" sz="2800" dirty="0"/>
              <a:t> with him. He had </a:t>
            </a:r>
            <a:r>
              <a:rPr lang="en-US" sz="2800" i="1" dirty="0"/>
              <a:t>his</a:t>
            </a:r>
            <a:r>
              <a:rPr lang="en-US" sz="2800" dirty="0"/>
              <a:t> hair cut off at </a:t>
            </a:r>
            <a:r>
              <a:rPr lang="en-US" sz="2800" dirty="0" err="1"/>
              <a:t>Cenchrea</a:t>
            </a:r>
            <a:r>
              <a:rPr lang="en-US" sz="2800" dirty="0"/>
              <a:t>, </a:t>
            </a:r>
            <a:r>
              <a:rPr lang="en-US" sz="2800" b="1" u="sng" dirty="0"/>
              <a:t>for he had taken a vow</a:t>
            </a:r>
            <a:r>
              <a:rPr lang="en-US" sz="2800" dirty="0"/>
              <a:t>.</a:t>
            </a:r>
          </a:p>
        </p:txBody>
      </p:sp>
    </p:spTree>
    <p:extLst>
      <p:ext uri="{BB962C8B-B14F-4D97-AF65-F5344CB8AC3E}">
        <p14:creationId xmlns:p14="http://schemas.microsoft.com/office/powerpoint/2010/main" val="1134184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536379-AB73-4575-AB88-1E171725BF7D}"/>
              </a:ext>
            </a:extLst>
          </p:cNvPr>
          <p:cNvSpPr>
            <a:spLocks noGrp="1"/>
          </p:cNvSpPr>
          <p:nvPr>
            <p:ph type="title"/>
          </p:nvPr>
        </p:nvSpPr>
        <p:spPr>
          <a:xfrm>
            <a:off x="457200" y="533400"/>
            <a:ext cx="8229600" cy="990600"/>
          </a:xfrm>
        </p:spPr>
        <p:txBody>
          <a:bodyPr/>
          <a:lstStyle/>
          <a:p>
            <a:r>
              <a:rPr lang="en-US" b="1" dirty="0"/>
              <a:t>Matthew 5:33-37</a:t>
            </a:r>
          </a:p>
        </p:txBody>
      </p:sp>
      <p:sp>
        <p:nvSpPr>
          <p:cNvPr id="3" name="Content Placeholder 2">
            <a:extLst>
              <a:ext uri="{FF2B5EF4-FFF2-40B4-BE49-F238E27FC236}">
                <a16:creationId xmlns="" xmlns:a16="http://schemas.microsoft.com/office/drawing/2014/main" id="{B4D33F48-3C15-403C-872E-C36CDACB2D6C}"/>
              </a:ext>
            </a:extLst>
          </p:cNvPr>
          <p:cNvSpPr>
            <a:spLocks noGrp="1"/>
          </p:cNvSpPr>
          <p:nvPr>
            <p:ph idx="1"/>
          </p:nvPr>
        </p:nvSpPr>
        <p:spPr/>
        <p:txBody>
          <a:bodyPr/>
          <a:lstStyle/>
          <a:p>
            <a:pPr marL="0" indent="0">
              <a:buNone/>
            </a:pPr>
            <a:r>
              <a:rPr lang="en-US" dirty="0"/>
              <a:t>“Again you have heard that it was said to those of old, ‘You shall not swear falsely, but shall perform your oaths to the Lord.’ </a:t>
            </a:r>
            <a:r>
              <a:rPr lang="en-US" b="1" baseline="30000" dirty="0"/>
              <a:t>34 </a:t>
            </a:r>
            <a:r>
              <a:rPr lang="en-US" dirty="0"/>
              <a:t>But I say to you, do not swear at all: neither by heaven, for it is God’s throne; </a:t>
            </a:r>
            <a:r>
              <a:rPr lang="en-US" b="1" baseline="30000" dirty="0"/>
              <a:t>35 </a:t>
            </a:r>
            <a:r>
              <a:rPr lang="en-US" dirty="0"/>
              <a:t>nor by the earth, for it is His footstool; nor by Jerusalem, for it is the city of the great King. </a:t>
            </a:r>
            <a:r>
              <a:rPr lang="en-US" b="1" baseline="30000" dirty="0"/>
              <a:t>36 </a:t>
            </a:r>
            <a:r>
              <a:rPr lang="en-US" dirty="0"/>
              <a:t>Nor shall you swear by your head, because you cannot make one hair white or black. </a:t>
            </a:r>
            <a:r>
              <a:rPr lang="en-US" b="1" baseline="30000" dirty="0"/>
              <a:t>37 </a:t>
            </a:r>
            <a:r>
              <a:rPr lang="en-US" dirty="0"/>
              <a:t>But let your ‘Yes’ be ‘Yes,’ and your ‘No,’ ‘No.’ For whatever is more than these is from the evil one.</a:t>
            </a:r>
          </a:p>
        </p:txBody>
      </p:sp>
    </p:spTree>
    <p:extLst>
      <p:ext uri="{BB962C8B-B14F-4D97-AF65-F5344CB8AC3E}">
        <p14:creationId xmlns:p14="http://schemas.microsoft.com/office/powerpoint/2010/main" val="3992537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37358A-4957-4708-829A-44F79B5927EB}"/>
              </a:ext>
            </a:extLst>
          </p:cNvPr>
          <p:cNvSpPr>
            <a:spLocks noGrp="1"/>
          </p:cNvSpPr>
          <p:nvPr>
            <p:ph type="title"/>
          </p:nvPr>
        </p:nvSpPr>
        <p:spPr/>
        <p:txBody>
          <a:bodyPr/>
          <a:lstStyle/>
          <a:p>
            <a:r>
              <a:rPr lang="en-US" b="1" dirty="0" smtClean="0"/>
              <a:t>ANGEL OF GOD</a:t>
            </a:r>
            <a:endParaRPr lang="en-US" b="1" dirty="0"/>
          </a:p>
        </p:txBody>
      </p:sp>
      <p:sp>
        <p:nvSpPr>
          <p:cNvPr id="3" name="Content Placeholder 2">
            <a:extLst>
              <a:ext uri="{FF2B5EF4-FFF2-40B4-BE49-F238E27FC236}">
                <a16:creationId xmlns="" xmlns:a16="http://schemas.microsoft.com/office/drawing/2014/main" id="{8856A258-A5BB-4466-AA26-C2891B04B5C7}"/>
              </a:ext>
            </a:extLst>
          </p:cNvPr>
          <p:cNvSpPr>
            <a:spLocks noGrp="1"/>
          </p:cNvSpPr>
          <p:nvPr>
            <p:ph idx="1"/>
          </p:nvPr>
        </p:nvSpPr>
        <p:spPr>
          <a:xfrm>
            <a:off x="457200" y="1600200"/>
            <a:ext cx="8229600" cy="3429000"/>
          </a:xfrm>
        </p:spPr>
        <p:txBody>
          <a:bodyPr>
            <a:normAutofit lnSpcReduction="10000"/>
          </a:bodyPr>
          <a:lstStyle/>
          <a:p>
            <a:pPr marL="0" indent="0">
              <a:buNone/>
            </a:pPr>
            <a:r>
              <a:rPr lang="en-US" sz="2800" b="1" dirty="0" smtClean="0"/>
              <a:t>(Revelation 10:5-6)</a:t>
            </a:r>
          </a:p>
          <a:p>
            <a:pPr marL="0" indent="0">
              <a:buNone/>
            </a:pPr>
            <a:r>
              <a:rPr lang="en-US" sz="2800" dirty="0" smtClean="0"/>
              <a:t>The </a:t>
            </a:r>
            <a:r>
              <a:rPr lang="en-US" sz="2800" dirty="0"/>
              <a:t>angel whom I saw standing on the sea and on the land </a:t>
            </a:r>
            <a:r>
              <a:rPr lang="en-US" sz="2800" b="1" u="sng" dirty="0"/>
              <a:t>raised up his hand to heaven </a:t>
            </a:r>
            <a:r>
              <a:rPr lang="en-US" sz="2800" b="1" u="sng" baseline="30000" dirty="0"/>
              <a:t>6 </a:t>
            </a:r>
            <a:r>
              <a:rPr lang="en-US" sz="2800" b="1" u="sng" dirty="0"/>
              <a:t>and swore by Him </a:t>
            </a:r>
            <a:r>
              <a:rPr lang="en-US" sz="2800" dirty="0"/>
              <a:t>who lives forever and ever, who created heaven and the things that are in it, the earth and the things that are in it, and the sea and the things that are in it, that there should be delay no longer</a:t>
            </a:r>
          </a:p>
        </p:txBody>
      </p:sp>
    </p:spTree>
    <p:extLst>
      <p:ext uri="{BB962C8B-B14F-4D97-AF65-F5344CB8AC3E}">
        <p14:creationId xmlns:p14="http://schemas.microsoft.com/office/powerpoint/2010/main" val="20733401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CF6C77B-15FB-4DE3-ABBB-B815C8DE0424}"/>
              </a:ext>
            </a:extLst>
          </p:cNvPr>
          <p:cNvSpPr>
            <a:spLocks noGrp="1"/>
          </p:cNvSpPr>
          <p:nvPr>
            <p:ph type="title"/>
          </p:nvPr>
        </p:nvSpPr>
        <p:spPr/>
        <p:txBody>
          <a:bodyPr/>
          <a:lstStyle/>
          <a:p>
            <a:r>
              <a:rPr lang="en-US" b="1" dirty="0" smtClean="0"/>
              <a:t>ALMIGHTY GOD</a:t>
            </a:r>
            <a:endParaRPr lang="en-US" b="1" dirty="0"/>
          </a:p>
        </p:txBody>
      </p:sp>
      <p:sp>
        <p:nvSpPr>
          <p:cNvPr id="3" name="Content Placeholder 2">
            <a:extLst>
              <a:ext uri="{FF2B5EF4-FFF2-40B4-BE49-F238E27FC236}">
                <a16:creationId xmlns="" xmlns:a16="http://schemas.microsoft.com/office/drawing/2014/main" id="{DA97AB37-0DDB-4F0A-9E0D-47EA9FE87A19}"/>
              </a:ext>
            </a:extLst>
          </p:cNvPr>
          <p:cNvSpPr>
            <a:spLocks noGrp="1"/>
          </p:cNvSpPr>
          <p:nvPr>
            <p:ph idx="1"/>
          </p:nvPr>
        </p:nvSpPr>
        <p:spPr/>
        <p:txBody>
          <a:bodyPr>
            <a:normAutofit/>
          </a:bodyPr>
          <a:lstStyle/>
          <a:p>
            <a:pPr marL="0" indent="0">
              <a:buNone/>
            </a:pPr>
            <a:r>
              <a:rPr lang="en-US" sz="2800" b="1" dirty="0" smtClean="0"/>
              <a:t>(Hebrew 6:13-14)</a:t>
            </a:r>
          </a:p>
          <a:p>
            <a:pPr marL="0" indent="0">
              <a:buNone/>
            </a:pPr>
            <a:r>
              <a:rPr lang="en-US" sz="2800" dirty="0" smtClean="0"/>
              <a:t>For </a:t>
            </a:r>
            <a:r>
              <a:rPr lang="en-US" sz="2800" dirty="0"/>
              <a:t>when God made a promise to Abraham, because He could swear by no one greater, </a:t>
            </a:r>
            <a:r>
              <a:rPr lang="en-US" sz="2800" b="1" u="sng" dirty="0"/>
              <a:t>He swore by Himself</a:t>
            </a:r>
            <a:r>
              <a:rPr lang="en-US" sz="2800" dirty="0"/>
              <a:t>, </a:t>
            </a:r>
            <a:r>
              <a:rPr lang="en-US" sz="2800" b="1" baseline="30000" dirty="0"/>
              <a:t>14 </a:t>
            </a:r>
            <a:r>
              <a:rPr lang="en-US" sz="2800" dirty="0"/>
              <a:t>saying, “Surely blessing I will bless you, and multiplying I will multiply you.”</a:t>
            </a:r>
          </a:p>
        </p:txBody>
      </p:sp>
      <p:sp>
        <p:nvSpPr>
          <p:cNvPr id="4" name="TextBox 3"/>
          <p:cNvSpPr txBox="1"/>
          <p:nvPr/>
        </p:nvSpPr>
        <p:spPr>
          <a:xfrm>
            <a:off x="1447800" y="4154031"/>
            <a:ext cx="6477000" cy="2246769"/>
          </a:xfrm>
          <a:prstGeom prst="rect">
            <a:avLst/>
          </a:prstGeom>
          <a:solidFill>
            <a:schemeClr val="accent1"/>
          </a:solidFill>
        </p:spPr>
        <p:txBody>
          <a:bodyPr wrap="square" rtlCol="0">
            <a:spAutoFit/>
          </a:bodyPr>
          <a:lstStyle/>
          <a:p>
            <a:r>
              <a:rPr lang="en-US" sz="2800" dirty="0" smtClean="0"/>
              <a:t>Contradiction??</a:t>
            </a:r>
          </a:p>
          <a:p>
            <a:r>
              <a:rPr lang="en-US" sz="2800" dirty="0" smtClean="0"/>
              <a:t>1) Jesus accepting an oath</a:t>
            </a:r>
          </a:p>
          <a:p>
            <a:r>
              <a:rPr lang="en-US" sz="2800" dirty="0" smtClean="0"/>
              <a:t>2) Apostle Paul invoke several oaths</a:t>
            </a:r>
          </a:p>
          <a:p>
            <a:r>
              <a:rPr lang="en-US" sz="2800" dirty="0" smtClean="0"/>
              <a:t>3) The angel of God swearing by God</a:t>
            </a:r>
          </a:p>
          <a:p>
            <a:r>
              <a:rPr lang="en-US" sz="2800" dirty="0" smtClean="0"/>
              <a:t>4) God Himself swore by Himself</a:t>
            </a:r>
            <a:endParaRPr lang="en-US" sz="2800" dirty="0"/>
          </a:p>
        </p:txBody>
      </p:sp>
    </p:spTree>
    <p:extLst>
      <p:ext uri="{BB962C8B-B14F-4D97-AF65-F5344CB8AC3E}">
        <p14:creationId xmlns:p14="http://schemas.microsoft.com/office/powerpoint/2010/main" val="2533152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78FEEC1-95C6-4381-8D41-A34A8827AF09}"/>
              </a:ext>
            </a:extLst>
          </p:cNvPr>
          <p:cNvSpPr>
            <a:spLocks noGrp="1"/>
          </p:cNvSpPr>
          <p:nvPr>
            <p:ph type="title"/>
          </p:nvPr>
        </p:nvSpPr>
        <p:spPr/>
        <p:txBody>
          <a:bodyPr/>
          <a:lstStyle/>
          <a:p>
            <a:r>
              <a:rPr lang="en-US" b="1" dirty="0"/>
              <a:t>Matthew 5:34-36</a:t>
            </a:r>
          </a:p>
        </p:txBody>
      </p:sp>
      <p:sp>
        <p:nvSpPr>
          <p:cNvPr id="3" name="Content Placeholder 2">
            <a:extLst>
              <a:ext uri="{FF2B5EF4-FFF2-40B4-BE49-F238E27FC236}">
                <a16:creationId xmlns="" xmlns:a16="http://schemas.microsoft.com/office/drawing/2014/main" id="{F9CD6045-2A15-43DC-8370-6015F181752B}"/>
              </a:ext>
            </a:extLst>
          </p:cNvPr>
          <p:cNvSpPr>
            <a:spLocks noGrp="1"/>
          </p:cNvSpPr>
          <p:nvPr>
            <p:ph idx="1"/>
          </p:nvPr>
        </p:nvSpPr>
        <p:spPr>
          <a:xfrm>
            <a:off x="457200" y="1600200"/>
            <a:ext cx="8229600" cy="2971800"/>
          </a:xfrm>
        </p:spPr>
        <p:txBody>
          <a:bodyPr>
            <a:normAutofit/>
          </a:bodyPr>
          <a:lstStyle/>
          <a:p>
            <a:pPr marL="0" indent="0">
              <a:buNone/>
            </a:pPr>
            <a:r>
              <a:rPr lang="en-US" sz="2800" dirty="0"/>
              <a:t>But I say to you, do not swear at all: neither by heaven, for it is God’s throne; </a:t>
            </a:r>
            <a:r>
              <a:rPr lang="en-US" sz="2800" b="1" baseline="30000" dirty="0"/>
              <a:t>35 </a:t>
            </a:r>
            <a:r>
              <a:rPr lang="en-US" sz="2800" dirty="0"/>
              <a:t>nor by the earth, for it is His footstool; nor by Jerusalem, for it is the city of the great King. </a:t>
            </a:r>
            <a:r>
              <a:rPr lang="en-US" sz="2800" b="1" baseline="30000" dirty="0"/>
              <a:t>36 </a:t>
            </a:r>
            <a:r>
              <a:rPr lang="en-US" sz="2800" dirty="0"/>
              <a:t>Nor shall you swear by your head, because you cannot make one hair white or black. </a:t>
            </a:r>
          </a:p>
        </p:txBody>
      </p:sp>
    </p:spTree>
    <p:extLst>
      <p:ext uri="{BB962C8B-B14F-4D97-AF65-F5344CB8AC3E}">
        <p14:creationId xmlns:p14="http://schemas.microsoft.com/office/powerpoint/2010/main" val="4148885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CAB658-9369-419E-BA62-FBDAB84595D6}"/>
              </a:ext>
            </a:extLst>
          </p:cNvPr>
          <p:cNvSpPr>
            <a:spLocks noGrp="1"/>
          </p:cNvSpPr>
          <p:nvPr>
            <p:ph type="title"/>
          </p:nvPr>
        </p:nvSpPr>
        <p:spPr/>
        <p:txBody>
          <a:bodyPr/>
          <a:lstStyle/>
          <a:p>
            <a:r>
              <a:rPr lang="en-US" b="1" dirty="0"/>
              <a:t>Swear not at all…</a:t>
            </a:r>
          </a:p>
        </p:txBody>
      </p:sp>
      <p:sp>
        <p:nvSpPr>
          <p:cNvPr id="3" name="Content Placeholder 2">
            <a:extLst>
              <a:ext uri="{FF2B5EF4-FFF2-40B4-BE49-F238E27FC236}">
                <a16:creationId xmlns="" xmlns:a16="http://schemas.microsoft.com/office/drawing/2014/main" id="{27842607-9341-4CC7-93F9-060BDE842038}"/>
              </a:ext>
            </a:extLst>
          </p:cNvPr>
          <p:cNvSpPr>
            <a:spLocks noGrp="1"/>
          </p:cNvSpPr>
          <p:nvPr>
            <p:ph idx="1"/>
          </p:nvPr>
        </p:nvSpPr>
        <p:spPr>
          <a:xfrm>
            <a:off x="457200" y="1600200"/>
            <a:ext cx="8229600" cy="1981200"/>
          </a:xfrm>
        </p:spPr>
        <p:txBody>
          <a:bodyPr>
            <a:noAutofit/>
          </a:bodyPr>
          <a:lstStyle/>
          <a:p>
            <a:r>
              <a:rPr lang="en-US" sz="2800" dirty="0"/>
              <a:t>By heaven</a:t>
            </a:r>
          </a:p>
          <a:p>
            <a:r>
              <a:rPr lang="en-US" sz="2800" dirty="0"/>
              <a:t>By earth</a:t>
            </a:r>
          </a:p>
          <a:p>
            <a:r>
              <a:rPr lang="en-US" sz="2800" dirty="0"/>
              <a:t>By Jerusalem</a:t>
            </a:r>
          </a:p>
          <a:p>
            <a:r>
              <a:rPr lang="en-US" sz="2800" dirty="0"/>
              <a:t>By your head</a:t>
            </a:r>
          </a:p>
        </p:txBody>
      </p:sp>
      <p:sp>
        <p:nvSpPr>
          <p:cNvPr id="4" name="TextBox 3"/>
          <p:cNvSpPr txBox="1"/>
          <p:nvPr/>
        </p:nvSpPr>
        <p:spPr>
          <a:xfrm>
            <a:off x="685800" y="4038600"/>
            <a:ext cx="7315200" cy="1938992"/>
          </a:xfrm>
          <a:prstGeom prst="rect">
            <a:avLst/>
          </a:prstGeom>
          <a:solidFill>
            <a:schemeClr val="accent1"/>
          </a:solidFill>
        </p:spPr>
        <p:txBody>
          <a:bodyPr wrap="square" rtlCol="0">
            <a:spAutoFit/>
          </a:bodyPr>
          <a:lstStyle/>
          <a:p>
            <a:r>
              <a:rPr lang="en-US" sz="3000" dirty="0" smtClean="0"/>
              <a:t>At the time of Christ, the Jews had set up an intricate  system by which they could “swear an oath” but not be held accountable for their actions.</a:t>
            </a:r>
            <a:endParaRPr lang="en-US" sz="3000" dirty="0"/>
          </a:p>
        </p:txBody>
      </p:sp>
      <p:sp>
        <p:nvSpPr>
          <p:cNvPr id="5" name="TextBox 4"/>
          <p:cNvSpPr txBox="1"/>
          <p:nvPr/>
        </p:nvSpPr>
        <p:spPr>
          <a:xfrm>
            <a:off x="5029200" y="1752600"/>
            <a:ext cx="2286000" cy="369332"/>
          </a:xfrm>
          <a:prstGeom prst="rect">
            <a:avLst/>
          </a:prstGeom>
          <a:noFill/>
        </p:spPr>
        <p:txBody>
          <a:bodyPr wrap="square" rtlCol="0">
            <a:spAutoFit/>
          </a:bodyPr>
          <a:lstStyle/>
          <a:p>
            <a:r>
              <a:rPr lang="en-US" smtClean="0"/>
              <a:t>King’s X</a:t>
            </a:r>
            <a:endParaRPr lang="en-US" dirty="0"/>
          </a:p>
        </p:txBody>
      </p:sp>
    </p:spTree>
    <p:extLst>
      <p:ext uri="{BB962C8B-B14F-4D97-AF65-F5344CB8AC3E}">
        <p14:creationId xmlns:p14="http://schemas.microsoft.com/office/powerpoint/2010/main" val="325845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5D83BC-53EE-4C3E-A2BC-84EBEF4432A9}"/>
              </a:ext>
            </a:extLst>
          </p:cNvPr>
          <p:cNvSpPr>
            <a:spLocks noGrp="1"/>
          </p:cNvSpPr>
          <p:nvPr>
            <p:ph type="title"/>
          </p:nvPr>
        </p:nvSpPr>
        <p:spPr/>
        <p:txBody>
          <a:bodyPr/>
          <a:lstStyle/>
          <a:p>
            <a:r>
              <a:rPr lang="en-US" b="1" dirty="0"/>
              <a:t>Matthew 23:16-22</a:t>
            </a:r>
          </a:p>
        </p:txBody>
      </p:sp>
      <p:sp>
        <p:nvSpPr>
          <p:cNvPr id="3" name="Content Placeholder 2">
            <a:extLst>
              <a:ext uri="{FF2B5EF4-FFF2-40B4-BE49-F238E27FC236}">
                <a16:creationId xmlns="" xmlns:a16="http://schemas.microsoft.com/office/drawing/2014/main" id="{D752C9A7-AE3D-4212-BE53-E8E0CC764567}"/>
              </a:ext>
            </a:extLst>
          </p:cNvPr>
          <p:cNvSpPr>
            <a:spLocks noGrp="1"/>
          </p:cNvSpPr>
          <p:nvPr>
            <p:ph idx="1"/>
          </p:nvPr>
        </p:nvSpPr>
        <p:spPr/>
        <p:txBody>
          <a:bodyPr>
            <a:normAutofit/>
          </a:bodyPr>
          <a:lstStyle/>
          <a:p>
            <a:pPr marL="0" indent="0">
              <a:buNone/>
            </a:pPr>
            <a:r>
              <a:rPr lang="en-US" sz="2800" dirty="0"/>
              <a:t>“Woe to you, blind guides, who say, ‘Whoever swears by the temple, it is nothing; but whoever swears by the gold of the temple, he is obliged </a:t>
            </a:r>
            <a:r>
              <a:rPr lang="en-US" sz="2800" i="1" dirty="0"/>
              <a:t>to perform it.</a:t>
            </a:r>
            <a:r>
              <a:rPr lang="en-US" sz="2800" dirty="0"/>
              <a:t>’ </a:t>
            </a:r>
            <a:r>
              <a:rPr lang="en-US" sz="2800" b="1" baseline="30000" dirty="0"/>
              <a:t>17 </a:t>
            </a:r>
            <a:r>
              <a:rPr lang="en-US" sz="2800" dirty="0"/>
              <a:t>Fools and blind! For which is greater, the gold or the temple that sanctifies the gold? </a:t>
            </a:r>
            <a:r>
              <a:rPr lang="en-US" sz="2800" b="1" baseline="30000" dirty="0"/>
              <a:t>18 </a:t>
            </a:r>
            <a:r>
              <a:rPr lang="en-US" sz="2800" dirty="0"/>
              <a:t>And, ‘Whoever swears by the altar, it is nothing; but whoever swears by the gift that is on it, he is obliged </a:t>
            </a:r>
            <a:r>
              <a:rPr lang="en-US" sz="2800" i="1" dirty="0"/>
              <a:t>to perform it</a:t>
            </a:r>
            <a:r>
              <a:rPr lang="en-US" sz="2800" i="1" dirty="0" smtClean="0"/>
              <a:t>.</a:t>
            </a:r>
            <a:r>
              <a:rPr lang="en-US" sz="2800" dirty="0" smtClean="0"/>
              <a:t>’</a:t>
            </a:r>
            <a:endParaRPr lang="en-US" sz="2800" dirty="0"/>
          </a:p>
        </p:txBody>
      </p:sp>
    </p:spTree>
    <p:extLst>
      <p:ext uri="{BB962C8B-B14F-4D97-AF65-F5344CB8AC3E}">
        <p14:creationId xmlns:p14="http://schemas.microsoft.com/office/powerpoint/2010/main" val="1698327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5D83BC-53EE-4C3E-A2BC-84EBEF4432A9}"/>
              </a:ext>
            </a:extLst>
          </p:cNvPr>
          <p:cNvSpPr>
            <a:spLocks noGrp="1"/>
          </p:cNvSpPr>
          <p:nvPr>
            <p:ph type="title"/>
          </p:nvPr>
        </p:nvSpPr>
        <p:spPr/>
        <p:txBody>
          <a:bodyPr/>
          <a:lstStyle/>
          <a:p>
            <a:r>
              <a:rPr lang="en-US" b="1" dirty="0"/>
              <a:t>Matthew 23:16-22</a:t>
            </a:r>
          </a:p>
        </p:txBody>
      </p:sp>
      <p:sp>
        <p:nvSpPr>
          <p:cNvPr id="3" name="Content Placeholder 2">
            <a:extLst>
              <a:ext uri="{FF2B5EF4-FFF2-40B4-BE49-F238E27FC236}">
                <a16:creationId xmlns="" xmlns:a16="http://schemas.microsoft.com/office/drawing/2014/main" id="{D752C9A7-AE3D-4212-BE53-E8E0CC764567}"/>
              </a:ext>
            </a:extLst>
          </p:cNvPr>
          <p:cNvSpPr>
            <a:spLocks noGrp="1"/>
          </p:cNvSpPr>
          <p:nvPr>
            <p:ph idx="1"/>
          </p:nvPr>
        </p:nvSpPr>
        <p:spPr>
          <a:xfrm>
            <a:off x="457200" y="1600200"/>
            <a:ext cx="8229600" cy="3352800"/>
          </a:xfrm>
        </p:spPr>
        <p:txBody>
          <a:bodyPr>
            <a:normAutofit/>
          </a:bodyPr>
          <a:lstStyle/>
          <a:p>
            <a:pPr marL="0" indent="0">
              <a:buNone/>
            </a:pPr>
            <a:r>
              <a:rPr lang="en-US" sz="2800" b="1" baseline="30000" dirty="0" smtClean="0"/>
              <a:t>19</a:t>
            </a:r>
            <a:r>
              <a:rPr lang="en-US" sz="2800" b="1" baseline="30000" dirty="0"/>
              <a:t> </a:t>
            </a:r>
            <a:r>
              <a:rPr lang="en-US" sz="2800" dirty="0"/>
              <a:t>Fools and blind! For which is greater, the gift or the altar that sanctifies the gift? </a:t>
            </a:r>
            <a:r>
              <a:rPr lang="en-US" sz="2800" b="1" baseline="30000" dirty="0"/>
              <a:t>20 </a:t>
            </a:r>
            <a:r>
              <a:rPr lang="en-US" sz="2800" dirty="0"/>
              <a:t>Therefore he who swears by the altar, swears by it and by all things on it. </a:t>
            </a:r>
            <a:r>
              <a:rPr lang="en-US" sz="2800" b="1" baseline="30000" dirty="0"/>
              <a:t>21 </a:t>
            </a:r>
            <a:r>
              <a:rPr lang="en-US" sz="2800" dirty="0"/>
              <a:t>He who swears by the temple, swears by it and by Him who dwells in it. </a:t>
            </a:r>
            <a:r>
              <a:rPr lang="en-US" sz="2800" b="1" baseline="30000" dirty="0"/>
              <a:t>22 </a:t>
            </a:r>
            <a:r>
              <a:rPr lang="en-US" sz="2800" dirty="0"/>
              <a:t>And he who swears by heaven, swears by the throne of God and by Him who sits on it.</a:t>
            </a:r>
          </a:p>
        </p:txBody>
      </p:sp>
    </p:spTree>
    <p:extLst>
      <p:ext uri="{BB962C8B-B14F-4D97-AF65-F5344CB8AC3E}">
        <p14:creationId xmlns:p14="http://schemas.microsoft.com/office/powerpoint/2010/main" val="32912886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54CFB9-3896-4819-B06C-6FBE252135A4}"/>
              </a:ext>
            </a:extLst>
          </p:cNvPr>
          <p:cNvSpPr>
            <a:spLocks noGrp="1"/>
          </p:cNvSpPr>
          <p:nvPr>
            <p:ph type="title"/>
          </p:nvPr>
        </p:nvSpPr>
        <p:spPr/>
        <p:txBody>
          <a:bodyPr/>
          <a:lstStyle/>
          <a:p>
            <a:r>
              <a:rPr lang="en-US" b="1" dirty="0"/>
              <a:t>Matthew 5:37</a:t>
            </a:r>
          </a:p>
        </p:txBody>
      </p:sp>
      <p:sp>
        <p:nvSpPr>
          <p:cNvPr id="3" name="Content Placeholder 2">
            <a:extLst>
              <a:ext uri="{FF2B5EF4-FFF2-40B4-BE49-F238E27FC236}">
                <a16:creationId xmlns="" xmlns:a16="http://schemas.microsoft.com/office/drawing/2014/main" id="{4485339C-E842-478C-8B1E-A32DCA67F35B}"/>
              </a:ext>
            </a:extLst>
          </p:cNvPr>
          <p:cNvSpPr>
            <a:spLocks noGrp="1"/>
          </p:cNvSpPr>
          <p:nvPr>
            <p:ph idx="1"/>
          </p:nvPr>
        </p:nvSpPr>
        <p:spPr>
          <a:xfrm>
            <a:off x="457200" y="1600200"/>
            <a:ext cx="8229600" cy="914400"/>
          </a:xfrm>
        </p:spPr>
        <p:txBody>
          <a:bodyPr>
            <a:noAutofit/>
          </a:bodyPr>
          <a:lstStyle/>
          <a:p>
            <a:pPr marL="0" indent="0">
              <a:buNone/>
            </a:pPr>
            <a:r>
              <a:rPr lang="en-US" sz="2800" dirty="0"/>
              <a:t>But let your ‘Yes’ be ‘Yes,’ and your ‘No,’ ‘No.’ For whatever is more than these is from the evil one.</a:t>
            </a:r>
          </a:p>
        </p:txBody>
      </p:sp>
      <p:sp>
        <p:nvSpPr>
          <p:cNvPr id="4" name="TextBox 3"/>
          <p:cNvSpPr txBox="1"/>
          <p:nvPr/>
        </p:nvSpPr>
        <p:spPr>
          <a:xfrm>
            <a:off x="457200" y="2743200"/>
            <a:ext cx="8153400" cy="1384995"/>
          </a:xfrm>
          <a:prstGeom prst="rect">
            <a:avLst/>
          </a:prstGeom>
          <a:solidFill>
            <a:schemeClr val="accent1"/>
          </a:solidFill>
        </p:spPr>
        <p:txBody>
          <a:bodyPr wrap="square" rtlCol="0">
            <a:spAutoFit/>
          </a:bodyPr>
          <a:lstStyle/>
          <a:p>
            <a:r>
              <a:rPr lang="en-US" sz="2800" dirty="0" smtClean="0"/>
              <a:t>In other words, if a simple “yes” or “no” was sufficient, then do not add some type of meaningless oath.</a:t>
            </a:r>
            <a:endParaRPr lang="en-US" sz="2800" dirty="0"/>
          </a:p>
        </p:txBody>
      </p:sp>
      <p:sp>
        <p:nvSpPr>
          <p:cNvPr id="5" name="TextBox 4"/>
          <p:cNvSpPr txBox="1"/>
          <p:nvPr/>
        </p:nvSpPr>
        <p:spPr>
          <a:xfrm>
            <a:off x="457200" y="5370493"/>
            <a:ext cx="8153400" cy="954107"/>
          </a:xfrm>
          <a:prstGeom prst="rect">
            <a:avLst/>
          </a:prstGeom>
          <a:solidFill>
            <a:schemeClr val="accent2"/>
          </a:solidFill>
        </p:spPr>
        <p:txBody>
          <a:bodyPr wrap="square" rtlCol="0">
            <a:spAutoFit/>
          </a:bodyPr>
          <a:lstStyle/>
          <a:p>
            <a:r>
              <a:rPr lang="en-US" sz="2800" dirty="0" smtClean="0"/>
              <a:t>Before we criticize the 1</a:t>
            </a:r>
            <a:r>
              <a:rPr lang="en-US" sz="2800" baseline="30000" dirty="0" smtClean="0"/>
              <a:t>st</a:t>
            </a:r>
            <a:r>
              <a:rPr lang="en-US" sz="2800" dirty="0" smtClean="0"/>
              <a:t> Century Jews too harshly, we need to consider our own language.</a:t>
            </a:r>
            <a:endParaRPr lang="en-US" sz="2800" dirty="0"/>
          </a:p>
        </p:txBody>
      </p:sp>
      <p:sp>
        <p:nvSpPr>
          <p:cNvPr id="6" name="TextBox 5"/>
          <p:cNvSpPr txBox="1"/>
          <p:nvPr/>
        </p:nvSpPr>
        <p:spPr>
          <a:xfrm>
            <a:off x="457200" y="4267200"/>
            <a:ext cx="8153400" cy="954107"/>
          </a:xfrm>
          <a:prstGeom prst="rect">
            <a:avLst/>
          </a:prstGeom>
          <a:solidFill>
            <a:schemeClr val="accent2">
              <a:lumMod val="20000"/>
              <a:lumOff val="80000"/>
            </a:schemeClr>
          </a:solidFill>
        </p:spPr>
        <p:txBody>
          <a:bodyPr wrap="square" rtlCol="0">
            <a:spAutoFit/>
          </a:bodyPr>
          <a:lstStyle/>
          <a:p>
            <a:r>
              <a:rPr lang="en-US" sz="2800" dirty="0" smtClean="0"/>
              <a:t>Notice the disrespectful language comes from the evil one.</a:t>
            </a:r>
            <a:endParaRPr lang="en-US" sz="2800" dirty="0"/>
          </a:p>
        </p:txBody>
      </p:sp>
    </p:spTree>
    <p:extLst>
      <p:ext uri="{BB962C8B-B14F-4D97-AF65-F5344CB8AC3E}">
        <p14:creationId xmlns:p14="http://schemas.microsoft.com/office/powerpoint/2010/main" val="489634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E1482C0-252E-4646-A67C-F170690B99F6}"/>
              </a:ext>
            </a:extLst>
          </p:cNvPr>
          <p:cNvSpPr>
            <a:spLocks noGrp="1"/>
          </p:cNvSpPr>
          <p:nvPr>
            <p:ph type="title"/>
          </p:nvPr>
        </p:nvSpPr>
        <p:spPr/>
        <p:txBody>
          <a:bodyPr/>
          <a:lstStyle/>
          <a:p>
            <a:r>
              <a:rPr lang="en-US" b="1" dirty="0"/>
              <a:t>Swear Words</a:t>
            </a:r>
          </a:p>
        </p:txBody>
      </p:sp>
      <p:sp>
        <p:nvSpPr>
          <p:cNvPr id="3" name="Content Placeholder 2">
            <a:extLst>
              <a:ext uri="{FF2B5EF4-FFF2-40B4-BE49-F238E27FC236}">
                <a16:creationId xmlns="" xmlns:a16="http://schemas.microsoft.com/office/drawing/2014/main" id="{E69271BD-132B-4580-AB67-227D9146C22D}"/>
              </a:ext>
            </a:extLst>
          </p:cNvPr>
          <p:cNvSpPr>
            <a:spLocks noGrp="1"/>
          </p:cNvSpPr>
          <p:nvPr>
            <p:ph idx="1"/>
          </p:nvPr>
        </p:nvSpPr>
        <p:spPr>
          <a:xfrm>
            <a:off x="457200" y="1600200"/>
            <a:ext cx="8229600" cy="2057400"/>
          </a:xfrm>
        </p:spPr>
        <p:txBody>
          <a:bodyPr/>
          <a:lstStyle/>
          <a:p>
            <a:pPr marL="0" indent="0">
              <a:buNone/>
            </a:pPr>
            <a:r>
              <a:rPr lang="en-US" sz="3000" dirty="0" smtClean="0"/>
              <a:t>If we use certain </a:t>
            </a:r>
            <a:r>
              <a:rPr lang="en-US" sz="3000" dirty="0"/>
              <a:t>words </a:t>
            </a:r>
            <a:r>
              <a:rPr lang="en-US" sz="3000" dirty="0" smtClean="0"/>
              <a:t>to add “truth” or “force” </a:t>
            </a:r>
            <a:r>
              <a:rPr lang="en-US" sz="3000" dirty="0"/>
              <a:t>to what </a:t>
            </a:r>
            <a:r>
              <a:rPr lang="en-US" sz="3000" dirty="0" smtClean="0"/>
              <a:t>we </a:t>
            </a:r>
            <a:r>
              <a:rPr lang="en-US" sz="3000" dirty="0"/>
              <a:t>are saying, but we do not want the penalty that comes with a solemn </a:t>
            </a:r>
            <a:r>
              <a:rPr lang="en-US" sz="3000" dirty="0" smtClean="0"/>
              <a:t>oath, we have done the same thing!</a:t>
            </a:r>
            <a:endParaRPr lang="en-US" sz="3000" dirty="0"/>
          </a:p>
          <a:p>
            <a:pPr marL="0" indent="0">
              <a:buNone/>
            </a:pPr>
            <a:endParaRPr lang="en-US" dirty="0" smtClean="0"/>
          </a:p>
          <a:p>
            <a:pPr marL="0" indent="0">
              <a:buNone/>
            </a:pPr>
            <a:endParaRPr lang="en-US" dirty="0"/>
          </a:p>
        </p:txBody>
      </p:sp>
      <p:sp>
        <p:nvSpPr>
          <p:cNvPr id="4" name="TextBox 3"/>
          <p:cNvSpPr txBox="1"/>
          <p:nvPr/>
        </p:nvSpPr>
        <p:spPr>
          <a:xfrm>
            <a:off x="609600" y="3886200"/>
            <a:ext cx="8001000" cy="1477328"/>
          </a:xfrm>
          <a:prstGeom prst="rect">
            <a:avLst/>
          </a:prstGeom>
          <a:solidFill>
            <a:schemeClr val="accent1"/>
          </a:solidFill>
        </p:spPr>
        <p:txBody>
          <a:bodyPr wrap="square" rtlCol="0">
            <a:spAutoFit/>
          </a:bodyPr>
          <a:lstStyle/>
          <a:p>
            <a:r>
              <a:rPr lang="en-US" sz="3000" dirty="0" smtClean="0"/>
              <a:t>Q:  	Could you really run a 5 minute mile in 	high school?</a:t>
            </a:r>
          </a:p>
          <a:p>
            <a:r>
              <a:rPr lang="en-US" sz="3000" dirty="0" smtClean="0"/>
              <a:t>A:  	You better </a:t>
            </a:r>
            <a:r>
              <a:rPr lang="en-US" sz="3000" b="1" dirty="0" smtClean="0"/>
              <a:t>#$%#%#!</a:t>
            </a:r>
            <a:r>
              <a:rPr lang="en-US" sz="3000" dirty="0" smtClean="0"/>
              <a:t> </a:t>
            </a:r>
            <a:r>
              <a:rPr lang="en-US" sz="3000" dirty="0"/>
              <a:t>b</a:t>
            </a:r>
            <a:r>
              <a:rPr lang="en-US" sz="3000" dirty="0" smtClean="0"/>
              <a:t>elieve it!</a:t>
            </a:r>
            <a:endParaRPr lang="en-US" sz="3000" dirty="0"/>
          </a:p>
        </p:txBody>
      </p:sp>
    </p:spTree>
    <p:extLst>
      <p:ext uri="{BB962C8B-B14F-4D97-AF65-F5344CB8AC3E}">
        <p14:creationId xmlns:p14="http://schemas.microsoft.com/office/powerpoint/2010/main" val="83123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1E5310-41F9-4FF3-87EF-643DEF2B3169}"/>
              </a:ext>
            </a:extLst>
          </p:cNvPr>
          <p:cNvSpPr>
            <a:spLocks noGrp="1"/>
          </p:cNvSpPr>
          <p:nvPr>
            <p:ph type="title"/>
          </p:nvPr>
        </p:nvSpPr>
        <p:spPr/>
        <p:txBody>
          <a:bodyPr/>
          <a:lstStyle/>
          <a:p>
            <a:r>
              <a:rPr lang="en-US" b="1" dirty="0"/>
              <a:t>Swear Words</a:t>
            </a:r>
          </a:p>
        </p:txBody>
      </p:sp>
      <p:sp>
        <p:nvSpPr>
          <p:cNvPr id="3" name="Content Placeholder 2">
            <a:extLst>
              <a:ext uri="{FF2B5EF4-FFF2-40B4-BE49-F238E27FC236}">
                <a16:creationId xmlns="" xmlns:a16="http://schemas.microsoft.com/office/drawing/2014/main" id="{965BD189-F2AC-4D90-82A5-309E33F5A143}"/>
              </a:ext>
            </a:extLst>
          </p:cNvPr>
          <p:cNvSpPr>
            <a:spLocks noGrp="1"/>
          </p:cNvSpPr>
          <p:nvPr>
            <p:ph idx="1"/>
          </p:nvPr>
        </p:nvSpPr>
        <p:spPr>
          <a:xfrm>
            <a:off x="457200" y="1600200"/>
            <a:ext cx="8229600" cy="4343400"/>
          </a:xfrm>
        </p:spPr>
        <p:txBody>
          <a:bodyPr>
            <a:normAutofit/>
          </a:bodyPr>
          <a:lstStyle/>
          <a:p>
            <a:r>
              <a:rPr lang="en-US" sz="2800" dirty="0" smtClean="0"/>
              <a:t>Have you ever thought about why they are called “Swear Words”?</a:t>
            </a:r>
          </a:p>
          <a:p>
            <a:r>
              <a:rPr lang="en-US" sz="2800" dirty="0" smtClean="0"/>
              <a:t>Some directly swear using the name of God</a:t>
            </a:r>
          </a:p>
          <a:p>
            <a:r>
              <a:rPr lang="en-US" sz="2800" dirty="0" smtClean="0"/>
              <a:t>Other words </a:t>
            </a:r>
            <a:r>
              <a:rPr lang="en-US" sz="2800" dirty="0"/>
              <a:t>are designed to prevent saying the name of </a:t>
            </a:r>
            <a:r>
              <a:rPr lang="en-US" sz="2800" dirty="0" smtClean="0"/>
              <a:t>God, but still represent an oath</a:t>
            </a:r>
            <a:endParaRPr lang="en-US" sz="2800" dirty="0"/>
          </a:p>
          <a:p>
            <a:r>
              <a:rPr lang="en-US" sz="2800" dirty="0"/>
              <a:t>They circumvent the penalty of a solemn oath</a:t>
            </a:r>
          </a:p>
          <a:p>
            <a:r>
              <a:rPr lang="en-US" sz="2800" dirty="0"/>
              <a:t>They are used in daily conversation, not in court</a:t>
            </a:r>
          </a:p>
          <a:p>
            <a:r>
              <a:rPr lang="en-US" sz="2800" dirty="0"/>
              <a:t>Pronounced over trivial matters</a:t>
            </a:r>
          </a:p>
          <a:p>
            <a:endParaRPr lang="en-US" dirty="0"/>
          </a:p>
        </p:txBody>
      </p:sp>
    </p:spTree>
    <p:extLst>
      <p:ext uri="{BB962C8B-B14F-4D97-AF65-F5344CB8AC3E}">
        <p14:creationId xmlns:p14="http://schemas.microsoft.com/office/powerpoint/2010/main" val="145070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8C58939-B7DF-4682-BC64-7BBA141C44B5}"/>
              </a:ext>
            </a:extLst>
          </p:cNvPr>
          <p:cNvSpPr>
            <a:spLocks noGrp="1"/>
          </p:cNvSpPr>
          <p:nvPr>
            <p:ph type="title"/>
          </p:nvPr>
        </p:nvSpPr>
        <p:spPr/>
        <p:txBody>
          <a:bodyPr/>
          <a:lstStyle/>
          <a:p>
            <a:r>
              <a:rPr lang="en-US" b="1" dirty="0"/>
              <a:t>Matthew 12:36</a:t>
            </a:r>
          </a:p>
        </p:txBody>
      </p:sp>
      <p:sp>
        <p:nvSpPr>
          <p:cNvPr id="3" name="Content Placeholder 2">
            <a:extLst>
              <a:ext uri="{FF2B5EF4-FFF2-40B4-BE49-F238E27FC236}">
                <a16:creationId xmlns="" xmlns:a16="http://schemas.microsoft.com/office/drawing/2014/main" id="{BA452916-22B9-40E3-A0D8-F092BBB77FA5}"/>
              </a:ext>
            </a:extLst>
          </p:cNvPr>
          <p:cNvSpPr>
            <a:spLocks noGrp="1"/>
          </p:cNvSpPr>
          <p:nvPr>
            <p:ph idx="1"/>
          </p:nvPr>
        </p:nvSpPr>
        <p:spPr>
          <a:xfrm>
            <a:off x="457200" y="1600200"/>
            <a:ext cx="8229600" cy="1600200"/>
          </a:xfrm>
        </p:spPr>
        <p:txBody>
          <a:bodyPr/>
          <a:lstStyle/>
          <a:p>
            <a:pPr marL="0" indent="0">
              <a:buNone/>
            </a:pPr>
            <a:r>
              <a:rPr lang="en-US" sz="2800" dirty="0"/>
              <a:t>But I say to you that for every idle word men may speak, they will give account of it in the day of judgment.</a:t>
            </a:r>
          </a:p>
        </p:txBody>
      </p:sp>
      <p:sp>
        <p:nvSpPr>
          <p:cNvPr id="4" name="TextBox 3"/>
          <p:cNvSpPr txBox="1"/>
          <p:nvPr/>
        </p:nvSpPr>
        <p:spPr>
          <a:xfrm>
            <a:off x="533400" y="3429000"/>
            <a:ext cx="8001000" cy="1938992"/>
          </a:xfrm>
          <a:prstGeom prst="rect">
            <a:avLst/>
          </a:prstGeom>
          <a:solidFill>
            <a:schemeClr val="accent1"/>
          </a:solidFill>
        </p:spPr>
        <p:txBody>
          <a:bodyPr wrap="square" rtlCol="0">
            <a:spAutoFit/>
          </a:bodyPr>
          <a:lstStyle/>
          <a:p>
            <a:r>
              <a:rPr lang="en-US" sz="3000" dirty="0" smtClean="0"/>
              <a:t>As Christians, we should be recognize that seemingly harmless words such as golly, gosh, darn, </a:t>
            </a:r>
            <a:r>
              <a:rPr lang="en-US" sz="3000" dirty="0" err="1" smtClean="0"/>
              <a:t>etc</a:t>
            </a:r>
            <a:r>
              <a:rPr lang="en-US" sz="3000" dirty="0" smtClean="0"/>
              <a:t>… are derivatives of </a:t>
            </a:r>
            <a:r>
              <a:rPr lang="en-US" sz="3000" b="1" u="sng" dirty="0" smtClean="0"/>
              <a:t>profane</a:t>
            </a:r>
            <a:r>
              <a:rPr lang="en-US" sz="3000" dirty="0" smtClean="0"/>
              <a:t> uses of swear words.</a:t>
            </a:r>
            <a:endParaRPr lang="en-US" sz="3000" dirty="0"/>
          </a:p>
        </p:txBody>
      </p:sp>
    </p:spTree>
    <p:extLst>
      <p:ext uri="{BB962C8B-B14F-4D97-AF65-F5344CB8AC3E}">
        <p14:creationId xmlns:p14="http://schemas.microsoft.com/office/powerpoint/2010/main" val="268197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897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F64AB2-E6A9-4B80-9BBC-2FBB9CCE3949}"/>
              </a:ext>
            </a:extLst>
          </p:cNvPr>
          <p:cNvSpPr>
            <a:spLocks noGrp="1"/>
          </p:cNvSpPr>
          <p:nvPr>
            <p:ph type="title"/>
          </p:nvPr>
        </p:nvSpPr>
        <p:spPr/>
        <p:txBody>
          <a:bodyPr/>
          <a:lstStyle/>
          <a:p>
            <a:r>
              <a:rPr lang="en-US" b="1" dirty="0"/>
              <a:t>Are all oaths forbidden today?</a:t>
            </a:r>
          </a:p>
        </p:txBody>
      </p:sp>
      <p:sp>
        <p:nvSpPr>
          <p:cNvPr id="3" name="Content Placeholder 2">
            <a:extLst>
              <a:ext uri="{FF2B5EF4-FFF2-40B4-BE49-F238E27FC236}">
                <a16:creationId xmlns="" xmlns:a16="http://schemas.microsoft.com/office/drawing/2014/main" id="{B89A8CE9-0A72-4415-97C5-DB43407372C0}"/>
              </a:ext>
            </a:extLst>
          </p:cNvPr>
          <p:cNvSpPr>
            <a:spLocks noGrp="1"/>
          </p:cNvSpPr>
          <p:nvPr>
            <p:ph idx="1"/>
          </p:nvPr>
        </p:nvSpPr>
        <p:spPr>
          <a:xfrm>
            <a:off x="457200" y="1752600"/>
            <a:ext cx="6248400" cy="2667000"/>
          </a:xfrm>
        </p:spPr>
        <p:txBody>
          <a:bodyPr>
            <a:normAutofit/>
          </a:bodyPr>
          <a:lstStyle/>
          <a:p>
            <a:pPr marL="0" indent="0">
              <a:buNone/>
            </a:pPr>
            <a:r>
              <a:rPr lang="en-US" sz="2800" dirty="0"/>
              <a:t>The answer appears to be “No!”</a:t>
            </a:r>
          </a:p>
          <a:p>
            <a:pPr lvl="1"/>
            <a:r>
              <a:rPr lang="en-US" sz="2800" dirty="0"/>
              <a:t>Jesus answered under oath.</a:t>
            </a:r>
          </a:p>
          <a:p>
            <a:pPr lvl="1"/>
            <a:r>
              <a:rPr lang="en-US" sz="2800" dirty="0"/>
              <a:t>Apostle Paul swore oaths.</a:t>
            </a:r>
          </a:p>
          <a:p>
            <a:pPr lvl="1"/>
            <a:r>
              <a:rPr lang="en-US" sz="2800" dirty="0"/>
              <a:t>An angel swore an oath.</a:t>
            </a:r>
          </a:p>
          <a:p>
            <a:pPr lvl="1"/>
            <a:r>
              <a:rPr lang="en-US" sz="2800" dirty="0"/>
              <a:t>God Himself swore an oath.</a:t>
            </a:r>
          </a:p>
          <a:p>
            <a:pPr lvl="1"/>
            <a:endParaRPr lang="en-US" sz="2800" dirty="0"/>
          </a:p>
        </p:txBody>
      </p:sp>
    </p:spTree>
    <p:extLst>
      <p:ext uri="{BB962C8B-B14F-4D97-AF65-F5344CB8AC3E}">
        <p14:creationId xmlns:p14="http://schemas.microsoft.com/office/powerpoint/2010/main" val="346430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F64AB2-E6A9-4B80-9BBC-2FBB9CCE3949}"/>
              </a:ext>
            </a:extLst>
          </p:cNvPr>
          <p:cNvSpPr>
            <a:spLocks noGrp="1"/>
          </p:cNvSpPr>
          <p:nvPr>
            <p:ph type="title"/>
          </p:nvPr>
        </p:nvSpPr>
        <p:spPr/>
        <p:txBody>
          <a:bodyPr/>
          <a:lstStyle/>
          <a:p>
            <a:r>
              <a:rPr lang="en-US" b="1" dirty="0"/>
              <a:t>Are all oaths forbidden today?</a:t>
            </a:r>
          </a:p>
        </p:txBody>
      </p:sp>
      <p:sp>
        <p:nvSpPr>
          <p:cNvPr id="4" name="TextBox 3"/>
          <p:cNvSpPr txBox="1"/>
          <p:nvPr/>
        </p:nvSpPr>
        <p:spPr>
          <a:xfrm>
            <a:off x="381000" y="4038600"/>
            <a:ext cx="8001000" cy="800219"/>
          </a:xfrm>
          <a:prstGeom prst="rect">
            <a:avLst/>
          </a:prstGeom>
          <a:noFill/>
        </p:spPr>
        <p:txBody>
          <a:bodyPr wrap="square" rtlCol="0">
            <a:spAutoFit/>
          </a:bodyPr>
          <a:lstStyle/>
          <a:p>
            <a:pPr marL="274320" lvl="1" indent="0">
              <a:buNone/>
            </a:pPr>
            <a:endParaRPr lang="en-US" sz="2800" dirty="0"/>
          </a:p>
          <a:p>
            <a:endParaRPr lang="en-US" dirty="0"/>
          </a:p>
        </p:txBody>
      </p:sp>
      <p:sp>
        <p:nvSpPr>
          <p:cNvPr id="5" name="Content Placeholder 4"/>
          <p:cNvSpPr>
            <a:spLocks noGrp="1"/>
          </p:cNvSpPr>
          <p:nvPr>
            <p:ph idx="1"/>
          </p:nvPr>
        </p:nvSpPr>
        <p:spPr>
          <a:xfrm>
            <a:off x="457200" y="1524000"/>
            <a:ext cx="8229600" cy="2514600"/>
          </a:xfrm>
        </p:spPr>
        <p:txBody>
          <a:bodyPr>
            <a:noAutofit/>
          </a:bodyPr>
          <a:lstStyle/>
          <a:p>
            <a:pPr marL="274320" lvl="1" indent="0">
              <a:buNone/>
            </a:pPr>
            <a:r>
              <a:rPr lang="en-US" sz="2800" dirty="0"/>
              <a:t>Matthew </a:t>
            </a:r>
            <a:r>
              <a:rPr lang="en-US" sz="2800" dirty="0" smtClean="0"/>
              <a:t>5 (as well as James 5:12) teaches:</a:t>
            </a:r>
            <a:endParaRPr lang="en-US" sz="2800" dirty="0"/>
          </a:p>
          <a:p>
            <a:pPr marL="548640" lvl="2"/>
            <a:r>
              <a:rPr lang="en-US" sz="2800" dirty="0" smtClean="0"/>
              <a:t>Insincere, fake oaths are wrong.</a:t>
            </a:r>
            <a:endParaRPr lang="en-US" sz="2800" dirty="0"/>
          </a:p>
          <a:p>
            <a:pPr marL="548640" lvl="2"/>
            <a:r>
              <a:rPr lang="en-US" sz="2800" dirty="0"/>
              <a:t>Casual oaths/swearing is unnecessary.  Just answer with a “yes” or “no”</a:t>
            </a:r>
          </a:p>
          <a:p>
            <a:pPr lvl="1"/>
            <a:r>
              <a:rPr lang="en-US" sz="2800" dirty="0"/>
              <a:t>Casual swearing comes from the Evil One.</a:t>
            </a:r>
          </a:p>
          <a:p>
            <a:endParaRPr lang="en-US" sz="2800" dirty="0"/>
          </a:p>
        </p:txBody>
      </p:sp>
      <p:sp>
        <p:nvSpPr>
          <p:cNvPr id="6" name="TextBox 5"/>
          <p:cNvSpPr txBox="1"/>
          <p:nvPr/>
        </p:nvSpPr>
        <p:spPr>
          <a:xfrm>
            <a:off x="381000" y="4356318"/>
            <a:ext cx="8458200" cy="1815882"/>
          </a:xfrm>
          <a:prstGeom prst="rect">
            <a:avLst/>
          </a:prstGeom>
          <a:solidFill>
            <a:schemeClr val="accent1"/>
          </a:solidFill>
        </p:spPr>
        <p:txBody>
          <a:bodyPr wrap="square" rtlCol="0">
            <a:spAutoFit/>
          </a:bodyPr>
          <a:lstStyle/>
          <a:p>
            <a:r>
              <a:rPr lang="en-US" sz="2800" dirty="0" smtClean="0"/>
              <a:t>I do not believe the Scriptures teach it is wrong to swear an oath to God in certain situations, such as a witness in a courtroom or wedding vows.  However, if it is against your conscience, then abstain.</a:t>
            </a:r>
            <a:endParaRPr lang="en-US" sz="2800" dirty="0"/>
          </a:p>
        </p:txBody>
      </p:sp>
    </p:spTree>
    <p:extLst>
      <p:ext uri="{BB962C8B-B14F-4D97-AF65-F5344CB8AC3E}">
        <p14:creationId xmlns:p14="http://schemas.microsoft.com/office/powerpoint/2010/main" val="1435398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1994 Song – “I Swear”</a:t>
            </a:r>
            <a:endParaRPr lang="en-US" b="1" dirty="0"/>
          </a:p>
        </p:txBody>
      </p:sp>
      <p:sp>
        <p:nvSpPr>
          <p:cNvPr id="3" name="Content Placeholder 2"/>
          <p:cNvSpPr>
            <a:spLocks noGrp="1"/>
          </p:cNvSpPr>
          <p:nvPr>
            <p:ph idx="1"/>
          </p:nvPr>
        </p:nvSpPr>
        <p:spPr>
          <a:xfrm>
            <a:off x="457200" y="1600200"/>
            <a:ext cx="8229600" cy="3200400"/>
          </a:xfrm>
          <a:solidFill>
            <a:schemeClr val="tx1">
              <a:lumMod val="25000"/>
              <a:lumOff val="75000"/>
            </a:schemeClr>
          </a:solidFill>
          <a:ln w="25400">
            <a:solidFill>
              <a:schemeClr val="tx1"/>
            </a:solidFill>
          </a:ln>
        </p:spPr>
        <p:txBody>
          <a:bodyPr>
            <a:noAutofit/>
          </a:bodyPr>
          <a:lstStyle/>
          <a:p>
            <a:pPr marL="0" indent="0" algn="ctr">
              <a:buNone/>
            </a:pPr>
            <a:r>
              <a:rPr lang="en-US" sz="2800" i="1" dirty="0"/>
              <a:t>And I swear (I swear) by the moon</a:t>
            </a:r>
            <a:br>
              <a:rPr lang="en-US" sz="2800" i="1" dirty="0"/>
            </a:br>
            <a:r>
              <a:rPr lang="en-US" sz="2800" i="1" dirty="0"/>
              <a:t>And the stars in the sky I'll be there (I'll be there)</a:t>
            </a:r>
            <a:br>
              <a:rPr lang="en-US" sz="2800" i="1" dirty="0"/>
            </a:br>
            <a:r>
              <a:rPr lang="en-US" sz="2800" i="1" dirty="0"/>
              <a:t>I swear (and I swear) like the shadow that's by your side</a:t>
            </a:r>
            <a:br>
              <a:rPr lang="en-US" sz="2800" i="1" dirty="0"/>
            </a:br>
            <a:r>
              <a:rPr lang="en-US" sz="2800" i="1" dirty="0"/>
              <a:t>I'll be there (I'll be there) for better or worse</a:t>
            </a:r>
            <a:br>
              <a:rPr lang="en-US" sz="2800" i="1" dirty="0"/>
            </a:br>
            <a:r>
              <a:rPr lang="en-US" sz="2800" i="1" dirty="0" err="1"/>
              <a:t>'Til</a:t>
            </a:r>
            <a:r>
              <a:rPr lang="en-US" sz="2800" i="1" dirty="0"/>
              <a:t> death do us part I'll love you</a:t>
            </a:r>
            <a:br>
              <a:rPr lang="en-US" sz="2800" i="1" dirty="0"/>
            </a:br>
            <a:r>
              <a:rPr lang="en-US" sz="2800" i="1" dirty="0"/>
              <a:t>With every beat of my heart and I swear</a:t>
            </a:r>
          </a:p>
        </p:txBody>
      </p:sp>
      <p:sp>
        <p:nvSpPr>
          <p:cNvPr id="4" name="TextBox 3"/>
          <p:cNvSpPr txBox="1"/>
          <p:nvPr/>
        </p:nvSpPr>
        <p:spPr>
          <a:xfrm>
            <a:off x="533400" y="5181600"/>
            <a:ext cx="8077200" cy="1015663"/>
          </a:xfrm>
          <a:prstGeom prst="rect">
            <a:avLst/>
          </a:prstGeom>
          <a:noFill/>
        </p:spPr>
        <p:txBody>
          <a:bodyPr wrap="square" rtlCol="0">
            <a:spAutoFit/>
          </a:bodyPr>
          <a:lstStyle/>
          <a:p>
            <a:pPr algn="ctr"/>
            <a:r>
              <a:rPr lang="en-US" sz="3000" dirty="0" smtClean="0"/>
              <a:t>So what </a:t>
            </a:r>
            <a:r>
              <a:rPr lang="en-US" sz="3000" dirty="0" err="1" smtClean="0"/>
              <a:t>saith</a:t>
            </a:r>
            <a:r>
              <a:rPr lang="en-US" sz="3000" dirty="0" smtClean="0"/>
              <a:t> the Scriptures about oaths and swearing?</a:t>
            </a:r>
            <a:endParaRPr lang="en-US" sz="3000" dirty="0"/>
          </a:p>
        </p:txBody>
      </p:sp>
    </p:spTree>
    <p:extLst>
      <p:ext uri="{BB962C8B-B14F-4D97-AF65-F5344CB8AC3E}">
        <p14:creationId xmlns:p14="http://schemas.microsoft.com/office/powerpoint/2010/main" val="307073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7BFB19-F07F-4976-B178-F0D5A10A5A80}"/>
              </a:ext>
            </a:extLst>
          </p:cNvPr>
          <p:cNvSpPr>
            <a:spLocks noGrp="1"/>
          </p:cNvSpPr>
          <p:nvPr>
            <p:ph type="title"/>
          </p:nvPr>
        </p:nvSpPr>
        <p:spPr>
          <a:xfrm>
            <a:off x="457200" y="457200"/>
            <a:ext cx="8229600" cy="990600"/>
          </a:xfrm>
        </p:spPr>
        <p:txBody>
          <a:bodyPr/>
          <a:lstStyle/>
          <a:p>
            <a:r>
              <a:rPr lang="en-US" b="1" dirty="0"/>
              <a:t>Genesis 14:22-23</a:t>
            </a:r>
          </a:p>
        </p:txBody>
      </p:sp>
      <p:sp>
        <p:nvSpPr>
          <p:cNvPr id="3" name="Content Placeholder 2">
            <a:extLst>
              <a:ext uri="{FF2B5EF4-FFF2-40B4-BE49-F238E27FC236}">
                <a16:creationId xmlns="" xmlns:a16="http://schemas.microsoft.com/office/drawing/2014/main" id="{C52B4B13-0A1C-4806-AE19-C9D668C8199D}"/>
              </a:ext>
            </a:extLst>
          </p:cNvPr>
          <p:cNvSpPr>
            <a:spLocks noGrp="1"/>
          </p:cNvSpPr>
          <p:nvPr>
            <p:ph idx="1"/>
          </p:nvPr>
        </p:nvSpPr>
        <p:spPr>
          <a:xfrm>
            <a:off x="457200" y="1371600"/>
            <a:ext cx="8229600" cy="2667000"/>
          </a:xfrm>
        </p:spPr>
        <p:txBody>
          <a:bodyPr>
            <a:normAutofit/>
          </a:bodyPr>
          <a:lstStyle/>
          <a:p>
            <a:pPr marL="0" indent="0">
              <a:buNone/>
            </a:pPr>
            <a:r>
              <a:rPr lang="en-US" sz="2800" dirty="0"/>
              <a:t>But Abram said to the king of Sodom, “</a:t>
            </a:r>
            <a:r>
              <a:rPr lang="en-US" sz="2800" b="1" u="sng" dirty="0"/>
              <a:t>I have raised my hand to the </a:t>
            </a:r>
            <a:r>
              <a:rPr lang="en-US" sz="2800" b="1" u="sng" cap="small" dirty="0"/>
              <a:t>Lord</a:t>
            </a:r>
            <a:r>
              <a:rPr lang="en-US" sz="2800" dirty="0"/>
              <a:t>, God Most High, the Possessor of heaven and earth, </a:t>
            </a:r>
            <a:r>
              <a:rPr lang="en-US" sz="2800" b="1" baseline="30000" dirty="0"/>
              <a:t>23 </a:t>
            </a:r>
            <a:r>
              <a:rPr lang="en-US" sz="2800" dirty="0"/>
              <a:t>that I </a:t>
            </a:r>
            <a:r>
              <a:rPr lang="en-US" sz="2800" i="1" dirty="0"/>
              <a:t>will take</a:t>
            </a:r>
            <a:r>
              <a:rPr lang="en-US" sz="2800" dirty="0"/>
              <a:t> nothing, from a thread to a sandal strap, and that I will not take anything that </a:t>
            </a:r>
            <a:r>
              <a:rPr lang="en-US" sz="2800" i="1" dirty="0"/>
              <a:t>is</a:t>
            </a:r>
            <a:r>
              <a:rPr lang="en-US" sz="2800" dirty="0"/>
              <a:t> yours, lest you should say, ‘I have made Abram rich’</a:t>
            </a:r>
          </a:p>
        </p:txBody>
      </p:sp>
      <p:sp>
        <p:nvSpPr>
          <p:cNvPr id="4" name="Rectangle 3">
            <a:extLst>
              <a:ext uri="{FF2B5EF4-FFF2-40B4-BE49-F238E27FC236}">
                <a16:creationId xmlns="" xmlns:a16="http://schemas.microsoft.com/office/drawing/2014/main" id="{C14F5745-4492-48DA-8FF5-25858A8B7373}"/>
              </a:ext>
            </a:extLst>
          </p:cNvPr>
          <p:cNvSpPr/>
          <p:nvPr/>
        </p:nvSpPr>
        <p:spPr>
          <a:xfrm>
            <a:off x="457200" y="4038600"/>
            <a:ext cx="8305800" cy="954107"/>
          </a:xfrm>
          <a:prstGeom prst="rect">
            <a:avLst/>
          </a:prstGeom>
          <a:solidFill>
            <a:schemeClr val="bg1">
              <a:lumMod val="75000"/>
            </a:schemeClr>
          </a:solidFill>
        </p:spPr>
        <p:txBody>
          <a:bodyPr wrap="square">
            <a:spAutoFit/>
          </a:bodyPr>
          <a:lstStyle/>
          <a:p>
            <a:r>
              <a:rPr lang="en-US" sz="2800" dirty="0">
                <a:solidFill>
                  <a:srgbClr val="000000"/>
                </a:solidFill>
                <a:latin typeface="&amp;quot"/>
              </a:rPr>
              <a:t>(</a:t>
            </a:r>
            <a:r>
              <a:rPr lang="en-US" sz="2800" b="1" dirty="0">
                <a:solidFill>
                  <a:srgbClr val="000000"/>
                </a:solidFill>
                <a:latin typeface="&amp;quot"/>
              </a:rPr>
              <a:t>Deuteronomy 32:40</a:t>
            </a:r>
            <a:r>
              <a:rPr lang="en-US" sz="2800" dirty="0">
                <a:solidFill>
                  <a:srgbClr val="000000"/>
                </a:solidFill>
                <a:latin typeface="&amp;quot"/>
              </a:rPr>
              <a:t>)</a:t>
            </a:r>
          </a:p>
          <a:p>
            <a:r>
              <a:rPr lang="en-US" sz="2800" dirty="0">
                <a:solidFill>
                  <a:srgbClr val="000000"/>
                </a:solidFill>
                <a:latin typeface="&amp;quot"/>
              </a:rPr>
              <a:t>For I raise My hand to </a:t>
            </a:r>
            <a:r>
              <a:rPr lang="en-US" sz="2800" dirty="0" smtClean="0">
                <a:solidFill>
                  <a:srgbClr val="000000"/>
                </a:solidFill>
                <a:latin typeface="&amp;quot"/>
              </a:rPr>
              <a:t>heaven… as I live forever…”</a:t>
            </a:r>
            <a:endParaRPr lang="en-US" sz="2800" dirty="0"/>
          </a:p>
        </p:txBody>
      </p:sp>
      <p:sp>
        <p:nvSpPr>
          <p:cNvPr id="5" name="TextBox 4"/>
          <p:cNvSpPr txBox="1"/>
          <p:nvPr/>
        </p:nvSpPr>
        <p:spPr>
          <a:xfrm>
            <a:off x="457200" y="5105400"/>
            <a:ext cx="8382000" cy="1384995"/>
          </a:xfrm>
          <a:prstGeom prst="rect">
            <a:avLst/>
          </a:prstGeom>
          <a:solidFill>
            <a:schemeClr val="accent2"/>
          </a:solidFill>
        </p:spPr>
        <p:txBody>
          <a:bodyPr wrap="square" rtlCol="0">
            <a:spAutoFit/>
          </a:bodyPr>
          <a:lstStyle/>
          <a:p>
            <a:r>
              <a:rPr lang="en-US" sz="2800" b="1" dirty="0" smtClean="0"/>
              <a:t>(Genesis 24:2)  </a:t>
            </a:r>
            <a:endParaRPr lang="en-US" sz="2800" dirty="0" smtClean="0"/>
          </a:p>
          <a:p>
            <a:r>
              <a:rPr lang="en-US" sz="2800" dirty="0"/>
              <a:t>So Abraham </a:t>
            </a:r>
            <a:r>
              <a:rPr lang="en-US" sz="2800" dirty="0" smtClean="0"/>
              <a:t>said…“</a:t>
            </a:r>
            <a:r>
              <a:rPr lang="en-US" sz="2800" dirty="0"/>
              <a:t>Please, put your hand under my thigh, </a:t>
            </a:r>
            <a:r>
              <a:rPr lang="en-US" sz="2800" b="1" baseline="30000" dirty="0"/>
              <a:t>3 </a:t>
            </a:r>
            <a:r>
              <a:rPr lang="en-US" sz="2800" dirty="0"/>
              <a:t>and I will make you </a:t>
            </a:r>
            <a:r>
              <a:rPr lang="en-US" sz="2800" dirty="0" smtClean="0"/>
              <a:t>swear</a:t>
            </a:r>
            <a:r>
              <a:rPr lang="en-US" sz="2800" dirty="0"/>
              <a:t> by the </a:t>
            </a:r>
            <a:r>
              <a:rPr lang="en-US" sz="2800" cap="small" dirty="0" smtClean="0"/>
              <a:t>Lord</a:t>
            </a:r>
            <a:r>
              <a:rPr lang="en-US" sz="2800" dirty="0" smtClean="0"/>
              <a:t>…</a:t>
            </a:r>
            <a:endParaRPr lang="en-US" sz="2800" b="1" dirty="0"/>
          </a:p>
        </p:txBody>
      </p:sp>
    </p:spTree>
    <p:extLst>
      <p:ext uri="{BB962C8B-B14F-4D97-AF65-F5344CB8AC3E}">
        <p14:creationId xmlns:p14="http://schemas.microsoft.com/office/powerpoint/2010/main" val="354282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3298C9-7578-48FC-89AD-BAD498FE5627}"/>
              </a:ext>
            </a:extLst>
          </p:cNvPr>
          <p:cNvSpPr>
            <a:spLocks noGrp="1"/>
          </p:cNvSpPr>
          <p:nvPr>
            <p:ph type="title"/>
          </p:nvPr>
        </p:nvSpPr>
        <p:spPr/>
        <p:txBody>
          <a:bodyPr/>
          <a:lstStyle/>
          <a:p>
            <a:r>
              <a:rPr lang="en-US" b="1" dirty="0"/>
              <a:t>Leviticus 19:11-12</a:t>
            </a:r>
          </a:p>
        </p:txBody>
      </p:sp>
      <p:sp>
        <p:nvSpPr>
          <p:cNvPr id="3" name="Content Placeholder 2">
            <a:extLst>
              <a:ext uri="{FF2B5EF4-FFF2-40B4-BE49-F238E27FC236}">
                <a16:creationId xmlns="" xmlns:a16="http://schemas.microsoft.com/office/drawing/2014/main" id="{377847CB-ADD9-4E3B-852D-3AF25D366999}"/>
              </a:ext>
            </a:extLst>
          </p:cNvPr>
          <p:cNvSpPr>
            <a:spLocks noGrp="1"/>
          </p:cNvSpPr>
          <p:nvPr>
            <p:ph idx="1"/>
          </p:nvPr>
        </p:nvSpPr>
        <p:spPr>
          <a:xfrm>
            <a:off x="457200" y="1600200"/>
            <a:ext cx="8229600" cy="1981200"/>
          </a:xfrm>
        </p:spPr>
        <p:txBody>
          <a:bodyPr>
            <a:normAutofit/>
          </a:bodyPr>
          <a:lstStyle/>
          <a:p>
            <a:pPr marL="0" indent="0">
              <a:buNone/>
            </a:pPr>
            <a:r>
              <a:rPr lang="en-US" sz="2800" dirty="0"/>
              <a:t>‘You shall not steal, nor deal falsely, nor lie to one another. </a:t>
            </a:r>
            <a:r>
              <a:rPr lang="en-US" sz="2800" b="1" baseline="30000" dirty="0"/>
              <a:t>12 </a:t>
            </a:r>
            <a:r>
              <a:rPr lang="en-US" sz="2800" dirty="0"/>
              <a:t>And you shall not swear by My name </a:t>
            </a:r>
            <a:r>
              <a:rPr lang="en-US" sz="2800" b="1" u="sng" dirty="0"/>
              <a:t>falsely</a:t>
            </a:r>
            <a:r>
              <a:rPr lang="en-US" sz="2800" dirty="0"/>
              <a:t>, nor shall you profane the name of your God: I </a:t>
            </a:r>
            <a:r>
              <a:rPr lang="en-US" sz="2800" i="1" dirty="0"/>
              <a:t>am</a:t>
            </a:r>
            <a:r>
              <a:rPr lang="en-US" sz="2800" dirty="0"/>
              <a:t> the </a:t>
            </a:r>
            <a:r>
              <a:rPr lang="en-US" sz="2800" cap="small" dirty="0"/>
              <a:t>Lord</a:t>
            </a:r>
            <a:r>
              <a:rPr lang="en-US" sz="2800" dirty="0"/>
              <a:t>.</a:t>
            </a:r>
          </a:p>
        </p:txBody>
      </p:sp>
      <p:sp>
        <p:nvSpPr>
          <p:cNvPr id="4" name="Rectangle 3">
            <a:extLst>
              <a:ext uri="{FF2B5EF4-FFF2-40B4-BE49-F238E27FC236}">
                <a16:creationId xmlns="" xmlns:a16="http://schemas.microsoft.com/office/drawing/2014/main" id="{E603C302-428C-4F06-B219-4D21E3761FDA}"/>
              </a:ext>
            </a:extLst>
          </p:cNvPr>
          <p:cNvSpPr/>
          <p:nvPr/>
        </p:nvSpPr>
        <p:spPr>
          <a:xfrm>
            <a:off x="533400" y="3505200"/>
            <a:ext cx="8077200" cy="1477328"/>
          </a:xfrm>
          <a:prstGeom prst="rect">
            <a:avLst/>
          </a:prstGeom>
          <a:solidFill>
            <a:schemeClr val="bg1">
              <a:lumMod val="75000"/>
            </a:schemeClr>
          </a:solidFill>
        </p:spPr>
        <p:txBody>
          <a:bodyPr wrap="square">
            <a:spAutoFit/>
          </a:bodyPr>
          <a:lstStyle/>
          <a:p>
            <a:r>
              <a:rPr lang="en-US" sz="3000" dirty="0">
                <a:solidFill>
                  <a:srgbClr val="000000"/>
                </a:solidFill>
                <a:latin typeface="Helvetica Neue"/>
              </a:rPr>
              <a:t>(</a:t>
            </a:r>
            <a:r>
              <a:rPr lang="en-US" sz="3000" b="1" dirty="0">
                <a:solidFill>
                  <a:srgbClr val="000000"/>
                </a:solidFill>
                <a:latin typeface="Helvetica Neue"/>
              </a:rPr>
              <a:t>Deuteronomy 6:13</a:t>
            </a:r>
            <a:r>
              <a:rPr lang="en-US" sz="3000" dirty="0">
                <a:solidFill>
                  <a:srgbClr val="000000"/>
                </a:solidFill>
                <a:latin typeface="Helvetica Neue"/>
              </a:rPr>
              <a:t>)</a:t>
            </a:r>
          </a:p>
          <a:p>
            <a:r>
              <a:rPr lang="en-US" sz="3000" dirty="0">
                <a:solidFill>
                  <a:srgbClr val="000000"/>
                </a:solidFill>
                <a:latin typeface="Helvetica Neue"/>
              </a:rPr>
              <a:t>You shall fear the </a:t>
            </a:r>
            <a:r>
              <a:rPr lang="en-US" sz="3000" cap="small" dirty="0">
                <a:solidFill>
                  <a:srgbClr val="000000"/>
                </a:solidFill>
                <a:latin typeface="&amp;quot"/>
              </a:rPr>
              <a:t>Lord</a:t>
            </a:r>
            <a:r>
              <a:rPr lang="en-US" sz="3000" dirty="0">
                <a:solidFill>
                  <a:srgbClr val="000000"/>
                </a:solidFill>
                <a:latin typeface="Helvetica Neue"/>
              </a:rPr>
              <a:t> your God and serve Him, and shall take oaths in His name.</a:t>
            </a:r>
            <a:endParaRPr lang="en-US" sz="3000" dirty="0"/>
          </a:p>
        </p:txBody>
      </p:sp>
      <p:sp>
        <p:nvSpPr>
          <p:cNvPr id="5" name="TextBox 4"/>
          <p:cNvSpPr txBox="1"/>
          <p:nvPr/>
        </p:nvSpPr>
        <p:spPr>
          <a:xfrm>
            <a:off x="533400" y="5334000"/>
            <a:ext cx="8077200" cy="1015663"/>
          </a:xfrm>
          <a:prstGeom prst="rect">
            <a:avLst/>
          </a:prstGeom>
          <a:noFill/>
        </p:spPr>
        <p:txBody>
          <a:bodyPr wrap="square" rtlCol="0">
            <a:spAutoFit/>
          </a:bodyPr>
          <a:lstStyle/>
          <a:p>
            <a:pPr marL="457200" indent="-457200">
              <a:buFont typeface="Arial" panose="020B0604020202020204" pitchFamily="34" charset="0"/>
              <a:buChar char="•"/>
            </a:pPr>
            <a:r>
              <a:rPr lang="en-US" sz="3000" dirty="0" smtClean="0"/>
              <a:t>Oaths existed before the Law of Moses</a:t>
            </a:r>
          </a:p>
          <a:p>
            <a:pPr marL="457200" indent="-457200">
              <a:buFont typeface="Arial" panose="020B0604020202020204" pitchFamily="34" charset="0"/>
              <a:buChar char="•"/>
            </a:pPr>
            <a:r>
              <a:rPr lang="en-US" sz="3000" dirty="0" smtClean="0"/>
              <a:t>Oaths were required by the Law of Moses</a:t>
            </a:r>
            <a:endParaRPr lang="en-US" sz="3000" dirty="0"/>
          </a:p>
        </p:txBody>
      </p:sp>
    </p:spTree>
    <p:extLst>
      <p:ext uri="{BB962C8B-B14F-4D97-AF65-F5344CB8AC3E}">
        <p14:creationId xmlns:p14="http://schemas.microsoft.com/office/powerpoint/2010/main" val="1563519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E5A571-FCDC-4D97-A470-B180F10171E8}"/>
              </a:ext>
            </a:extLst>
          </p:cNvPr>
          <p:cNvSpPr>
            <a:spLocks noGrp="1"/>
          </p:cNvSpPr>
          <p:nvPr>
            <p:ph type="title"/>
          </p:nvPr>
        </p:nvSpPr>
        <p:spPr>
          <a:xfrm>
            <a:off x="457200" y="457200"/>
            <a:ext cx="8229600" cy="990600"/>
          </a:xfrm>
        </p:spPr>
        <p:txBody>
          <a:bodyPr/>
          <a:lstStyle/>
          <a:p>
            <a:r>
              <a:rPr lang="en-US" b="1" dirty="0"/>
              <a:t>Numbers 30</a:t>
            </a:r>
          </a:p>
        </p:txBody>
      </p:sp>
      <p:sp>
        <p:nvSpPr>
          <p:cNvPr id="3" name="Content Placeholder 2">
            <a:extLst>
              <a:ext uri="{FF2B5EF4-FFF2-40B4-BE49-F238E27FC236}">
                <a16:creationId xmlns="" xmlns:a16="http://schemas.microsoft.com/office/drawing/2014/main" id="{7ECA7363-AA04-47A7-AE5C-1A2FD2712C52}"/>
              </a:ext>
            </a:extLst>
          </p:cNvPr>
          <p:cNvSpPr>
            <a:spLocks noGrp="1"/>
          </p:cNvSpPr>
          <p:nvPr>
            <p:ph idx="1"/>
          </p:nvPr>
        </p:nvSpPr>
        <p:spPr>
          <a:xfrm>
            <a:off x="457200" y="1447800"/>
            <a:ext cx="8229600" cy="4876800"/>
          </a:xfrm>
        </p:spPr>
        <p:txBody>
          <a:bodyPr/>
          <a:lstStyle/>
          <a:p>
            <a:r>
              <a:rPr lang="en-US" sz="3000" dirty="0"/>
              <a:t>The “Vow” Chapter</a:t>
            </a:r>
          </a:p>
          <a:p>
            <a:pPr marL="0" indent="0">
              <a:buNone/>
            </a:pPr>
            <a:r>
              <a:rPr lang="en-US" sz="3000" b="1" dirty="0" smtClean="0"/>
              <a:t>(</a:t>
            </a:r>
            <a:r>
              <a:rPr lang="en-US" sz="3000" b="1" dirty="0"/>
              <a:t>Numbers 30:1-2)</a:t>
            </a:r>
          </a:p>
          <a:p>
            <a:pPr marL="0" indent="0">
              <a:buNone/>
            </a:pPr>
            <a:r>
              <a:rPr lang="en-US" sz="3000" dirty="0"/>
              <a:t>Then Moses spoke to the heads of the tribes concerning the children of Israel, saying, “This </a:t>
            </a:r>
            <a:r>
              <a:rPr lang="en-US" sz="3000" i="1" dirty="0"/>
              <a:t>is</a:t>
            </a:r>
            <a:r>
              <a:rPr lang="en-US" sz="3000" dirty="0"/>
              <a:t> the thing which the </a:t>
            </a:r>
            <a:r>
              <a:rPr lang="en-US" sz="3000" cap="small" dirty="0"/>
              <a:t>Lord</a:t>
            </a:r>
            <a:r>
              <a:rPr lang="en-US" sz="3000" dirty="0"/>
              <a:t> has commanded: </a:t>
            </a:r>
            <a:r>
              <a:rPr lang="en-US" sz="3000" b="1" baseline="30000" dirty="0"/>
              <a:t>2 </a:t>
            </a:r>
            <a:r>
              <a:rPr lang="en-US" sz="3000" dirty="0"/>
              <a:t>If a man makes a vow to the </a:t>
            </a:r>
            <a:r>
              <a:rPr lang="en-US" sz="3000" cap="small" dirty="0"/>
              <a:t>Lord</a:t>
            </a:r>
            <a:r>
              <a:rPr lang="en-US" sz="3000" dirty="0"/>
              <a:t>, or swears an oath to bind himself by some agreement, he shall not break his word; he shall do according to all that proceeds out of his mouth.</a:t>
            </a:r>
          </a:p>
        </p:txBody>
      </p:sp>
    </p:spTree>
    <p:extLst>
      <p:ext uri="{BB962C8B-B14F-4D97-AF65-F5344CB8AC3E}">
        <p14:creationId xmlns:p14="http://schemas.microsoft.com/office/powerpoint/2010/main" val="2255021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6A5823-BF5A-486D-AE3A-16643898F618}"/>
              </a:ext>
            </a:extLst>
          </p:cNvPr>
          <p:cNvSpPr>
            <a:spLocks noGrp="1"/>
          </p:cNvSpPr>
          <p:nvPr>
            <p:ph type="title"/>
          </p:nvPr>
        </p:nvSpPr>
        <p:spPr/>
        <p:txBody>
          <a:bodyPr/>
          <a:lstStyle/>
          <a:p>
            <a:r>
              <a:rPr lang="en-US" b="1" dirty="0"/>
              <a:t>3 </a:t>
            </a:r>
            <a:r>
              <a:rPr lang="en-US" b="1" dirty="0" smtClean="0"/>
              <a:t>Types of Old Testament </a:t>
            </a:r>
            <a:r>
              <a:rPr lang="en-US" b="1" dirty="0"/>
              <a:t>Oaths</a:t>
            </a:r>
          </a:p>
        </p:txBody>
      </p:sp>
      <p:sp>
        <p:nvSpPr>
          <p:cNvPr id="3" name="Content Placeholder 2">
            <a:extLst>
              <a:ext uri="{FF2B5EF4-FFF2-40B4-BE49-F238E27FC236}">
                <a16:creationId xmlns="" xmlns:a16="http://schemas.microsoft.com/office/drawing/2014/main" id="{3F002E58-BFFF-472C-A75D-B90298FE69E7}"/>
              </a:ext>
            </a:extLst>
          </p:cNvPr>
          <p:cNvSpPr>
            <a:spLocks noGrp="1"/>
          </p:cNvSpPr>
          <p:nvPr>
            <p:ph idx="1"/>
          </p:nvPr>
        </p:nvSpPr>
        <p:spPr>
          <a:xfrm>
            <a:off x="685800" y="1752600"/>
            <a:ext cx="7467600" cy="2590800"/>
          </a:xfrm>
        </p:spPr>
        <p:txBody>
          <a:bodyPr>
            <a:normAutofit lnSpcReduction="10000"/>
          </a:bodyPr>
          <a:lstStyle/>
          <a:p>
            <a:pPr marL="0" indent="0">
              <a:buNone/>
            </a:pPr>
            <a:r>
              <a:rPr lang="en-US" sz="3000" dirty="0"/>
              <a:t>1. </a:t>
            </a:r>
            <a:r>
              <a:rPr lang="en-US" sz="3000" dirty="0" smtClean="0"/>
              <a:t> Acquittal of a crime without witnesses</a:t>
            </a:r>
            <a:endParaRPr lang="en-US" sz="3000" dirty="0"/>
          </a:p>
          <a:p>
            <a:pPr marL="0" indent="0">
              <a:buNone/>
            </a:pPr>
            <a:r>
              <a:rPr lang="en-US" sz="3000" dirty="0"/>
              <a:t>2.  </a:t>
            </a:r>
            <a:r>
              <a:rPr lang="en-US" sz="3000" dirty="0" smtClean="0"/>
              <a:t>Official summons</a:t>
            </a:r>
            <a:endParaRPr lang="en-US" sz="3000" dirty="0"/>
          </a:p>
          <a:p>
            <a:pPr marL="0" indent="0">
              <a:buNone/>
            </a:pPr>
            <a:r>
              <a:rPr lang="en-US" sz="3000" dirty="0"/>
              <a:t>3.  Voluntary</a:t>
            </a:r>
          </a:p>
          <a:p>
            <a:r>
              <a:rPr lang="en-US" sz="3000" dirty="0"/>
              <a:t>	</a:t>
            </a:r>
            <a:r>
              <a:rPr lang="en-US" sz="3000" dirty="0" err="1"/>
              <a:t>Jephtath</a:t>
            </a:r>
            <a:endParaRPr lang="en-US" sz="3000" dirty="0"/>
          </a:p>
          <a:p>
            <a:r>
              <a:rPr lang="en-US" sz="3000" dirty="0"/>
              <a:t>	Saul</a:t>
            </a:r>
          </a:p>
          <a:p>
            <a:pPr marL="0" indent="0">
              <a:buNone/>
            </a:pPr>
            <a:endParaRPr lang="en-US" dirty="0"/>
          </a:p>
          <a:p>
            <a:pPr marL="457200" indent="-457200">
              <a:buAutoNum type="arabicPeriod" startAt="2"/>
            </a:pPr>
            <a:endParaRPr lang="en-US" dirty="0"/>
          </a:p>
          <a:p>
            <a:pPr marL="457200" indent="-457200">
              <a:buAutoNum type="arabicPeriod" startAt="2"/>
            </a:pPr>
            <a:endParaRPr lang="en-US" u="sng" dirty="0"/>
          </a:p>
          <a:p>
            <a:pPr marL="457200" indent="-457200">
              <a:buAutoNum type="arabicPeriod" startAt="2"/>
            </a:pPr>
            <a:endParaRPr lang="en-US" dirty="0"/>
          </a:p>
        </p:txBody>
      </p:sp>
    </p:spTree>
    <p:extLst>
      <p:ext uri="{BB962C8B-B14F-4D97-AF65-F5344CB8AC3E}">
        <p14:creationId xmlns:p14="http://schemas.microsoft.com/office/powerpoint/2010/main" val="131137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A557D6A-EC8C-4B04-B594-2DBCA0BAAEB5}"/>
              </a:ext>
            </a:extLst>
          </p:cNvPr>
          <p:cNvSpPr>
            <a:spLocks noGrp="1"/>
          </p:cNvSpPr>
          <p:nvPr>
            <p:ph type="title"/>
          </p:nvPr>
        </p:nvSpPr>
        <p:spPr/>
        <p:txBody>
          <a:bodyPr/>
          <a:lstStyle/>
          <a:p>
            <a:r>
              <a:rPr lang="en-US" b="1" dirty="0"/>
              <a:t>Exodus 22:10-11</a:t>
            </a:r>
          </a:p>
        </p:txBody>
      </p:sp>
      <p:sp>
        <p:nvSpPr>
          <p:cNvPr id="3" name="Content Placeholder 2">
            <a:extLst>
              <a:ext uri="{FF2B5EF4-FFF2-40B4-BE49-F238E27FC236}">
                <a16:creationId xmlns="" xmlns:a16="http://schemas.microsoft.com/office/drawing/2014/main" id="{CBEBFB72-E7EF-401B-B579-3B0E230082DB}"/>
              </a:ext>
            </a:extLst>
          </p:cNvPr>
          <p:cNvSpPr>
            <a:spLocks noGrp="1"/>
          </p:cNvSpPr>
          <p:nvPr>
            <p:ph idx="1"/>
          </p:nvPr>
        </p:nvSpPr>
        <p:spPr>
          <a:xfrm>
            <a:off x="457200" y="1600200"/>
            <a:ext cx="8229600" cy="3505200"/>
          </a:xfrm>
        </p:spPr>
        <p:txBody>
          <a:bodyPr>
            <a:normAutofit/>
          </a:bodyPr>
          <a:lstStyle/>
          <a:p>
            <a:pPr marL="0" indent="0">
              <a:buNone/>
            </a:pPr>
            <a:r>
              <a:rPr lang="en-US" sz="3000" dirty="0"/>
              <a:t>If a man delivers to his neighbor a donkey, an ox, a sheep, or any animal to keep, and it dies, is hurt, or driven away, </a:t>
            </a:r>
            <a:r>
              <a:rPr lang="en-US" sz="3000" b="1" u="sng" dirty="0"/>
              <a:t>no one seeing </a:t>
            </a:r>
            <a:r>
              <a:rPr lang="en-US" sz="3000" b="1" i="1" u="sng" dirty="0"/>
              <a:t>it</a:t>
            </a:r>
            <a:r>
              <a:rPr lang="en-US" sz="3000" i="1" dirty="0"/>
              <a:t>,</a:t>
            </a:r>
            <a:r>
              <a:rPr lang="en-US" sz="3000" dirty="0"/>
              <a:t> </a:t>
            </a:r>
            <a:r>
              <a:rPr lang="en-US" sz="3000" b="1" baseline="30000" dirty="0"/>
              <a:t>11 </a:t>
            </a:r>
            <a:r>
              <a:rPr lang="en-US" sz="3000" i="1" dirty="0"/>
              <a:t>then</a:t>
            </a:r>
            <a:r>
              <a:rPr lang="en-US" sz="3000" dirty="0"/>
              <a:t> an oath of the </a:t>
            </a:r>
            <a:r>
              <a:rPr lang="en-US" sz="3000" cap="small" dirty="0"/>
              <a:t>Lord</a:t>
            </a:r>
            <a:r>
              <a:rPr lang="en-US" sz="3000" dirty="0"/>
              <a:t> shall be between them both, that he has not put his hand into his neighbor’s goods; and </a:t>
            </a:r>
            <a:r>
              <a:rPr lang="en-US" sz="3000" b="1" u="sng" dirty="0"/>
              <a:t>the owner of it shall accept </a:t>
            </a:r>
            <a:r>
              <a:rPr lang="en-US" sz="3000" b="1" i="1" u="sng" dirty="0"/>
              <a:t>that</a:t>
            </a:r>
            <a:r>
              <a:rPr lang="en-US" sz="3000" b="1" i="1" dirty="0"/>
              <a:t>,</a:t>
            </a:r>
            <a:r>
              <a:rPr lang="en-US" sz="3000" b="1" dirty="0"/>
              <a:t> and he shall not make </a:t>
            </a:r>
            <a:r>
              <a:rPr lang="en-US" sz="3000" b="1" i="1" dirty="0"/>
              <a:t>it</a:t>
            </a:r>
            <a:r>
              <a:rPr lang="en-US" sz="3000" b="1" dirty="0"/>
              <a:t> good</a:t>
            </a:r>
            <a:r>
              <a:rPr lang="en-US" sz="3000" dirty="0"/>
              <a:t>. </a:t>
            </a:r>
          </a:p>
        </p:txBody>
      </p:sp>
    </p:spTree>
    <p:extLst>
      <p:ext uri="{BB962C8B-B14F-4D97-AF65-F5344CB8AC3E}">
        <p14:creationId xmlns:p14="http://schemas.microsoft.com/office/powerpoint/2010/main" val="34108913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3581</TotalTime>
  <Words>1353</Words>
  <Application>Microsoft Office PowerPoint</Application>
  <PresentationFormat>On-screen Show (4:3)</PresentationFormat>
  <Paragraphs>136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Clarity</vt:lpstr>
      <vt:lpstr>”SWEAr AN Oath”</vt:lpstr>
      <vt:lpstr>Matthew 5:33-37</vt:lpstr>
      <vt:lpstr>PowerPoint Presentation</vt:lpstr>
      <vt:lpstr>1994 Song – “I Swear”</vt:lpstr>
      <vt:lpstr>Genesis 14:22-23</vt:lpstr>
      <vt:lpstr>Leviticus 19:11-12</vt:lpstr>
      <vt:lpstr>Numbers 30</vt:lpstr>
      <vt:lpstr>3 Types of Old Testament Oaths</vt:lpstr>
      <vt:lpstr>Exodus 22:10-11</vt:lpstr>
      <vt:lpstr>Deuteronomy 21:6-8</vt:lpstr>
      <vt:lpstr>Leviticus 5:1</vt:lpstr>
      <vt:lpstr>Ecclesiastes 5:2, 4-5</vt:lpstr>
      <vt:lpstr>Matthew 5:34</vt:lpstr>
      <vt:lpstr>JESUS:  Matthew 26:62-64</vt:lpstr>
      <vt:lpstr>JESUS:  Matthew 26:62-64</vt:lpstr>
      <vt:lpstr>APOSTLE PAUL</vt:lpstr>
      <vt:lpstr>APOSTLE PAUL</vt:lpstr>
      <vt:lpstr>APOSTLE PAUL</vt:lpstr>
      <vt:lpstr>APOSTLE PAUL</vt:lpstr>
      <vt:lpstr>ANGEL OF GOD</vt:lpstr>
      <vt:lpstr>ALMIGHTY GOD</vt:lpstr>
      <vt:lpstr>Matthew 5:34-36</vt:lpstr>
      <vt:lpstr>Swear not at all…</vt:lpstr>
      <vt:lpstr>Matthew 23:16-22</vt:lpstr>
      <vt:lpstr>Matthew 23:16-22</vt:lpstr>
      <vt:lpstr>Matthew 5:37</vt:lpstr>
      <vt:lpstr>Swear Words</vt:lpstr>
      <vt:lpstr>Swear Words</vt:lpstr>
      <vt:lpstr>Matthew 12:36</vt:lpstr>
      <vt:lpstr>Are all oaths forbidden today?</vt:lpstr>
      <vt:lpstr>Are all oaths forbidden today?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378</cp:revision>
  <cp:lastPrinted>2016-08-14T13:26:36Z</cp:lastPrinted>
  <dcterms:created xsi:type="dcterms:W3CDTF">2006-08-16T00:00:00Z</dcterms:created>
  <dcterms:modified xsi:type="dcterms:W3CDTF">2019-02-12T03:38:33Z</dcterms:modified>
</cp:coreProperties>
</file>