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70" r:id="rId4"/>
    <p:sldId id="264" r:id="rId5"/>
    <p:sldId id="278" r:id="rId6"/>
    <p:sldId id="257" r:id="rId7"/>
    <p:sldId id="267" r:id="rId8"/>
    <p:sldId id="268" r:id="rId9"/>
    <p:sldId id="276" r:id="rId10"/>
    <p:sldId id="280" r:id="rId11"/>
    <p:sldId id="265" r:id="rId12"/>
    <p:sldId id="269" r:id="rId13"/>
    <p:sldId id="266" r:id="rId14"/>
    <p:sldId id="261" r:id="rId15"/>
    <p:sldId id="274" r:id="rId16"/>
    <p:sldId id="275" r:id="rId17"/>
    <p:sldId id="273" r:id="rId18"/>
    <p:sldId id="277" r:id="rId19"/>
    <p:sldId id="272" r:id="rId20"/>
    <p:sldId id="281" r:id="rId21"/>
    <p:sldId id="28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12/20/2015</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12/20/2015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biblehub.com/isv/1_thessalonians/1.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99724"/>
            <a:ext cx="7315200" cy="3200876"/>
          </a:xfrm>
          <a:prstGeom prst="rect">
            <a:avLst/>
          </a:prstGeom>
          <a:solidFill>
            <a:schemeClr val="tx1">
              <a:lumMod val="25000"/>
              <a:lumOff val="75000"/>
            </a:schemeClr>
          </a:solidFill>
          <a:ln>
            <a:noFill/>
          </a:ln>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dirty="0" smtClean="0">
                <a:ln w="50800"/>
              </a:rPr>
              <a:t>“Patience of Hope”</a:t>
            </a:r>
          </a:p>
          <a:p>
            <a:pPr algn="ctr"/>
            <a:endParaRPr lang="en-US" sz="5400" b="1" dirty="0">
              <a:ln w="50800"/>
            </a:endParaRPr>
          </a:p>
          <a:p>
            <a:pPr algn="ctr"/>
            <a:r>
              <a:rPr lang="en-US" sz="4000" b="1" cap="none" spc="0" dirty="0" smtClean="0">
                <a:ln w="50800"/>
                <a:effectLst/>
              </a:rPr>
              <a:t>1 Thessalonians 1:3</a:t>
            </a:r>
          </a:p>
          <a:p>
            <a:pPr algn="ctr"/>
            <a:endParaRPr lang="en-US" sz="5400" b="1" cap="none" spc="0" dirty="0" smtClean="0">
              <a:ln w="50800"/>
              <a:effectLst/>
            </a:endParaRPr>
          </a:p>
        </p:txBody>
      </p:sp>
    </p:spTree>
    <p:extLst>
      <p:ext uri="{BB962C8B-B14F-4D97-AF65-F5344CB8AC3E}">
        <p14:creationId xmlns:p14="http://schemas.microsoft.com/office/powerpoint/2010/main" val="3191509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Patience of Hope</a:t>
            </a:r>
            <a:endParaRPr lang="en-US" dirty="0"/>
          </a:p>
        </p:txBody>
      </p:sp>
      <p:sp>
        <p:nvSpPr>
          <p:cNvPr id="3" name="Content Placeholder 2"/>
          <p:cNvSpPr>
            <a:spLocks noGrp="1"/>
          </p:cNvSpPr>
          <p:nvPr>
            <p:ph idx="1"/>
          </p:nvPr>
        </p:nvSpPr>
        <p:spPr/>
        <p:txBody>
          <a:bodyPr>
            <a:normAutofit/>
          </a:bodyPr>
          <a:lstStyle/>
          <a:p>
            <a:pPr marL="114300" indent="0">
              <a:buNone/>
            </a:pPr>
            <a:r>
              <a:rPr lang="en-US" sz="3200" i="1" u="sng" dirty="0" err="1" smtClean="0"/>
              <a:t>Hupomon</a:t>
            </a:r>
            <a:r>
              <a:rPr lang="en-US" sz="3200" u="sng" dirty="0" err="1" smtClean="0"/>
              <a:t>e</a:t>
            </a:r>
            <a:r>
              <a:rPr lang="en-US" sz="3200" dirty="0" smtClean="0"/>
              <a:t> is especially related to </a:t>
            </a:r>
            <a:r>
              <a:rPr lang="en-US" sz="3200" u="sng" dirty="0" smtClean="0"/>
              <a:t>hope</a:t>
            </a:r>
            <a:r>
              <a:rPr lang="en-US" sz="3200" dirty="0" smtClean="0"/>
              <a:t>, according to the </a:t>
            </a:r>
            <a:r>
              <a:rPr lang="en-US" sz="3200" i="1" dirty="0" smtClean="0"/>
              <a:t>International Standard Bible Encyclopedia</a:t>
            </a:r>
            <a:r>
              <a:rPr lang="en-US" sz="3200" dirty="0" smtClean="0"/>
              <a:t>.</a:t>
            </a:r>
          </a:p>
          <a:p>
            <a:pPr marL="114300" indent="0">
              <a:buNone/>
            </a:pPr>
            <a:endParaRPr lang="en-US" sz="3200" dirty="0"/>
          </a:p>
          <a:p>
            <a:pPr marL="114300" indent="0">
              <a:buNone/>
            </a:pPr>
            <a:r>
              <a:rPr lang="en-US" sz="3200" dirty="0" smtClean="0"/>
              <a:t>It is also helpful to consider the antonyms of each word (also from ISBE):</a:t>
            </a:r>
          </a:p>
          <a:p>
            <a:pPr marL="114300" indent="0">
              <a:buNone/>
            </a:pPr>
            <a:r>
              <a:rPr lang="en-US" sz="3200" i="1" dirty="0"/>
              <a:t>	</a:t>
            </a:r>
            <a:r>
              <a:rPr lang="en-US" sz="3200" b="1" i="1" u="sng" dirty="0" err="1" smtClean="0">
                <a:solidFill>
                  <a:srgbClr val="C00000"/>
                </a:solidFill>
              </a:rPr>
              <a:t>Makrothumia</a:t>
            </a:r>
            <a:r>
              <a:rPr lang="en-US" sz="3200" i="1" dirty="0" smtClean="0"/>
              <a:t> </a:t>
            </a:r>
            <a:r>
              <a:rPr lang="en-US" sz="3200" dirty="0" smtClean="0"/>
              <a:t> - Revenge</a:t>
            </a:r>
          </a:p>
          <a:p>
            <a:pPr marL="114300" indent="0">
              <a:buNone/>
            </a:pPr>
            <a:r>
              <a:rPr lang="en-US" sz="3200" i="1" dirty="0" smtClean="0"/>
              <a:t>	</a:t>
            </a:r>
            <a:r>
              <a:rPr lang="en-US" sz="3200" b="1" i="1" u="sng" dirty="0" err="1" smtClean="0">
                <a:solidFill>
                  <a:srgbClr val="C00000"/>
                </a:solidFill>
              </a:rPr>
              <a:t>Hupomone</a:t>
            </a:r>
            <a:r>
              <a:rPr lang="en-US" sz="3200" dirty="0" smtClean="0"/>
              <a:t> - Despondency</a:t>
            </a:r>
            <a:endParaRPr lang="en-US" sz="3200" i="1" dirty="0"/>
          </a:p>
        </p:txBody>
      </p:sp>
    </p:spTree>
    <p:extLst>
      <p:ext uri="{BB962C8B-B14F-4D97-AF65-F5344CB8AC3E}">
        <p14:creationId xmlns:p14="http://schemas.microsoft.com/office/powerpoint/2010/main" val="250593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r>
              <a:rPr lang="en-US" dirty="0" smtClean="0"/>
              <a:t>Patience of </a:t>
            </a:r>
            <a:r>
              <a:rPr lang="en-US" b="1" dirty="0" smtClean="0"/>
              <a:t>HOPE</a:t>
            </a:r>
            <a:endParaRPr lang="en-US" dirty="0"/>
          </a:p>
        </p:txBody>
      </p:sp>
      <p:sp>
        <p:nvSpPr>
          <p:cNvPr id="3" name="Content Placeholder 2"/>
          <p:cNvSpPr>
            <a:spLocks noGrp="1"/>
          </p:cNvSpPr>
          <p:nvPr>
            <p:ph idx="1"/>
          </p:nvPr>
        </p:nvSpPr>
        <p:spPr>
          <a:xfrm>
            <a:off x="457200" y="1371600"/>
            <a:ext cx="7620000" cy="4800600"/>
          </a:xfrm>
        </p:spPr>
        <p:txBody>
          <a:bodyPr>
            <a:noAutofit/>
          </a:bodyPr>
          <a:lstStyle/>
          <a:p>
            <a:pPr marL="114300" indent="0">
              <a:buNone/>
            </a:pPr>
            <a:r>
              <a:rPr lang="en-US" sz="3200" dirty="0" smtClean="0"/>
              <a:t>From the Greek </a:t>
            </a:r>
            <a:r>
              <a:rPr lang="en-US" sz="3200" i="1" dirty="0" err="1" smtClean="0"/>
              <a:t>elpis</a:t>
            </a:r>
            <a:endParaRPr lang="en-US" sz="3200" dirty="0" smtClean="0"/>
          </a:p>
          <a:p>
            <a:pPr marL="114300" indent="0">
              <a:buNone/>
            </a:pPr>
            <a:r>
              <a:rPr lang="en-US" sz="3200" dirty="0" smtClean="0"/>
              <a:t>“the desire of some good with expectation of obtaining it”</a:t>
            </a:r>
          </a:p>
          <a:p>
            <a:pPr marL="114300" indent="0">
              <a:buNone/>
            </a:pPr>
            <a:endParaRPr lang="en-US" sz="3200" dirty="0" smtClean="0"/>
          </a:p>
          <a:p>
            <a:pPr marL="114300" indent="0">
              <a:buNone/>
            </a:pPr>
            <a:r>
              <a:rPr lang="en-US" sz="3200" dirty="0" smtClean="0"/>
              <a:t>Hope vs. Wish</a:t>
            </a:r>
          </a:p>
          <a:p>
            <a:pPr marL="114300" indent="0">
              <a:buNone/>
            </a:pPr>
            <a:endParaRPr lang="en-US" sz="3200" dirty="0" smtClean="0"/>
          </a:p>
          <a:p>
            <a:pPr marL="114300" indent="0">
              <a:buNone/>
            </a:pPr>
            <a:r>
              <a:rPr lang="en-US" sz="3200" dirty="0" smtClean="0"/>
              <a:t>Not what might happen but what must happen!</a:t>
            </a:r>
          </a:p>
        </p:txBody>
      </p:sp>
    </p:spTree>
    <p:extLst>
      <p:ext uri="{BB962C8B-B14F-4D97-AF65-F5344CB8AC3E}">
        <p14:creationId xmlns:p14="http://schemas.microsoft.com/office/powerpoint/2010/main" val="169412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Patience</a:t>
            </a:r>
            <a:endParaRPr lang="en-US" dirty="0"/>
          </a:p>
        </p:txBody>
      </p:sp>
      <p:sp>
        <p:nvSpPr>
          <p:cNvPr id="3" name="Content Placeholder 2"/>
          <p:cNvSpPr>
            <a:spLocks noGrp="1"/>
          </p:cNvSpPr>
          <p:nvPr>
            <p:ph idx="1"/>
          </p:nvPr>
        </p:nvSpPr>
        <p:spPr>
          <a:xfrm>
            <a:off x="457200" y="1600200"/>
            <a:ext cx="7620000" cy="1905000"/>
          </a:xfrm>
        </p:spPr>
        <p:txBody>
          <a:bodyPr>
            <a:normAutofit/>
          </a:bodyPr>
          <a:lstStyle/>
          <a:p>
            <a:pPr marL="114300" indent="0">
              <a:buNone/>
            </a:pPr>
            <a:r>
              <a:rPr lang="en-US" sz="3200" dirty="0" smtClean="0"/>
              <a:t>Thus </a:t>
            </a:r>
            <a:r>
              <a:rPr lang="en-US" sz="3200" dirty="0"/>
              <a:t>we can say that </a:t>
            </a:r>
            <a:r>
              <a:rPr lang="en-US" sz="3200" i="1" dirty="0" err="1"/>
              <a:t>hupomone</a:t>
            </a:r>
            <a:r>
              <a:rPr lang="en-US" sz="3200" dirty="0"/>
              <a:t> is </a:t>
            </a:r>
            <a:r>
              <a:rPr lang="en-US" sz="3200" dirty="0" smtClean="0"/>
              <a:t> endurance and thriving under </a:t>
            </a:r>
            <a:r>
              <a:rPr lang="en-US" sz="3200" dirty="0"/>
              <a:t>difficult </a:t>
            </a:r>
            <a:r>
              <a:rPr lang="en-US" sz="3200" dirty="0" smtClean="0"/>
              <a:t>situations because of an eternal hope.</a:t>
            </a:r>
            <a:endParaRPr lang="en-US" sz="3200" dirty="0"/>
          </a:p>
        </p:txBody>
      </p:sp>
      <p:sp>
        <p:nvSpPr>
          <p:cNvPr id="4" name="TextBox 3"/>
          <p:cNvSpPr txBox="1"/>
          <p:nvPr/>
        </p:nvSpPr>
        <p:spPr>
          <a:xfrm>
            <a:off x="609600" y="3733800"/>
            <a:ext cx="7010400" cy="1569660"/>
          </a:xfrm>
          <a:prstGeom prst="rect">
            <a:avLst/>
          </a:prstGeom>
          <a:solidFill>
            <a:schemeClr val="accent1"/>
          </a:solidFill>
        </p:spPr>
        <p:txBody>
          <a:bodyPr wrap="square" rtlCol="0">
            <a:spAutoFit/>
          </a:bodyPr>
          <a:lstStyle/>
          <a:p>
            <a:r>
              <a:rPr lang="en-US" sz="3200" dirty="0" smtClean="0"/>
              <a:t>The Thessalonian church had faced a tremendous amount of persecution, but </a:t>
            </a:r>
            <a:r>
              <a:rPr lang="en-US" sz="3200" dirty="0" smtClean="0"/>
              <a:t>was still faithful and growing!</a:t>
            </a:r>
            <a:endParaRPr lang="en-US" sz="3200" dirty="0"/>
          </a:p>
        </p:txBody>
      </p:sp>
    </p:spTree>
    <p:extLst>
      <p:ext uri="{BB962C8B-B14F-4D97-AF65-F5344CB8AC3E}">
        <p14:creationId xmlns:p14="http://schemas.microsoft.com/office/powerpoint/2010/main" val="133139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Caused the Hope?</a:t>
            </a:r>
            <a:endParaRPr lang="en-US" dirty="0"/>
          </a:p>
        </p:txBody>
      </p:sp>
      <p:sp>
        <p:nvSpPr>
          <p:cNvPr id="3" name="Content Placeholder 2"/>
          <p:cNvSpPr>
            <a:spLocks noGrp="1"/>
          </p:cNvSpPr>
          <p:nvPr>
            <p:ph idx="1"/>
          </p:nvPr>
        </p:nvSpPr>
        <p:spPr/>
        <p:txBody>
          <a:bodyPr/>
          <a:lstStyle/>
          <a:p>
            <a:pPr marL="114300" indent="0">
              <a:buNone/>
            </a:pPr>
            <a:r>
              <a:rPr lang="en-US" dirty="0"/>
              <a:t/>
            </a:r>
            <a:br>
              <a:rPr lang="en-US" dirty="0"/>
            </a:br>
            <a:r>
              <a:rPr lang="en-US" sz="3200" b="1" dirty="0">
                <a:hlinkClick r:id="rId2"/>
              </a:rPr>
              <a:t>International Standard Version</a:t>
            </a:r>
            <a:r>
              <a:rPr lang="en-US" sz="3200" dirty="0"/>
              <a:t/>
            </a:r>
            <a:br>
              <a:rPr lang="en-US" sz="3200" dirty="0"/>
            </a:br>
            <a:r>
              <a:rPr lang="en-US" sz="3200" dirty="0"/>
              <a:t>In the presence of our God and Father, we constantly remember how your faith is active, your love is hard at work, and your hope in our Lord Jesus the Messiah is enduring.</a:t>
            </a:r>
          </a:p>
        </p:txBody>
      </p:sp>
    </p:spTree>
    <p:extLst>
      <p:ext uri="{BB962C8B-B14F-4D97-AF65-F5344CB8AC3E}">
        <p14:creationId xmlns:p14="http://schemas.microsoft.com/office/powerpoint/2010/main" val="2060627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 Perspective of Hope</a:t>
            </a:r>
            <a:endParaRPr lang="en-US" dirty="0"/>
          </a:p>
        </p:txBody>
      </p:sp>
      <p:sp>
        <p:nvSpPr>
          <p:cNvPr id="3" name="Content Placeholder 2"/>
          <p:cNvSpPr>
            <a:spLocks noGrp="1"/>
          </p:cNvSpPr>
          <p:nvPr>
            <p:ph idx="1"/>
          </p:nvPr>
        </p:nvSpPr>
        <p:spPr>
          <a:xfrm>
            <a:off x="457200" y="1600200"/>
            <a:ext cx="7620000" cy="2743200"/>
          </a:xfrm>
        </p:spPr>
        <p:txBody>
          <a:bodyPr>
            <a:normAutofit fontScale="92500" lnSpcReduction="20000"/>
          </a:bodyPr>
          <a:lstStyle/>
          <a:p>
            <a:pPr marL="114300" indent="0">
              <a:buNone/>
            </a:pPr>
            <a:r>
              <a:rPr lang="en-US" sz="3000" dirty="0" smtClean="0"/>
              <a:t>The Greek play “The Odyssey” records the words of Achilles, the honored hero from beyond the grave:</a:t>
            </a:r>
          </a:p>
          <a:p>
            <a:pPr marL="114300" indent="0">
              <a:buNone/>
            </a:pPr>
            <a:endParaRPr lang="en-US" sz="3000" dirty="0" smtClean="0"/>
          </a:p>
          <a:p>
            <a:pPr marL="114300" indent="0">
              <a:buNone/>
            </a:pPr>
            <a:r>
              <a:rPr lang="en-US" sz="3000" i="1" dirty="0" smtClean="0"/>
              <a:t>I’d </a:t>
            </a:r>
            <a:r>
              <a:rPr lang="en-US" sz="3000" i="1" dirty="0"/>
              <a:t>rather serve as another man’s </a:t>
            </a:r>
            <a:r>
              <a:rPr lang="en-US" sz="3000" i="1" dirty="0" err="1"/>
              <a:t>labourer</a:t>
            </a:r>
            <a:r>
              <a:rPr lang="en-US" sz="3000" i="1" dirty="0"/>
              <a:t>, as a poor peasant without land, and be alive on Earth, than be lord of all the lifeless dead.</a:t>
            </a:r>
          </a:p>
          <a:p>
            <a:pPr marL="114300" indent="0">
              <a:buNone/>
            </a:pPr>
            <a:endParaRPr lang="en-US" dirty="0"/>
          </a:p>
        </p:txBody>
      </p:sp>
      <p:sp>
        <p:nvSpPr>
          <p:cNvPr id="4" name="TextBox 3"/>
          <p:cNvSpPr txBox="1"/>
          <p:nvPr/>
        </p:nvSpPr>
        <p:spPr>
          <a:xfrm>
            <a:off x="457200" y="4602540"/>
            <a:ext cx="7543800" cy="1569660"/>
          </a:xfrm>
          <a:prstGeom prst="rect">
            <a:avLst/>
          </a:prstGeom>
          <a:solidFill>
            <a:schemeClr val="accent1"/>
          </a:solidFill>
        </p:spPr>
        <p:txBody>
          <a:bodyPr wrap="square" rtlCol="0">
            <a:spAutoFit/>
          </a:bodyPr>
          <a:lstStyle/>
          <a:p>
            <a:r>
              <a:rPr lang="en-US" sz="3200" dirty="0" smtClean="0"/>
              <a:t>This seems to sum up the Greek view of life after death – it was better to be the least of the living than the greatest among the dead.</a:t>
            </a:r>
            <a:endParaRPr lang="en-US" sz="3200" dirty="0"/>
          </a:p>
        </p:txBody>
      </p:sp>
    </p:spTree>
    <p:extLst>
      <p:ext uri="{BB962C8B-B14F-4D97-AF65-F5344CB8AC3E}">
        <p14:creationId xmlns:p14="http://schemas.microsoft.com/office/powerpoint/2010/main" val="129661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15:19</a:t>
            </a:r>
            <a:endParaRPr lang="en-US" dirty="0"/>
          </a:p>
        </p:txBody>
      </p:sp>
      <p:sp>
        <p:nvSpPr>
          <p:cNvPr id="3" name="Content Placeholder 2"/>
          <p:cNvSpPr>
            <a:spLocks noGrp="1"/>
          </p:cNvSpPr>
          <p:nvPr>
            <p:ph idx="1"/>
          </p:nvPr>
        </p:nvSpPr>
        <p:spPr>
          <a:xfrm>
            <a:off x="457200" y="1600200"/>
            <a:ext cx="7620000" cy="1447800"/>
          </a:xfrm>
        </p:spPr>
        <p:txBody>
          <a:bodyPr>
            <a:normAutofit/>
          </a:bodyPr>
          <a:lstStyle/>
          <a:p>
            <a:pPr marL="114300" indent="0">
              <a:buNone/>
            </a:pPr>
            <a:r>
              <a:rPr lang="en-US" sz="3200" b="1" baseline="30000" dirty="0"/>
              <a:t> </a:t>
            </a:r>
            <a:r>
              <a:rPr lang="en-US" sz="3200" dirty="0"/>
              <a:t>If in this life only we have hope in Christ, we are of all men most miserable.</a:t>
            </a:r>
            <a:endParaRPr lang="en-US" sz="3200" dirty="0"/>
          </a:p>
        </p:txBody>
      </p:sp>
    </p:spTree>
    <p:extLst>
      <p:ext uri="{BB962C8B-B14F-4D97-AF65-F5344CB8AC3E}">
        <p14:creationId xmlns:p14="http://schemas.microsoft.com/office/powerpoint/2010/main" val="1225197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Philippians 1:21-23</a:t>
            </a:r>
            <a:endParaRPr lang="en-US" dirty="0"/>
          </a:p>
        </p:txBody>
      </p:sp>
      <p:sp>
        <p:nvSpPr>
          <p:cNvPr id="3" name="Content Placeholder 2"/>
          <p:cNvSpPr>
            <a:spLocks noGrp="1"/>
          </p:cNvSpPr>
          <p:nvPr>
            <p:ph idx="1"/>
          </p:nvPr>
        </p:nvSpPr>
        <p:spPr>
          <a:xfrm>
            <a:off x="457200" y="1600200"/>
            <a:ext cx="7620000" cy="3886200"/>
          </a:xfrm>
        </p:spPr>
        <p:txBody>
          <a:bodyPr/>
          <a:lstStyle/>
          <a:p>
            <a:pPr marL="114300" indent="0">
              <a:buNone/>
            </a:pPr>
            <a:r>
              <a:rPr lang="en-US" b="1" baseline="30000" dirty="0"/>
              <a:t> </a:t>
            </a:r>
            <a:r>
              <a:rPr lang="en-US" sz="3200" dirty="0"/>
              <a:t>For to me, to live </a:t>
            </a:r>
            <a:r>
              <a:rPr lang="en-US" sz="3200" i="1" dirty="0"/>
              <a:t>is</a:t>
            </a:r>
            <a:r>
              <a:rPr lang="en-US" sz="3200" dirty="0"/>
              <a:t> Christ, and to die </a:t>
            </a:r>
            <a:r>
              <a:rPr lang="en-US" sz="3200" i="1" dirty="0" smtClean="0"/>
              <a:t>is </a:t>
            </a:r>
            <a:r>
              <a:rPr lang="en-US" sz="3200" dirty="0" smtClean="0"/>
              <a:t>gain</a:t>
            </a:r>
            <a:r>
              <a:rPr lang="en-US" sz="3200" dirty="0"/>
              <a:t>. </a:t>
            </a:r>
            <a:r>
              <a:rPr lang="en-US" sz="3200" b="1" baseline="30000" dirty="0"/>
              <a:t>22 </a:t>
            </a:r>
            <a:r>
              <a:rPr lang="en-US" sz="3200" dirty="0"/>
              <a:t>But if </a:t>
            </a:r>
            <a:r>
              <a:rPr lang="en-US" sz="3200" i="1" dirty="0"/>
              <a:t>I</a:t>
            </a:r>
            <a:r>
              <a:rPr lang="en-US" sz="3200" dirty="0"/>
              <a:t> live on in the flesh, this </a:t>
            </a:r>
            <a:r>
              <a:rPr lang="en-US" sz="3200" i="1" dirty="0"/>
              <a:t>will mean</a:t>
            </a:r>
            <a:r>
              <a:rPr lang="en-US" sz="3200" dirty="0"/>
              <a:t> fruit from </a:t>
            </a:r>
            <a:r>
              <a:rPr lang="en-US" sz="3200" i="1" dirty="0" smtClean="0"/>
              <a:t>my </a:t>
            </a:r>
            <a:r>
              <a:rPr lang="en-US" sz="3200" dirty="0" smtClean="0"/>
              <a:t>labor</a:t>
            </a:r>
            <a:r>
              <a:rPr lang="en-US" sz="3200" dirty="0"/>
              <a:t>; yet what I shall choose I cannot tell. </a:t>
            </a:r>
            <a:r>
              <a:rPr lang="en-US" sz="3200" b="1" baseline="30000" dirty="0"/>
              <a:t>23 </a:t>
            </a:r>
            <a:r>
              <a:rPr lang="en-US" sz="3200" dirty="0" smtClean="0"/>
              <a:t>For</a:t>
            </a:r>
            <a:r>
              <a:rPr lang="en-US" sz="3200" dirty="0"/>
              <a:t> I am hard-pressed between the two, having a desire to depart and be with Christ, </a:t>
            </a:r>
            <a:r>
              <a:rPr lang="en-US" sz="3200" i="1" dirty="0"/>
              <a:t>which is</a:t>
            </a:r>
            <a:r>
              <a:rPr lang="en-US" sz="3200" dirty="0"/>
              <a:t> far better. </a:t>
            </a:r>
          </a:p>
        </p:txBody>
      </p:sp>
    </p:spTree>
    <p:extLst>
      <p:ext uri="{BB962C8B-B14F-4D97-AF65-F5344CB8AC3E}">
        <p14:creationId xmlns:p14="http://schemas.microsoft.com/office/powerpoint/2010/main" val="674509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19:25-26</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a:t>For I know </a:t>
            </a:r>
            <a:r>
              <a:rPr lang="en-US" sz="3200" i="1" dirty="0"/>
              <a:t>that</a:t>
            </a:r>
            <a:r>
              <a:rPr lang="en-US" sz="3200" dirty="0"/>
              <a:t> my Redeemer lives,</a:t>
            </a:r>
            <a:br>
              <a:rPr lang="en-US" sz="3200" dirty="0"/>
            </a:br>
            <a:r>
              <a:rPr lang="en-US" sz="3200" dirty="0"/>
              <a:t>And He shall stand at last on the earth;</a:t>
            </a:r>
            <a:br>
              <a:rPr lang="en-US" sz="3200" dirty="0"/>
            </a:br>
            <a:r>
              <a:rPr lang="en-US" sz="3200" b="1" baseline="30000" dirty="0"/>
              <a:t>26 </a:t>
            </a:r>
            <a:r>
              <a:rPr lang="en-US" sz="3200" dirty="0"/>
              <a:t>And after my skin is destroyed, this </a:t>
            </a:r>
            <a:r>
              <a:rPr lang="en-US" sz="3200" i="1" dirty="0"/>
              <a:t>I </a:t>
            </a:r>
            <a:r>
              <a:rPr lang="en-US" sz="3200" i="1" dirty="0" smtClean="0"/>
              <a:t>know, </a:t>
            </a:r>
            <a:r>
              <a:rPr lang="en-US" sz="3200" dirty="0" smtClean="0"/>
              <a:t>That </a:t>
            </a:r>
            <a:r>
              <a:rPr lang="en-US" sz="3200" dirty="0"/>
              <a:t>in my flesh I shall see </a:t>
            </a:r>
            <a:r>
              <a:rPr lang="en-US" sz="3200" dirty="0" smtClean="0"/>
              <a:t>God…</a:t>
            </a:r>
            <a:endParaRPr lang="en-US" sz="3200" dirty="0"/>
          </a:p>
        </p:txBody>
      </p:sp>
    </p:spTree>
    <p:extLst>
      <p:ext uri="{BB962C8B-B14F-4D97-AF65-F5344CB8AC3E}">
        <p14:creationId xmlns:p14="http://schemas.microsoft.com/office/powerpoint/2010/main" val="2817236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r>
              <a:rPr lang="en-US" dirty="0" smtClean="0"/>
              <a:t>Heaven – the Eternal Hope</a:t>
            </a:r>
            <a:endParaRPr lang="en-US" dirty="0"/>
          </a:p>
        </p:txBody>
      </p:sp>
      <p:sp>
        <p:nvSpPr>
          <p:cNvPr id="3" name="Content Placeholder 2"/>
          <p:cNvSpPr>
            <a:spLocks noGrp="1"/>
          </p:cNvSpPr>
          <p:nvPr>
            <p:ph idx="1"/>
          </p:nvPr>
        </p:nvSpPr>
        <p:spPr>
          <a:xfrm>
            <a:off x="457200" y="1295400"/>
            <a:ext cx="7620000" cy="4800600"/>
          </a:xfrm>
        </p:spPr>
        <p:txBody>
          <a:bodyPr>
            <a:normAutofit/>
          </a:bodyPr>
          <a:lstStyle/>
          <a:p>
            <a:pPr marL="114300" indent="0">
              <a:buNone/>
            </a:pPr>
            <a:r>
              <a:rPr lang="en-US" sz="3000" dirty="0" smtClean="0"/>
              <a:t>1 Peter 1:3-5</a:t>
            </a:r>
          </a:p>
          <a:p>
            <a:pPr marL="114300" indent="0">
              <a:buNone/>
            </a:pPr>
            <a:r>
              <a:rPr lang="en-US" sz="3000" dirty="0"/>
              <a:t>Blessed </a:t>
            </a:r>
            <a:r>
              <a:rPr lang="en-US" sz="3000" i="1" dirty="0"/>
              <a:t>be</a:t>
            </a:r>
            <a:r>
              <a:rPr lang="en-US" sz="3000" dirty="0"/>
              <a:t> the God and Father of our Lord Jesus Christ, who according to His abundant mercy has begotten us again to a living hope through the resurrection of Jesus Christ from the dead, </a:t>
            </a:r>
            <a:r>
              <a:rPr lang="en-US" sz="3000" b="1" baseline="30000" dirty="0"/>
              <a:t>4 </a:t>
            </a:r>
            <a:r>
              <a:rPr lang="en-US" sz="3000" dirty="0"/>
              <a:t>to an inheritance incorruptible and undefiled and that does not fade away, reserved in heaven for you, </a:t>
            </a:r>
            <a:r>
              <a:rPr lang="en-US" sz="3000" b="1" baseline="30000" dirty="0"/>
              <a:t>5 </a:t>
            </a:r>
            <a:r>
              <a:rPr lang="en-US" sz="3000" dirty="0"/>
              <a:t>who are kept by the power of God through faith for salvation ready to be revealed in the last time.</a:t>
            </a:r>
          </a:p>
        </p:txBody>
      </p:sp>
    </p:spTree>
    <p:extLst>
      <p:ext uri="{BB962C8B-B14F-4D97-AF65-F5344CB8AC3E}">
        <p14:creationId xmlns:p14="http://schemas.microsoft.com/office/powerpoint/2010/main" val="3470286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r>
              <a:rPr lang="en-US" dirty="0" smtClean="0"/>
              <a:t>Conclusion</a:t>
            </a:r>
            <a:endParaRPr lang="en-US" dirty="0"/>
          </a:p>
        </p:txBody>
      </p:sp>
      <p:sp>
        <p:nvSpPr>
          <p:cNvPr id="3" name="Content Placeholder 2"/>
          <p:cNvSpPr>
            <a:spLocks noGrp="1"/>
          </p:cNvSpPr>
          <p:nvPr>
            <p:ph idx="1"/>
          </p:nvPr>
        </p:nvSpPr>
        <p:spPr>
          <a:xfrm>
            <a:off x="457200" y="1371600"/>
            <a:ext cx="7620000" cy="4800600"/>
          </a:xfrm>
        </p:spPr>
        <p:txBody>
          <a:bodyPr>
            <a:normAutofit/>
          </a:bodyPr>
          <a:lstStyle/>
          <a:p>
            <a:r>
              <a:rPr lang="en-US" sz="3200" dirty="0" smtClean="0"/>
              <a:t>Can you define </a:t>
            </a:r>
            <a:r>
              <a:rPr lang="en-US" sz="3200" u="sng" dirty="0" smtClean="0"/>
              <a:t>patience</a:t>
            </a:r>
            <a:r>
              <a:rPr lang="en-US" sz="3200" dirty="0" smtClean="0"/>
              <a:t>?</a:t>
            </a:r>
          </a:p>
          <a:p>
            <a:r>
              <a:rPr lang="en-US" sz="3200" dirty="0" smtClean="0"/>
              <a:t>Patience </a:t>
            </a:r>
            <a:r>
              <a:rPr lang="en-US" sz="3200" dirty="0"/>
              <a:t>of </a:t>
            </a:r>
            <a:r>
              <a:rPr lang="en-US" sz="3200" dirty="0" smtClean="0"/>
              <a:t>Job</a:t>
            </a:r>
          </a:p>
          <a:p>
            <a:r>
              <a:rPr lang="en-US" sz="3200" dirty="0" smtClean="0"/>
              <a:t>Patience of Christians</a:t>
            </a:r>
            <a:endParaRPr lang="en-US" sz="3200" dirty="0"/>
          </a:p>
          <a:p>
            <a:r>
              <a:rPr lang="en-US" sz="3200" dirty="0" smtClean="0"/>
              <a:t>Patience of Hope </a:t>
            </a:r>
            <a:r>
              <a:rPr lang="en-US" sz="3200" dirty="0" smtClean="0"/>
              <a:t>is </a:t>
            </a:r>
            <a:r>
              <a:rPr lang="en-US" sz="3200" dirty="0" smtClean="0"/>
              <a:t>caused by the assurance of Heaven</a:t>
            </a:r>
          </a:p>
          <a:p>
            <a:endParaRPr lang="en-US" sz="3200" dirty="0"/>
          </a:p>
          <a:p>
            <a:pPr marL="114300" indent="0" algn="ctr">
              <a:buNone/>
            </a:pPr>
            <a:r>
              <a:rPr lang="en-US" sz="4000" b="1" dirty="0" smtClean="0">
                <a:solidFill>
                  <a:srgbClr val="C00000"/>
                </a:solidFill>
              </a:rPr>
              <a:t>We must never let our </a:t>
            </a:r>
            <a:r>
              <a:rPr lang="en-US" sz="4000" b="1" dirty="0" smtClean="0">
                <a:solidFill>
                  <a:srgbClr val="C00000"/>
                </a:solidFill>
              </a:rPr>
              <a:t>patience of hope </a:t>
            </a:r>
            <a:r>
              <a:rPr lang="en-US" sz="4000" b="1" dirty="0" smtClean="0">
                <a:solidFill>
                  <a:srgbClr val="C00000"/>
                </a:solidFill>
              </a:rPr>
              <a:t>fade!</a:t>
            </a:r>
          </a:p>
          <a:p>
            <a:endParaRPr lang="en-US" sz="3200" dirty="0"/>
          </a:p>
        </p:txBody>
      </p:sp>
    </p:spTree>
    <p:extLst>
      <p:ext uri="{BB962C8B-B14F-4D97-AF65-F5344CB8AC3E}">
        <p14:creationId xmlns:p14="http://schemas.microsoft.com/office/powerpoint/2010/main" val="342383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Thessalonians 1:3</a:t>
            </a:r>
            <a:endParaRPr lang="en-US" dirty="0"/>
          </a:p>
        </p:txBody>
      </p:sp>
      <p:sp>
        <p:nvSpPr>
          <p:cNvPr id="3" name="Content Placeholder 2"/>
          <p:cNvSpPr>
            <a:spLocks noGrp="1"/>
          </p:cNvSpPr>
          <p:nvPr>
            <p:ph idx="1"/>
          </p:nvPr>
        </p:nvSpPr>
        <p:spPr>
          <a:xfrm>
            <a:off x="457200" y="1600200"/>
            <a:ext cx="7620000" cy="2514600"/>
          </a:xfrm>
        </p:spPr>
        <p:txBody>
          <a:bodyPr>
            <a:normAutofit/>
          </a:bodyPr>
          <a:lstStyle/>
          <a:p>
            <a:pPr marL="114300" indent="0">
              <a:buNone/>
            </a:pPr>
            <a:r>
              <a:rPr lang="en-US" sz="3200" dirty="0" smtClean="0"/>
              <a:t>Remembering </a:t>
            </a:r>
            <a:r>
              <a:rPr lang="en-US" sz="3200" dirty="0"/>
              <a:t>without ceasing your work of faith, labor of love, and </a:t>
            </a:r>
            <a:r>
              <a:rPr lang="en-US" sz="3200" u="sng" dirty="0"/>
              <a:t>patience of hope </a:t>
            </a:r>
            <a:r>
              <a:rPr lang="en-US" sz="3200" dirty="0"/>
              <a:t>in our Lord Jesus Christ in the sight of our God and </a:t>
            </a:r>
            <a:r>
              <a:rPr lang="en-US" sz="3200" dirty="0" smtClean="0"/>
              <a:t>Father…</a:t>
            </a:r>
            <a:endParaRPr lang="en-US" sz="3200" dirty="0"/>
          </a:p>
        </p:txBody>
      </p:sp>
    </p:spTree>
    <p:extLst>
      <p:ext uri="{BB962C8B-B14F-4D97-AF65-F5344CB8AC3E}">
        <p14:creationId xmlns:p14="http://schemas.microsoft.com/office/powerpoint/2010/main" val="29351703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8:35</a:t>
            </a:r>
            <a:endParaRPr lang="en-US" dirty="0"/>
          </a:p>
        </p:txBody>
      </p:sp>
      <p:sp>
        <p:nvSpPr>
          <p:cNvPr id="3" name="Content Placeholder 2"/>
          <p:cNvSpPr>
            <a:spLocks noGrp="1"/>
          </p:cNvSpPr>
          <p:nvPr>
            <p:ph idx="1"/>
          </p:nvPr>
        </p:nvSpPr>
        <p:spPr>
          <a:xfrm>
            <a:off x="457200" y="1600200"/>
            <a:ext cx="7620000" cy="2514600"/>
          </a:xfrm>
        </p:spPr>
        <p:txBody>
          <a:bodyPr>
            <a:normAutofit lnSpcReduction="10000"/>
          </a:bodyPr>
          <a:lstStyle/>
          <a:p>
            <a:pPr marL="114300" indent="0">
              <a:buNone/>
            </a:pPr>
            <a:r>
              <a:rPr lang="en-US" sz="3200" dirty="0"/>
              <a:t>Who shall separate us from the love of Christ? </a:t>
            </a:r>
            <a:r>
              <a:rPr lang="en-US" sz="3200" i="1" dirty="0"/>
              <a:t>Shall</a:t>
            </a:r>
            <a:r>
              <a:rPr lang="en-US" sz="3200" dirty="0"/>
              <a:t> tribulation, or distress, or persecution, or famine, or nakedness, or peril, or sword? </a:t>
            </a:r>
            <a:endParaRPr lang="en-US" sz="3200" dirty="0" smtClean="0"/>
          </a:p>
          <a:p>
            <a:pPr marL="114300" indent="0">
              <a:buNone/>
            </a:pPr>
            <a:r>
              <a:rPr lang="en-US" sz="3000" dirty="0"/>
              <a:t> </a:t>
            </a:r>
            <a:endParaRPr lang="en-US" dirty="0"/>
          </a:p>
        </p:txBody>
      </p:sp>
    </p:spTree>
    <p:extLst>
      <p:ext uri="{BB962C8B-B14F-4D97-AF65-F5344CB8AC3E}">
        <p14:creationId xmlns:p14="http://schemas.microsoft.com/office/powerpoint/2010/main" val="42357513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8:38-39</a:t>
            </a:r>
            <a:endParaRPr lang="en-US" dirty="0"/>
          </a:p>
        </p:txBody>
      </p:sp>
      <p:sp>
        <p:nvSpPr>
          <p:cNvPr id="3" name="Content Placeholder 2"/>
          <p:cNvSpPr>
            <a:spLocks noGrp="1"/>
          </p:cNvSpPr>
          <p:nvPr>
            <p:ph idx="1"/>
          </p:nvPr>
        </p:nvSpPr>
        <p:spPr>
          <a:xfrm>
            <a:off x="457200" y="1524000"/>
            <a:ext cx="7620000" cy="3657600"/>
          </a:xfrm>
        </p:spPr>
        <p:txBody>
          <a:bodyPr/>
          <a:lstStyle/>
          <a:p>
            <a:pPr marL="114300" indent="0">
              <a:buNone/>
            </a:pPr>
            <a:r>
              <a:rPr lang="en-US" sz="3200" dirty="0" smtClean="0"/>
              <a:t>For </a:t>
            </a:r>
            <a:r>
              <a:rPr lang="en-US" sz="3200" dirty="0"/>
              <a:t>I am persuaded that neither death nor life, nor angels nor principalities nor powers, nor things present nor things to come, </a:t>
            </a:r>
            <a:r>
              <a:rPr lang="en-US" sz="3200" b="1" baseline="30000" dirty="0"/>
              <a:t>39 </a:t>
            </a:r>
            <a:r>
              <a:rPr lang="en-US" sz="3200" dirty="0"/>
              <a:t>nor height nor depth, nor any other created thing, shall be able to separate us from the love of God which is in Christ Jesus our Lord.</a:t>
            </a:r>
          </a:p>
          <a:p>
            <a:pPr marL="114300" indent="0">
              <a:buNone/>
            </a:pPr>
            <a:endParaRPr lang="en-US" dirty="0"/>
          </a:p>
        </p:txBody>
      </p:sp>
    </p:spTree>
    <p:extLst>
      <p:ext uri="{BB962C8B-B14F-4D97-AF65-F5344CB8AC3E}">
        <p14:creationId xmlns:p14="http://schemas.microsoft.com/office/powerpoint/2010/main" val="39083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3976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b="1" dirty="0" smtClean="0"/>
              <a:t>PATIENCE</a:t>
            </a:r>
            <a:r>
              <a:rPr lang="en-US" dirty="0" smtClean="0"/>
              <a:t> of Hope</a:t>
            </a:r>
            <a:endParaRPr lang="en-US" dirty="0"/>
          </a:p>
        </p:txBody>
      </p:sp>
      <p:sp>
        <p:nvSpPr>
          <p:cNvPr id="3" name="Content Placeholder 2"/>
          <p:cNvSpPr>
            <a:spLocks noGrp="1"/>
          </p:cNvSpPr>
          <p:nvPr>
            <p:ph idx="1"/>
          </p:nvPr>
        </p:nvSpPr>
        <p:spPr>
          <a:xfrm>
            <a:off x="457200" y="1219200"/>
            <a:ext cx="7620000" cy="1905000"/>
          </a:xfrm>
        </p:spPr>
        <p:txBody>
          <a:bodyPr>
            <a:normAutofit fontScale="92500" lnSpcReduction="10000"/>
          </a:bodyPr>
          <a:lstStyle/>
          <a:p>
            <a:pPr marL="114300" indent="0">
              <a:buNone/>
            </a:pPr>
            <a:r>
              <a:rPr lang="en-US" sz="3200" dirty="0" smtClean="0"/>
              <a:t>Current Definition:</a:t>
            </a:r>
          </a:p>
          <a:p>
            <a:pPr marL="114300" indent="0">
              <a:buNone/>
            </a:pPr>
            <a:r>
              <a:rPr lang="en-US" sz="3200" dirty="0" smtClean="0"/>
              <a:t>“The </a:t>
            </a:r>
            <a:r>
              <a:rPr lang="en-US" sz="3200" dirty="0"/>
              <a:t>capacity to accept or tolerate delay, trouble, or suffering without getting angry or upset</a:t>
            </a:r>
            <a:r>
              <a:rPr lang="en-US" sz="3200" dirty="0" smtClean="0"/>
              <a:t>.”</a:t>
            </a:r>
          </a:p>
        </p:txBody>
      </p:sp>
      <p:pic>
        <p:nvPicPr>
          <p:cNvPr id="4" name="Picture 4" descr="Image result for patience examples dm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270457"/>
            <a:ext cx="4506922" cy="305414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715000" y="3856672"/>
            <a:ext cx="2286000" cy="1477328"/>
          </a:xfrm>
          <a:prstGeom prst="rect">
            <a:avLst/>
          </a:prstGeom>
          <a:solidFill>
            <a:schemeClr val="accent1"/>
          </a:solidFill>
        </p:spPr>
        <p:txBody>
          <a:bodyPr wrap="square" rtlCol="0">
            <a:spAutoFit/>
          </a:bodyPr>
          <a:lstStyle/>
          <a:p>
            <a:r>
              <a:rPr lang="en-US" sz="3000" b="1" dirty="0" smtClean="0">
                <a:solidFill>
                  <a:srgbClr val="C00000"/>
                </a:solidFill>
              </a:rPr>
              <a:t>Is this the </a:t>
            </a:r>
            <a:r>
              <a:rPr lang="en-US" sz="3000" b="1" dirty="0" smtClean="0">
                <a:solidFill>
                  <a:srgbClr val="C00000"/>
                </a:solidFill>
              </a:rPr>
              <a:t>only Biblical </a:t>
            </a:r>
            <a:r>
              <a:rPr lang="en-US" sz="3000" b="1" dirty="0" smtClean="0">
                <a:solidFill>
                  <a:srgbClr val="C00000"/>
                </a:solidFill>
              </a:rPr>
              <a:t>definition?</a:t>
            </a:r>
            <a:endParaRPr lang="en-US" sz="3000" b="1" dirty="0">
              <a:solidFill>
                <a:srgbClr val="C00000"/>
              </a:solidFill>
            </a:endParaRPr>
          </a:p>
        </p:txBody>
      </p:sp>
    </p:spTree>
    <p:extLst>
      <p:ext uri="{BB962C8B-B14F-4D97-AF65-F5344CB8AC3E}">
        <p14:creationId xmlns:p14="http://schemas.microsoft.com/office/powerpoint/2010/main" val="950074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Definition #1</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smtClean="0"/>
              <a:t>There is a Greek New Testament word, </a:t>
            </a:r>
            <a:r>
              <a:rPr lang="en-US" sz="3200" i="1" dirty="0" err="1" smtClean="0"/>
              <a:t>makrothumia</a:t>
            </a:r>
            <a:r>
              <a:rPr lang="en-US" sz="3200" i="1" dirty="0" smtClean="0"/>
              <a:t>, </a:t>
            </a:r>
            <a:r>
              <a:rPr lang="en-US" sz="3200" dirty="0" smtClean="0"/>
              <a:t>that carries basically this meaning – slow to anger.</a:t>
            </a:r>
          </a:p>
          <a:p>
            <a:pPr marL="114300" indent="0">
              <a:buNone/>
            </a:pPr>
            <a:endParaRPr lang="en-US" sz="3200" dirty="0"/>
          </a:p>
          <a:p>
            <a:pPr marL="114300" indent="0">
              <a:buNone/>
            </a:pPr>
            <a:r>
              <a:rPr lang="en-US" sz="3200" i="1" u="sng" dirty="0" err="1" smtClean="0"/>
              <a:t>Makrothumia</a:t>
            </a:r>
            <a:r>
              <a:rPr lang="en-US" sz="3200" dirty="0" smtClean="0"/>
              <a:t> is especially related to </a:t>
            </a:r>
            <a:r>
              <a:rPr lang="en-US" sz="3200" u="sng" dirty="0" smtClean="0"/>
              <a:t>love</a:t>
            </a:r>
            <a:r>
              <a:rPr lang="en-US" sz="3200" dirty="0" smtClean="0"/>
              <a:t>, according to the </a:t>
            </a:r>
            <a:r>
              <a:rPr lang="en-US" sz="3200" i="1" dirty="0" smtClean="0"/>
              <a:t>International Standard Bible Encyclopedia</a:t>
            </a:r>
            <a:r>
              <a:rPr lang="en-US" sz="3200" dirty="0" smtClean="0"/>
              <a:t>.</a:t>
            </a:r>
            <a:endParaRPr lang="en-US" sz="3200" dirty="0"/>
          </a:p>
        </p:txBody>
      </p:sp>
    </p:spTree>
    <p:extLst>
      <p:ext uri="{BB962C8B-B14F-4D97-AF65-F5344CB8AC3E}">
        <p14:creationId xmlns:p14="http://schemas.microsoft.com/office/powerpoint/2010/main" val="22417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Definition #2</a:t>
            </a:r>
            <a:endParaRPr lang="en-US" dirty="0"/>
          </a:p>
        </p:txBody>
      </p:sp>
      <p:sp>
        <p:nvSpPr>
          <p:cNvPr id="3" name="Content Placeholder 2"/>
          <p:cNvSpPr>
            <a:spLocks noGrp="1"/>
          </p:cNvSpPr>
          <p:nvPr>
            <p:ph idx="1"/>
          </p:nvPr>
        </p:nvSpPr>
        <p:spPr/>
        <p:txBody>
          <a:bodyPr/>
          <a:lstStyle/>
          <a:p>
            <a:pPr marL="114300" indent="0">
              <a:buNone/>
            </a:pPr>
            <a:r>
              <a:rPr lang="en-US" sz="3200" dirty="0" smtClean="0"/>
              <a:t>From the Greek </a:t>
            </a:r>
            <a:r>
              <a:rPr lang="en-US" sz="3200" i="1" dirty="0" err="1" smtClean="0"/>
              <a:t>Hupomone</a:t>
            </a:r>
            <a:r>
              <a:rPr lang="en-US" sz="3200" dirty="0" smtClean="0"/>
              <a:t>  </a:t>
            </a:r>
            <a:r>
              <a:rPr lang="en-US" sz="2800" dirty="0" smtClean="0"/>
              <a:t>(Strong’s #5281)</a:t>
            </a:r>
          </a:p>
          <a:p>
            <a:pPr marL="114300" indent="0">
              <a:buNone/>
            </a:pPr>
            <a:endParaRPr lang="en-US" sz="3200" dirty="0" smtClean="0"/>
          </a:p>
          <a:p>
            <a:pPr marL="114300" indent="0">
              <a:buNone/>
            </a:pPr>
            <a:r>
              <a:rPr lang="en-US" sz="3200" dirty="0" smtClean="0"/>
              <a:t>“</a:t>
            </a:r>
            <a:r>
              <a:rPr lang="en-US" sz="3200" dirty="0"/>
              <a:t>I</a:t>
            </a:r>
            <a:r>
              <a:rPr lang="en-US" sz="3200" dirty="0" smtClean="0"/>
              <a:t>n </a:t>
            </a:r>
            <a:r>
              <a:rPr lang="en-US" sz="3200" dirty="0"/>
              <a:t>the NT the characteristic of a man who is not swerved from his deliberate purpose and his loyalty to faith and piety by even the greatest trials and </a:t>
            </a:r>
            <a:r>
              <a:rPr lang="en-US" sz="3200" dirty="0" smtClean="0"/>
              <a:t>sufferings”  (Thayer’s)</a:t>
            </a:r>
            <a:endParaRPr lang="en-US" sz="3200" dirty="0"/>
          </a:p>
          <a:p>
            <a:endParaRPr lang="en-US" dirty="0"/>
          </a:p>
          <a:p>
            <a:endParaRPr lang="en-US" dirty="0" smtClean="0"/>
          </a:p>
          <a:p>
            <a:pPr marL="114300" indent="0">
              <a:buNone/>
            </a:pPr>
            <a:endParaRPr lang="en-US" dirty="0"/>
          </a:p>
        </p:txBody>
      </p:sp>
    </p:spTree>
    <p:extLst>
      <p:ext uri="{BB962C8B-B14F-4D97-AF65-F5344CB8AC3E}">
        <p14:creationId xmlns:p14="http://schemas.microsoft.com/office/powerpoint/2010/main" val="1585151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5:11</a:t>
            </a:r>
            <a:endParaRPr lang="en-US" dirty="0"/>
          </a:p>
        </p:txBody>
      </p:sp>
      <p:sp>
        <p:nvSpPr>
          <p:cNvPr id="3" name="Content Placeholder 2"/>
          <p:cNvSpPr>
            <a:spLocks noGrp="1"/>
          </p:cNvSpPr>
          <p:nvPr>
            <p:ph idx="1"/>
          </p:nvPr>
        </p:nvSpPr>
        <p:spPr>
          <a:xfrm>
            <a:off x="457200" y="1600200"/>
            <a:ext cx="7620000" cy="2895600"/>
          </a:xfrm>
        </p:spPr>
        <p:txBody>
          <a:bodyPr>
            <a:normAutofit/>
          </a:bodyPr>
          <a:lstStyle/>
          <a:p>
            <a:pPr marL="114300" indent="0">
              <a:buNone/>
            </a:pPr>
            <a:r>
              <a:rPr lang="en-US" sz="3200" dirty="0"/>
              <a:t>Indeed we count them blessed who endure. You have heard of the </a:t>
            </a:r>
            <a:r>
              <a:rPr lang="en-US" sz="3200" b="1" dirty="0"/>
              <a:t>perseverance</a:t>
            </a:r>
            <a:r>
              <a:rPr lang="en-US" sz="3200" dirty="0"/>
              <a:t> of Job and seen the end </a:t>
            </a:r>
            <a:r>
              <a:rPr lang="en-US" sz="3200" i="1" dirty="0"/>
              <a:t>intended by</a:t>
            </a:r>
            <a:r>
              <a:rPr lang="en-US" sz="3200" dirty="0"/>
              <a:t> the Lord—that the Lord is very compassionate and merciful.</a:t>
            </a:r>
          </a:p>
        </p:txBody>
      </p:sp>
    </p:spTree>
    <p:extLst>
      <p:ext uri="{BB962C8B-B14F-4D97-AF65-F5344CB8AC3E}">
        <p14:creationId xmlns:p14="http://schemas.microsoft.com/office/powerpoint/2010/main" val="2742080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23:8-10</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a:t>“Look, I go forward, but He is not </a:t>
            </a:r>
            <a:r>
              <a:rPr lang="en-US" sz="3200" i="1" dirty="0"/>
              <a:t>there,</a:t>
            </a:r>
            <a:r>
              <a:rPr lang="en-US" sz="3200" dirty="0"/>
              <a:t/>
            </a:r>
            <a:br>
              <a:rPr lang="en-US" sz="3200" dirty="0"/>
            </a:br>
            <a:r>
              <a:rPr lang="en-US" sz="3200" dirty="0"/>
              <a:t>And backward, but I cannot perceive Him;</a:t>
            </a:r>
            <a:br>
              <a:rPr lang="en-US" sz="3200" dirty="0"/>
            </a:br>
            <a:r>
              <a:rPr lang="en-US" sz="3200" b="1" baseline="30000" dirty="0"/>
              <a:t>9 </a:t>
            </a:r>
            <a:r>
              <a:rPr lang="en-US" sz="3200" dirty="0"/>
              <a:t>When He works on the left hand, I cannot behold </a:t>
            </a:r>
            <a:r>
              <a:rPr lang="en-US" sz="3200" i="1" dirty="0" smtClean="0"/>
              <a:t>Him;  </a:t>
            </a:r>
            <a:r>
              <a:rPr lang="en-US" sz="3200" dirty="0" smtClean="0"/>
              <a:t>When </a:t>
            </a:r>
            <a:r>
              <a:rPr lang="en-US" sz="3200" dirty="0"/>
              <a:t>He turns to the right hand, I cannot see </a:t>
            </a:r>
            <a:r>
              <a:rPr lang="en-US" sz="3200" i="1" dirty="0"/>
              <a:t>Him.</a:t>
            </a:r>
            <a:r>
              <a:rPr lang="en-US" sz="3200" dirty="0"/>
              <a:t/>
            </a:r>
            <a:br>
              <a:rPr lang="en-US" sz="3200" dirty="0"/>
            </a:br>
            <a:r>
              <a:rPr lang="en-US" sz="3200" b="1" baseline="30000" dirty="0"/>
              <a:t>10 </a:t>
            </a:r>
            <a:r>
              <a:rPr lang="en-US" sz="3200" dirty="0"/>
              <a:t>But He knows the way that I take;</a:t>
            </a:r>
            <a:br>
              <a:rPr lang="en-US" sz="3200" dirty="0"/>
            </a:br>
            <a:r>
              <a:rPr lang="en-US" sz="3200" i="1" dirty="0"/>
              <a:t>When</a:t>
            </a:r>
            <a:r>
              <a:rPr lang="en-US" sz="3200" dirty="0"/>
              <a:t> He has tested me, I shall come forth as gold.</a:t>
            </a:r>
          </a:p>
        </p:txBody>
      </p:sp>
    </p:spTree>
    <p:extLst>
      <p:ext uri="{BB962C8B-B14F-4D97-AF65-F5344CB8AC3E}">
        <p14:creationId xmlns:p14="http://schemas.microsoft.com/office/powerpoint/2010/main" val="3174381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1:6-8</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a:t>In this you greatly rejoice, though now for a little while, if need be, you have been grieved by various trials, </a:t>
            </a:r>
            <a:r>
              <a:rPr lang="en-US" sz="3200" b="1" baseline="30000" dirty="0"/>
              <a:t>7 </a:t>
            </a:r>
            <a:r>
              <a:rPr lang="en-US" sz="3200" dirty="0"/>
              <a:t>that the genuineness of your faith, </a:t>
            </a:r>
            <a:r>
              <a:rPr lang="en-US" sz="3200" i="1" dirty="0"/>
              <a:t>being</a:t>
            </a:r>
            <a:r>
              <a:rPr lang="en-US" sz="3200" dirty="0"/>
              <a:t> much more precious than </a:t>
            </a:r>
            <a:r>
              <a:rPr lang="en-US" sz="3200" b="1" dirty="0"/>
              <a:t>gold</a:t>
            </a:r>
            <a:r>
              <a:rPr lang="en-US" sz="3200" dirty="0"/>
              <a:t> that perishes, though it is tested by fire, may be found to praise, honor, and glory at the revelation of Jesus Christ,</a:t>
            </a:r>
            <a:r>
              <a:rPr lang="en-US" sz="3200" b="1" baseline="30000" dirty="0"/>
              <a:t>8 </a:t>
            </a:r>
            <a:r>
              <a:rPr lang="en-US" sz="3200" dirty="0"/>
              <a:t>whom having not </a:t>
            </a:r>
            <a:r>
              <a:rPr lang="en-US" sz="3200" dirty="0" smtClean="0"/>
              <a:t>seen</a:t>
            </a:r>
            <a:r>
              <a:rPr lang="en-US" sz="3200" dirty="0"/>
              <a:t> you love.</a:t>
            </a:r>
          </a:p>
        </p:txBody>
      </p:sp>
    </p:spTree>
    <p:extLst>
      <p:ext uri="{BB962C8B-B14F-4D97-AF65-F5344CB8AC3E}">
        <p14:creationId xmlns:p14="http://schemas.microsoft.com/office/powerpoint/2010/main" val="42573788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1166</TotalTime>
  <Words>508</Words>
  <Application>Microsoft Office PowerPoint</Application>
  <PresentationFormat>On-screen Show (4:3)</PresentationFormat>
  <Paragraphs>68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Adjacency</vt:lpstr>
      <vt:lpstr>PowerPoint Presentation</vt:lpstr>
      <vt:lpstr>1 Thessalonians 1:3</vt:lpstr>
      <vt:lpstr>PowerPoint Presentation</vt:lpstr>
      <vt:lpstr>PATIENCE of Hope</vt:lpstr>
      <vt:lpstr>Biblical Definition #1</vt:lpstr>
      <vt:lpstr>Biblical Definition #2</vt:lpstr>
      <vt:lpstr>James 5:11</vt:lpstr>
      <vt:lpstr>Job 23:8-10</vt:lpstr>
      <vt:lpstr>1 Peter 1:6-8</vt:lpstr>
      <vt:lpstr>Patience of Hope</vt:lpstr>
      <vt:lpstr>Patience of HOPE</vt:lpstr>
      <vt:lpstr>Biblical Patience</vt:lpstr>
      <vt:lpstr>What Caused the Hope?</vt:lpstr>
      <vt:lpstr>Greek Perspective of Hope</vt:lpstr>
      <vt:lpstr>1 Corinthians 15:19</vt:lpstr>
      <vt:lpstr>Philippians 1:21-23</vt:lpstr>
      <vt:lpstr>Job 19:25-26</vt:lpstr>
      <vt:lpstr>Heaven – the Eternal Hope</vt:lpstr>
      <vt:lpstr>Conclusion</vt:lpstr>
      <vt:lpstr>Romans 8:35</vt:lpstr>
      <vt:lpstr>Romans 8:38-39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Bryan Morrison</cp:lastModifiedBy>
  <cp:revision>106</cp:revision>
  <dcterms:created xsi:type="dcterms:W3CDTF">2006-08-16T00:00:00Z</dcterms:created>
  <dcterms:modified xsi:type="dcterms:W3CDTF">2015-12-20T13:52:01Z</dcterms:modified>
</cp:coreProperties>
</file>