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4"/>
  </p:handoutMasterIdLst>
  <p:sldIdLst>
    <p:sldId id="279" r:id="rId2"/>
    <p:sldId id="280" r:id="rId3"/>
    <p:sldId id="317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316" r:id="rId12"/>
    <p:sldId id="290" r:id="rId13"/>
    <p:sldId id="291" r:id="rId14"/>
    <p:sldId id="293" r:id="rId15"/>
    <p:sldId id="310" r:id="rId16"/>
    <p:sldId id="312" r:id="rId17"/>
    <p:sldId id="292" r:id="rId18"/>
    <p:sldId id="308" r:id="rId19"/>
    <p:sldId id="309" r:id="rId20"/>
    <p:sldId id="295" r:id="rId21"/>
    <p:sldId id="296" r:id="rId22"/>
    <p:sldId id="298" r:id="rId23"/>
    <p:sldId id="299" r:id="rId24"/>
    <p:sldId id="314" r:id="rId25"/>
    <p:sldId id="300" r:id="rId26"/>
    <p:sldId id="301" r:id="rId27"/>
    <p:sldId id="313" r:id="rId28"/>
    <p:sldId id="302" r:id="rId29"/>
    <p:sldId id="303" r:id="rId30"/>
    <p:sldId id="304" r:id="rId31"/>
    <p:sldId id="305" r:id="rId32"/>
    <p:sldId id="306" r:id="rId33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DC59F-00F6-444E-939E-448808CF51A0}" type="datetimeFigureOut">
              <a:rPr lang="en-US" smtClean="0"/>
              <a:t>12/4/2016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9A03B-9214-43C6-8A1A-C57488E83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3625"/>
            <a:ext cx="6934200" cy="4041775"/>
          </a:xfrm>
        </p:spPr>
        <p:txBody>
          <a:bodyPr/>
          <a:lstStyle/>
          <a:p>
            <a:pPr algn="ctr"/>
            <a:r>
              <a:rPr lang="en-US" dirty="0" smtClean="0"/>
              <a:t>Problems with </a:t>
            </a:r>
            <a:r>
              <a:rPr lang="en-US" sz="7500" b="1" dirty="0" smtClean="0">
                <a:solidFill>
                  <a:srgbClr val="C00000"/>
                </a:solidFill>
              </a:rPr>
              <a:t>NOT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Having Bible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don’t have classes…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905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000" dirty="0" smtClean="0"/>
              <a:t>… do we study on our own?</a:t>
            </a:r>
          </a:p>
          <a:p>
            <a:pPr marL="114300" indent="0">
              <a:buNone/>
            </a:pPr>
            <a:r>
              <a:rPr lang="en-US" sz="3000" dirty="0" smtClean="0"/>
              <a:t>… do we teach our children on our own?</a:t>
            </a:r>
          </a:p>
          <a:p>
            <a:pPr marL="114300" indent="0">
              <a:buNone/>
            </a:pPr>
            <a:r>
              <a:rPr lang="en-US" sz="3000" dirty="0" smtClean="0"/>
              <a:t>… do we study with others on our own?</a:t>
            </a:r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733800"/>
            <a:ext cx="7543800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We should never use our opposition to Bible Classes and Sunday School as an excuse to avoid studying the Word.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7448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63"/>
          <a:stretch/>
        </p:blipFill>
        <p:spPr bwMode="auto">
          <a:xfrm>
            <a:off x="152399" y="1143000"/>
            <a:ext cx="830580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:\Users\Bryan\Dropbox\Screenshots\Screenshot 2016-12-04 00.28.5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6" b="16323"/>
          <a:stretch/>
        </p:blipFill>
        <p:spPr bwMode="auto">
          <a:xfrm>
            <a:off x="343634" y="2819400"/>
            <a:ext cx="811456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r>
              <a:rPr lang="en-US" dirty="0" smtClean="0"/>
              <a:t>Bible Study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038600" y="3581400"/>
            <a:ext cx="1828800" cy="1676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3400" y="5867400"/>
            <a:ext cx="2438400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267200" y="2514600"/>
            <a:ext cx="9144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Objection to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724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000" dirty="0" smtClean="0"/>
              <a:t>“The Bible is so very complicated and I don’t understand </a:t>
            </a:r>
            <a:r>
              <a:rPr lang="en-US" sz="3000" dirty="0"/>
              <a:t>i</a:t>
            </a:r>
            <a:r>
              <a:rPr lang="en-US" sz="3000" dirty="0" smtClean="0"/>
              <a:t>t!”</a:t>
            </a:r>
          </a:p>
          <a:p>
            <a:pPr marL="114300" indent="0">
              <a:buNone/>
            </a:pPr>
            <a:endParaRPr lang="en-US" sz="3000" dirty="0"/>
          </a:p>
          <a:p>
            <a:pPr marL="114300" indent="0">
              <a:buNone/>
            </a:pPr>
            <a:r>
              <a:rPr lang="en-US" sz="3000" dirty="0" smtClean="0"/>
              <a:t>Let me give some advice on personal Bible study.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105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2672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3000" dirty="0" smtClean="0"/>
              <a:t>While the Bible itself is all we ever need, the following resources are helpful in study:</a:t>
            </a:r>
          </a:p>
          <a:p>
            <a:pPr marL="114300" indent="0">
              <a:buNone/>
            </a:pPr>
            <a:endParaRPr lang="en-US" sz="3000" dirty="0" smtClean="0"/>
          </a:p>
          <a:p>
            <a:r>
              <a:rPr lang="en-US" sz="3000" dirty="0" smtClean="0"/>
              <a:t>Concordance (For example Strong’s or </a:t>
            </a:r>
            <a:r>
              <a:rPr lang="en-US" sz="3000" dirty="0" err="1" smtClean="0"/>
              <a:t>Cruden’s</a:t>
            </a:r>
            <a:r>
              <a:rPr lang="en-US" sz="3000" dirty="0" smtClean="0"/>
              <a:t>)</a:t>
            </a:r>
          </a:p>
          <a:p>
            <a:r>
              <a:rPr lang="en-US" sz="3000" dirty="0" smtClean="0"/>
              <a:t>Expository Dictionary (Vine’s)</a:t>
            </a:r>
          </a:p>
          <a:p>
            <a:r>
              <a:rPr lang="en-US" sz="3000" dirty="0" smtClean="0"/>
              <a:t>Topical Bible Dictionary</a:t>
            </a:r>
          </a:p>
          <a:p>
            <a:r>
              <a:rPr lang="en-US" sz="3000" dirty="0" smtClean="0"/>
              <a:t>Bible Dictionary</a:t>
            </a:r>
          </a:p>
          <a:p>
            <a:r>
              <a:rPr lang="en-US" sz="3000" dirty="0" smtClean="0"/>
              <a:t>Parallel Versions</a:t>
            </a:r>
          </a:p>
          <a:p>
            <a:r>
              <a:rPr lang="en-US" sz="3000" dirty="0" smtClean="0"/>
              <a:t>Commentaries (be careful)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514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Luke 8:12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000" dirty="0" smtClean="0"/>
              <a:t>From the Parable of the Sower:</a:t>
            </a:r>
          </a:p>
          <a:p>
            <a:pPr marL="114300" indent="0">
              <a:buNone/>
            </a:pPr>
            <a:r>
              <a:rPr lang="en-US" sz="3000" dirty="0" smtClean="0"/>
              <a:t>Those by the wayside are the ones who hear; then the devil comes and takes away the word out of their </a:t>
            </a:r>
            <a:r>
              <a:rPr lang="en-US" sz="3000" u="sng" dirty="0" smtClean="0"/>
              <a:t>hearts</a:t>
            </a:r>
            <a:r>
              <a:rPr lang="en-US" sz="3000" dirty="0" smtClean="0"/>
              <a:t>, lest they should believe and be saved.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157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514600" y="4657876"/>
            <a:ext cx="3657600" cy="9047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670300" y="1676400"/>
            <a:ext cx="12065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r>
              <a:rPr lang="en-US" dirty="0" err="1" smtClean="0"/>
              <a:t>Cruden’s</a:t>
            </a:r>
            <a:r>
              <a:rPr lang="en-US" dirty="0" smtClean="0"/>
              <a:t> Concordance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8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iblehub.com</a:t>
            </a:r>
            <a:endParaRPr lang="en-US" dirty="0"/>
          </a:p>
        </p:txBody>
      </p:sp>
      <p:pic>
        <p:nvPicPr>
          <p:cNvPr id="2050" name="Picture 2" descr="C:\Users\Bryan\Dropbox\Screenshots\Screenshot 2016-12-03 23.22.20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" r="7851" b="7671"/>
          <a:stretch/>
        </p:blipFill>
        <p:spPr bwMode="auto">
          <a:xfrm>
            <a:off x="1" y="1198418"/>
            <a:ext cx="899159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Strong’s Concordance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33971"/>
            <a:ext cx="61214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676400" y="3810000"/>
            <a:ext cx="4495800" cy="10624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57800" y="2743200"/>
            <a:ext cx="914400" cy="3004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Strong’s Greek Lexicon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478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295400" y="2743200"/>
            <a:ext cx="5638800" cy="2438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Vine’s Expository Dictionary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r="2314"/>
          <a:stretch/>
        </p:blipFill>
        <p:spPr bwMode="auto">
          <a:xfrm>
            <a:off x="263236" y="1752600"/>
            <a:ext cx="418407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2525"/>
          <a:stretch/>
        </p:blipFill>
        <p:spPr bwMode="auto">
          <a:xfrm>
            <a:off x="4461164" y="1752600"/>
            <a:ext cx="394854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1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Hosea 4:6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/>
              <a:t>My people are destroyed for lack of knowledge: because thou hast rejected knowledge, I will also reject thee, that thou shalt be no priest to me: seeing thou hast forgotten the law of thy God, I will also forget thy children.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402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It is the responsibility of every Christian to spend much time in study of God’s Word.</a:t>
            </a:r>
          </a:p>
          <a:p>
            <a:endParaRPr lang="en-US" sz="3000" dirty="0"/>
          </a:p>
          <a:p>
            <a:r>
              <a:rPr lang="en-US" sz="3000" dirty="0" smtClean="0"/>
              <a:t>The lack of Bible classes should never be an excuse to study less!</a:t>
            </a:r>
          </a:p>
          <a:p>
            <a:endParaRPr lang="en-US" sz="3000" dirty="0"/>
          </a:p>
          <a:p>
            <a:r>
              <a:rPr lang="en-US" sz="3000" dirty="0" smtClean="0"/>
              <a:t>This is especially true for children who might not understand everything taught from the pulpit.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9287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  <a:solidFill>
            <a:schemeClr val="accent4"/>
          </a:solidFill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2. Small Group Study is Neglected.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495800"/>
          </a:xfrm>
        </p:spPr>
        <p:txBody>
          <a:bodyPr>
            <a:normAutofit/>
          </a:bodyPr>
          <a:lstStyle/>
          <a:p>
            <a:r>
              <a:rPr lang="en-US" sz="3200" b="1" dirty="0"/>
              <a:t>Unintended Consequence </a:t>
            </a:r>
            <a:r>
              <a:rPr lang="en-US" sz="3200" dirty="0"/>
              <a:t>– we tend to avoid small group studies completely, and lose a great teaching tool.</a:t>
            </a:r>
          </a:p>
          <a:p>
            <a:endParaRPr lang="en-US" sz="3000" dirty="0" smtClean="0"/>
          </a:p>
          <a:p>
            <a:r>
              <a:rPr lang="en-US" sz="3000" dirty="0" smtClean="0"/>
              <a:t>Splitting up the congregation into smaller groups for public worship would not be scriptural (1 Corinthians 14:23)</a:t>
            </a:r>
          </a:p>
          <a:p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61042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2557"/>
            <a:ext cx="7620000" cy="27884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7982" y="1432719"/>
            <a:ext cx="7620000" cy="2758281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/>
              <a:t>PUBLIC</a:t>
            </a:r>
            <a:r>
              <a:rPr lang="en-US" sz="3000" b="1" dirty="0" smtClean="0"/>
              <a:t> </a:t>
            </a:r>
            <a:endParaRPr lang="en-US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1600200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/>
              <a:t>PRIVATE</a:t>
            </a:r>
            <a:r>
              <a:rPr lang="en-US" sz="3000" b="1" dirty="0" smtClean="0"/>
              <a:t> </a:t>
            </a:r>
            <a:endParaRPr lang="en-US" sz="3000" b="1" dirty="0"/>
          </a:p>
        </p:txBody>
      </p:sp>
      <p:cxnSp>
        <p:nvCxnSpPr>
          <p:cNvPr id="10" name="Straight Connector 9"/>
          <p:cNvCxnSpPr>
            <a:endCxn id="4" idx="2"/>
          </p:cNvCxnSpPr>
          <p:nvPr/>
        </p:nvCxnSpPr>
        <p:spPr>
          <a:xfrm>
            <a:off x="4287982" y="1402557"/>
            <a:ext cx="0" cy="278844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2362200"/>
            <a:ext cx="327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SMALL GROUP</a:t>
            </a:r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2362200"/>
            <a:ext cx="327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SMALL GROUP</a:t>
            </a:r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2286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</a:rPr>
              <a:t>Acts 20:20 – Types of Teaching</a:t>
            </a:r>
            <a:endParaRPr lang="en-US" sz="4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2500" y="2830067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UNSCRIPTURAL</a:t>
            </a:r>
            <a:endParaRPr lang="en-US" sz="3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4900" y="2798802"/>
            <a:ext cx="266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B050"/>
                </a:solidFill>
              </a:rPr>
              <a:t>SCRIPTURAL</a:t>
            </a:r>
            <a:endParaRPr lang="en-US" sz="3000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982" y="4800600"/>
            <a:ext cx="7446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Our stance against Bible classes and Sunday School  </a:t>
            </a:r>
            <a:r>
              <a:rPr lang="en-US" sz="3000" dirty="0"/>
              <a:t>should not prevent us from having </a:t>
            </a:r>
            <a:r>
              <a:rPr lang="en-US" sz="3000" b="1" dirty="0">
                <a:solidFill>
                  <a:srgbClr val="0070C0"/>
                </a:solidFill>
              </a:rPr>
              <a:t>private</a:t>
            </a:r>
            <a:r>
              <a:rPr lang="en-US" sz="3000" dirty="0"/>
              <a:t> small group studies!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3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smtClean="0"/>
              <a:t>Titus 2:2-7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620000" cy="47244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000" dirty="0" smtClean="0"/>
              <a:t>“…that the older men be sober, reverent, temperate, sound in faith, in love, in patience; </a:t>
            </a:r>
            <a:r>
              <a:rPr lang="en-US" sz="3000" b="1" baseline="30000" dirty="0" smtClean="0"/>
              <a:t>3 </a:t>
            </a:r>
            <a:r>
              <a:rPr lang="en-US" sz="3000" dirty="0" smtClean="0"/>
              <a:t>the older women likewise, that they be reverent in behavior, not slanderers, not given to much wine, teachers of good things— </a:t>
            </a:r>
            <a:r>
              <a:rPr lang="en-US" sz="3000" b="1" baseline="30000" dirty="0" smtClean="0"/>
              <a:t>4 </a:t>
            </a:r>
            <a:r>
              <a:rPr lang="en-US" sz="3000" dirty="0" smtClean="0"/>
              <a:t>that they admonish the young women to love their husbands, to love their children, </a:t>
            </a:r>
            <a:r>
              <a:rPr lang="en-US" sz="3000" b="1" baseline="30000" dirty="0" smtClean="0"/>
              <a:t>5 </a:t>
            </a:r>
            <a:r>
              <a:rPr lang="en-US" sz="3000" i="1" dirty="0" smtClean="0"/>
              <a:t>to be</a:t>
            </a:r>
            <a:r>
              <a:rPr lang="en-US" sz="3000" dirty="0" smtClean="0"/>
              <a:t> discreet, chaste, homemakers, good, obedient to their own husbands, that the word of God may not be blasphemed.</a:t>
            </a:r>
          </a:p>
        </p:txBody>
      </p:sp>
    </p:spTree>
    <p:extLst>
      <p:ext uri="{BB962C8B-B14F-4D97-AF65-F5344CB8AC3E}">
        <p14:creationId xmlns:p14="http://schemas.microsoft.com/office/powerpoint/2010/main" val="17895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Titus 2:2-7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620000" cy="14478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000" b="1" baseline="30000" dirty="0" smtClean="0"/>
              <a:t>6 </a:t>
            </a:r>
            <a:r>
              <a:rPr lang="en-US" sz="3000" dirty="0" smtClean="0"/>
              <a:t>Likewise, exhort the young men to be sober-minded, </a:t>
            </a:r>
            <a:r>
              <a:rPr lang="en-US" sz="3000" b="1" baseline="30000" dirty="0" smtClean="0"/>
              <a:t>7 </a:t>
            </a:r>
            <a:r>
              <a:rPr lang="en-US" sz="3000" dirty="0" smtClean="0"/>
              <a:t>in all things showing yourself </a:t>
            </a:r>
            <a:r>
              <a:rPr lang="en-US" sz="3000" i="1" dirty="0" smtClean="0"/>
              <a:t>to be</a:t>
            </a:r>
            <a:r>
              <a:rPr lang="en-US" sz="3000" dirty="0" smtClean="0"/>
              <a:t> a pattern of good works”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1109" y="3332202"/>
            <a:ext cx="6400800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When does this instruction take place? 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7205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Bible Study is Imperative!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As Christians, we should spend much time in study of God’s Word.  Let us not overlook the importance of studying one with another in a private setting – including small groups!</a:t>
            </a:r>
          </a:p>
        </p:txBody>
      </p:sp>
    </p:spTree>
    <p:extLst>
      <p:ext uri="{BB962C8B-B14F-4D97-AF65-F5344CB8AC3E}">
        <p14:creationId xmlns:p14="http://schemas.microsoft.com/office/powerpoint/2010/main" val="14812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924800" cy="1143000"/>
          </a:xfrm>
          <a:solidFill>
            <a:schemeClr val="accent4"/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3. Some Members Fail to Grow.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53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000" dirty="0" smtClean="0"/>
              <a:t>James 3:1.</a:t>
            </a:r>
          </a:p>
          <a:p>
            <a:pPr marL="114300" indent="0">
              <a:buNone/>
            </a:pPr>
            <a:r>
              <a:rPr lang="en-US" sz="3000" dirty="0" smtClean="0"/>
              <a:t>“My brethren, let not many of you become teachers, knowing that we shall receive a stricter judgment.”</a:t>
            </a:r>
            <a:r>
              <a:rPr lang="en-US" sz="3000" b="1" dirty="0"/>
              <a:t> </a:t>
            </a:r>
            <a:endParaRPr lang="en-US" sz="3000" b="1" dirty="0" smtClean="0"/>
          </a:p>
          <a:p>
            <a:pPr marL="114300" indent="0">
              <a:buNone/>
            </a:pPr>
            <a:endParaRPr lang="en-US" sz="3000" b="1" dirty="0" smtClean="0"/>
          </a:p>
          <a:p>
            <a:pPr marL="114300" indent="0">
              <a:buNone/>
            </a:pPr>
            <a:r>
              <a:rPr lang="en-US" sz="3000" b="1" dirty="0" smtClean="0"/>
              <a:t>Unintended </a:t>
            </a:r>
            <a:r>
              <a:rPr lang="en-US" sz="3000" b="1" dirty="0"/>
              <a:t>Consequence </a:t>
            </a:r>
            <a:r>
              <a:rPr lang="en-US" sz="3000" dirty="0"/>
              <a:t>– </a:t>
            </a:r>
            <a:r>
              <a:rPr lang="en-US" sz="3000" dirty="0" smtClean="0"/>
              <a:t>with each congregation only having a few teachers, </a:t>
            </a:r>
            <a:r>
              <a:rPr lang="en-US" sz="3000" dirty="0"/>
              <a:t>o</a:t>
            </a:r>
            <a:r>
              <a:rPr lang="en-US" sz="3000" dirty="0" smtClean="0"/>
              <a:t>thers find few opportunities to teach.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107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Part in the Teaching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76200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Many men are not willing to be congregational teachers, but still desire to be active.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124200"/>
            <a:ext cx="7620000" cy="55399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Ronny Wade:  “Men Who Should Not Preach.”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546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057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However, in churches that employ Sunday School and Bible Classes, they have additional (albeit unscriptural) opportunities to lead, teach, and grow.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8978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267200"/>
            <a:ext cx="7239000" cy="14773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All of this could be done through private Bible study!  Yet sadly, some members fail to grow and ignore this opportunity.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7353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3-Hour Club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752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In a noble attempt oppose innovation, it appears that we often reduce the Church to a weekly 3-Hour Club.</a:t>
            </a:r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429000"/>
            <a:ext cx="73914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000" dirty="0"/>
              <a:t>Opposing Sunday School and Bible Classes should not be </a:t>
            </a:r>
            <a:r>
              <a:rPr lang="en-US" sz="3000" dirty="0" smtClean="0"/>
              <a:t>a reason to reduce fellowship!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648200"/>
            <a:ext cx="7391400" cy="147732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We choose not to have Bible Classes because we believe them to be unscriptural – not as an incentive to “get done” earlier!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756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3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12:10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752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000" i="1" dirty="0"/>
              <a:t>Be</a:t>
            </a:r>
            <a:r>
              <a:rPr lang="en-US" sz="3000" dirty="0"/>
              <a:t> kindly affectionate to one another with brotherly love, in honor giving preference to one another</a:t>
            </a:r>
          </a:p>
        </p:txBody>
      </p:sp>
    </p:spTree>
    <p:extLst>
      <p:ext uri="{BB962C8B-B14F-4D97-AF65-F5344CB8AC3E}">
        <p14:creationId xmlns:p14="http://schemas.microsoft.com/office/powerpoint/2010/main" val="3052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228600" y="1981200"/>
            <a:ext cx="8001000" cy="838200"/>
          </a:xfrm>
          <a:solidFill>
            <a:schemeClr val="accent4"/>
          </a:solidFill>
        </p:spPr>
        <p:txBody>
          <a:bodyPr/>
          <a:lstStyle/>
          <a:p>
            <a:pPr marL="114300" indent="0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1.  Study of the Word is reduced.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3810000"/>
            <a:ext cx="8001000" cy="91440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3. Some Members Fail to Grow.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5600"/>
            <a:ext cx="8001000" cy="83820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tx1"/>
                </a:solidFill>
              </a:rPr>
              <a:t>2. Small Group Study is Neglected.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447800"/>
            <a:ext cx="80010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4400" dirty="0" smtClean="0"/>
              <a:t>Problems with </a:t>
            </a:r>
            <a:r>
              <a:rPr lang="en-US" sz="4400" b="1" dirty="0" smtClean="0">
                <a:solidFill>
                  <a:srgbClr val="C00000"/>
                </a:solidFill>
              </a:rPr>
              <a:t>NOT</a:t>
            </a:r>
            <a:r>
              <a:rPr lang="en-US" sz="4400" dirty="0" smtClean="0"/>
              <a:t> Having Bible Classes: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043146"/>
            <a:ext cx="7086600" cy="1015663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We must avoid these problems, or we give others reason to doubt God’s design!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3747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057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000" dirty="0" smtClean="0"/>
              <a:t>Let us be an example of how following God’s plan will lead to a strong, healthy and vibrant Church.</a:t>
            </a:r>
          </a:p>
          <a:p>
            <a:pPr marL="114300" indent="0">
              <a:buNone/>
            </a:pPr>
            <a:endParaRPr lang="en-US" sz="3000" dirty="0"/>
          </a:p>
          <a:p>
            <a:pPr marL="11430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491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smtClean="0"/>
              <a:t>19thstreetchurchofchrist.com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2" t="4247" r="-8269" b="23275"/>
          <a:stretch/>
        </p:blipFill>
        <p:spPr bwMode="auto">
          <a:xfrm>
            <a:off x="87086" y="1078224"/>
            <a:ext cx="8828314" cy="5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of the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New Testament is silent on the matter of Sunday School and Bible Classes.</a:t>
            </a:r>
          </a:p>
          <a:p>
            <a:r>
              <a:rPr lang="en-US" sz="3200" dirty="0" smtClean="0"/>
              <a:t>In and of itself, that is reason enough for us not to participate in this movement.</a:t>
            </a:r>
          </a:p>
          <a:p>
            <a:r>
              <a:rPr lang="en-US" sz="3200" dirty="0" smtClean="0"/>
              <a:t>We should respect the “Silence of the Scriptures”</a:t>
            </a:r>
          </a:p>
          <a:p>
            <a:pPr marL="11430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44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 With Bible Classes and Sunday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20000" cy="3048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Teaching lacks oversight</a:t>
            </a:r>
          </a:p>
          <a:p>
            <a:r>
              <a:rPr lang="en-US" sz="3000" dirty="0" smtClean="0"/>
              <a:t>Unqualified teachers are allowed to teach</a:t>
            </a:r>
          </a:p>
          <a:p>
            <a:r>
              <a:rPr lang="en-US" sz="3000" dirty="0" smtClean="0"/>
              <a:t>Blurring of public and private teaching</a:t>
            </a:r>
          </a:p>
          <a:p>
            <a:r>
              <a:rPr lang="en-US" sz="3000" dirty="0" smtClean="0"/>
              <a:t>Conflict with 1 Corinthians 14</a:t>
            </a:r>
          </a:p>
          <a:p>
            <a:r>
              <a:rPr lang="en-US" sz="3000" dirty="0" smtClean="0"/>
              <a:t>Lacks scriptural authority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952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401762"/>
          </a:xfrm>
        </p:spPr>
        <p:txBody>
          <a:bodyPr/>
          <a:lstStyle/>
          <a:p>
            <a:r>
              <a:rPr lang="en-US" dirty="0" smtClean="0"/>
              <a:t>Problems with </a:t>
            </a:r>
            <a:r>
              <a:rPr lang="en-US" b="1" dirty="0" smtClean="0">
                <a:solidFill>
                  <a:srgbClr val="C00000"/>
                </a:solidFill>
              </a:rPr>
              <a:t>NOT</a:t>
            </a:r>
            <a:r>
              <a:rPr lang="en-US" dirty="0" smtClean="0"/>
              <a:t> Having Bible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76200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This might sound like a strange title for a sermon, but I believe this is important for anyone who wants to worship God in spirit and truth.</a:t>
            </a:r>
          </a:p>
          <a:p>
            <a:pPr marL="11430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1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1.  Study of the Word is reduced.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828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Unintended Consequence </a:t>
            </a:r>
            <a:r>
              <a:rPr lang="en-US" sz="3200" dirty="0" smtClean="0"/>
              <a:t>– in an attempt to stand for the truth, we have neglected a great opportunity for study of His Word.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276600"/>
            <a:ext cx="76200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While we have no right to change God’s plan , we do have an </a:t>
            </a:r>
            <a:r>
              <a:rPr lang="en-US" sz="3000" b="1" dirty="0" smtClean="0"/>
              <a:t>obligation</a:t>
            </a:r>
            <a:r>
              <a:rPr lang="en-US" sz="3000" dirty="0" smtClean="0"/>
              <a:t> to execute God’s plan.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8077200" cy="55399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“No Bible Classes” = More Dallas Cowboy Football!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2960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Berea or Thessalonica?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429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000" dirty="0" smtClean="0"/>
              <a:t>Acts 17:11</a:t>
            </a:r>
          </a:p>
          <a:p>
            <a:pPr marL="114300" indent="0">
              <a:buNone/>
            </a:pPr>
            <a:r>
              <a:rPr lang="en-US" sz="3200" dirty="0"/>
              <a:t>These </a:t>
            </a:r>
            <a:r>
              <a:rPr lang="en-US" sz="3200" dirty="0" smtClean="0"/>
              <a:t>[</a:t>
            </a:r>
            <a:r>
              <a:rPr lang="en-US" sz="3200" i="1" dirty="0" smtClean="0"/>
              <a:t>brethren of Berea</a:t>
            </a:r>
            <a:r>
              <a:rPr lang="en-US" sz="3200" dirty="0" smtClean="0"/>
              <a:t>] were </a:t>
            </a:r>
            <a:r>
              <a:rPr lang="en-US" sz="3200" dirty="0"/>
              <a:t>more fair-minded than those in Thessalonica, in that they received the word with all readiness, and searched the Scriptures </a:t>
            </a:r>
            <a:r>
              <a:rPr lang="en-US" sz="3200" b="1" dirty="0">
                <a:solidFill>
                  <a:srgbClr val="C00000"/>
                </a:solidFill>
              </a:rPr>
              <a:t>daily</a:t>
            </a:r>
            <a:r>
              <a:rPr lang="en-US" sz="3200" dirty="0"/>
              <a:t> </a:t>
            </a:r>
            <a:r>
              <a:rPr lang="en-US" sz="3200" i="1" dirty="0"/>
              <a:t>to find out</a:t>
            </a:r>
            <a:r>
              <a:rPr lang="en-US" sz="3200" dirty="0"/>
              <a:t> whether these things were so.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964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2017</TotalTime>
  <Words>932</Words>
  <Application>Microsoft Office PowerPoint</Application>
  <PresentationFormat>On-screen Show (4:3)</PresentationFormat>
  <Paragraphs>100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Adjacency</vt:lpstr>
      <vt:lpstr>Problems with NOT  Having Bible Classes</vt:lpstr>
      <vt:lpstr>Hosea 4:6</vt:lpstr>
      <vt:lpstr>PowerPoint Presentation</vt:lpstr>
      <vt:lpstr>19thstreetchurchofchrist.com</vt:lpstr>
      <vt:lpstr>Conclusion of the Matter</vt:lpstr>
      <vt:lpstr>Other Issues With Bible Classes and Sunday School</vt:lpstr>
      <vt:lpstr>Problems with NOT Having Bible Classes</vt:lpstr>
      <vt:lpstr>1.  Study of the Word is reduced.</vt:lpstr>
      <vt:lpstr>Berea or Thessalonica?</vt:lpstr>
      <vt:lpstr>If we don’t have classes…</vt:lpstr>
      <vt:lpstr>Bible Study</vt:lpstr>
      <vt:lpstr>Typical Objection to Study</vt:lpstr>
      <vt:lpstr>Suggested Resources</vt:lpstr>
      <vt:lpstr>Luke 8:12</vt:lpstr>
      <vt:lpstr>Cruden’s Concordance</vt:lpstr>
      <vt:lpstr>biblehub.com</vt:lpstr>
      <vt:lpstr>Strong’s Concordance</vt:lpstr>
      <vt:lpstr>Strong’s Greek Lexicon</vt:lpstr>
      <vt:lpstr>Vine’s Expository Dictionary</vt:lpstr>
      <vt:lpstr>Personal Responsibility</vt:lpstr>
      <vt:lpstr>2. Small Group Study is Neglected. </vt:lpstr>
      <vt:lpstr>PowerPoint Presentation</vt:lpstr>
      <vt:lpstr>Titus 2:2-7</vt:lpstr>
      <vt:lpstr>Titus 2:2-7</vt:lpstr>
      <vt:lpstr>Bible Study is Imperative!</vt:lpstr>
      <vt:lpstr>3. Some Members Fail to Grow. </vt:lpstr>
      <vt:lpstr>Taking Part in the Teaching</vt:lpstr>
      <vt:lpstr>Additional Opportunities</vt:lpstr>
      <vt:lpstr>The 3-Hour Club</vt:lpstr>
      <vt:lpstr>Romans 12:10</vt:lpstr>
      <vt:lpstr>CONCLUSION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Morrison</dc:creator>
  <cp:lastModifiedBy>Bryan Morrison</cp:lastModifiedBy>
  <cp:revision>215</cp:revision>
  <cp:lastPrinted>2016-08-14T13:26:36Z</cp:lastPrinted>
  <dcterms:created xsi:type="dcterms:W3CDTF">2006-08-16T00:00:00Z</dcterms:created>
  <dcterms:modified xsi:type="dcterms:W3CDTF">2016-12-04T14:16:23Z</dcterms:modified>
</cp:coreProperties>
</file>