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5" r:id="rId3"/>
    <p:sldId id="317" r:id="rId4"/>
    <p:sldId id="318" r:id="rId5"/>
    <p:sldId id="336" r:id="rId6"/>
    <p:sldId id="319" r:id="rId7"/>
    <p:sldId id="320" r:id="rId8"/>
    <p:sldId id="321" r:id="rId9"/>
    <p:sldId id="324" r:id="rId10"/>
    <p:sldId id="330" r:id="rId11"/>
    <p:sldId id="322" r:id="rId12"/>
    <p:sldId id="323" r:id="rId13"/>
    <p:sldId id="326" r:id="rId14"/>
    <p:sldId id="327" r:id="rId15"/>
    <p:sldId id="325" r:id="rId16"/>
    <p:sldId id="328" r:id="rId17"/>
    <p:sldId id="329" r:id="rId18"/>
    <p:sldId id="331" r:id="rId19"/>
    <p:sldId id="332" r:id="rId20"/>
    <p:sldId id="333" r:id="rId21"/>
    <p:sldId id="335" r:id="rId22"/>
    <p:sldId id="337" r:id="rId23"/>
    <p:sldId id="338" r:id="rId2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A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E72F495E-403F-4F21-B909-8C4656019B0C}" type="datetimeFigureOut">
              <a:rPr lang="en-US" smtClean="0"/>
              <a:t>9/6/2020</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9972441A-9F04-45B6-A6FB-5EF3D5E75391}" type="slidenum">
              <a:rPr lang="en-US" smtClean="0"/>
              <a:t>‹#›</a:t>
            </a:fld>
            <a:endParaRPr lang="en-US"/>
          </a:p>
        </p:txBody>
      </p:sp>
    </p:spTree>
    <p:extLst>
      <p:ext uri="{BB962C8B-B14F-4D97-AF65-F5344CB8AC3E}">
        <p14:creationId xmlns:p14="http://schemas.microsoft.com/office/powerpoint/2010/main" val="152500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lueletterbible.org/kjv/colossians/3/16/s_1110016" TargetMode="External"/><Relationship Id="rId2" Type="http://schemas.openxmlformats.org/officeDocument/2006/relationships/hyperlink" Target="https://www.blueletterbible.org/kjv/ephesians/5/19/s_110201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vroma.org/~hwalker/Pliny/Pliny10-096-E.html" TargetMode="External"/><Relationship Id="rId2" Type="http://schemas.openxmlformats.org/officeDocument/2006/relationships/hyperlink" Target="https://www.bibleodyssey.org/en/passages/related-articles/hymns-in-the-new-testa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153400" cy="2819400"/>
          </a:xfrm>
        </p:spPr>
        <p:txBody>
          <a:bodyPr>
            <a:normAutofit/>
          </a:bodyPr>
          <a:lstStyle/>
          <a:p>
            <a:r>
              <a:rPr lang="en-US" sz="6000" dirty="0"/>
              <a:t>Psalms, Hymns and Spiritual Songs</a:t>
            </a:r>
          </a:p>
        </p:txBody>
      </p:sp>
      <p:sp>
        <p:nvSpPr>
          <p:cNvPr id="3" name="Subtitle 2"/>
          <p:cNvSpPr>
            <a:spLocks noGrp="1"/>
          </p:cNvSpPr>
          <p:nvPr>
            <p:ph type="subTitle" idx="1"/>
          </p:nvPr>
        </p:nvSpPr>
        <p:spPr>
          <a:xfrm>
            <a:off x="1371600" y="3962400"/>
            <a:ext cx="6400800" cy="1219200"/>
          </a:xfrm>
          <a:solidFill>
            <a:schemeClr val="bg1">
              <a:lumMod val="75000"/>
            </a:schemeClr>
          </a:solidFill>
        </p:spPr>
        <p:txBody>
          <a:bodyPr/>
          <a:lstStyle/>
          <a:p>
            <a:r>
              <a:rPr lang="en-US" dirty="0">
                <a:solidFill>
                  <a:schemeClr val="tx1"/>
                </a:solidFill>
              </a:rPr>
              <a:t>September 6, 2020</a:t>
            </a:r>
          </a:p>
          <a:p>
            <a:r>
              <a:rPr lang="en-US" dirty="0">
                <a:solidFill>
                  <a:schemeClr val="tx1"/>
                </a:solidFill>
              </a:rPr>
              <a:t>San Angelo, </a:t>
            </a:r>
            <a:r>
              <a:rPr lang="en-US" dirty="0" err="1">
                <a:solidFill>
                  <a:schemeClr val="tx1"/>
                </a:solidFill>
              </a:rPr>
              <a:t>Tx</a:t>
            </a:r>
            <a:endParaRPr lang="en-US" dirty="0">
              <a:solidFill>
                <a:schemeClr val="tx1"/>
              </a:solidFill>
            </a:endParaRPr>
          </a:p>
        </p:txBody>
      </p:sp>
    </p:spTree>
    <p:extLst>
      <p:ext uri="{BB962C8B-B14F-4D97-AF65-F5344CB8AC3E}">
        <p14:creationId xmlns:p14="http://schemas.microsoft.com/office/powerpoint/2010/main" val="267073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Acts 13:33</a:t>
            </a:r>
          </a:p>
        </p:txBody>
      </p:sp>
      <p:sp>
        <p:nvSpPr>
          <p:cNvPr id="3" name="Content Placeholder 2"/>
          <p:cNvSpPr>
            <a:spLocks noGrp="1"/>
          </p:cNvSpPr>
          <p:nvPr>
            <p:ph idx="1"/>
          </p:nvPr>
        </p:nvSpPr>
        <p:spPr>
          <a:xfrm>
            <a:off x="457200" y="1600201"/>
            <a:ext cx="8229600" cy="2514600"/>
          </a:xfrm>
        </p:spPr>
        <p:txBody>
          <a:bodyPr/>
          <a:lstStyle/>
          <a:p>
            <a:pPr marL="0" indent="0">
              <a:buNone/>
            </a:pPr>
            <a:r>
              <a:rPr lang="en-US" dirty="0"/>
              <a:t>God has fulfilled this for us their children, in that He has raised up Jesus. As it is also written in the </a:t>
            </a:r>
            <a:r>
              <a:rPr lang="en-US" b="1" dirty="0"/>
              <a:t>second</a:t>
            </a:r>
            <a:r>
              <a:rPr lang="en-US" dirty="0"/>
              <a:t> </a:t>
            </a:r>
            <a:r>
              <a:rPr lang="en-US" b="1" dirty="0"/>
              <a:t>Psalm</a:t>
            </a:r>
            <a:r>
              <a:rPr lang="en-US" dirty="0"/>
              <a:t>: ‘You are My Son, Today I have begotten You.’     </a:t>
            </a:r>
            <a:r>
              <a:rPr lang="en-US" i="1" dirty="0"/>
              <a:t>(Psalm 2:7)</a:t>
            </a:r>
          </a:p>
        </p:txBody>
      </p:sp>
    </p:spTree>
    <p:extLst>
      <p:ext uri="{BB962C8B-B14F-4D97-AF65-F5344CB8AC3E}">
        <p14:creationId xmlns:p14="http://schemas.microsoft.com/office/powerpoint/2010/main" val="3676805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HYMNS</a:t>
            </a:r>
          </a:p>
        </p:txBody>
      </p:sp>
      <p:sp>
        <p:nvSpPr>
          <p:cNvPr id="3" name="Content Placeholder 2"/>
          <p:cNvSpPr>
            <a:spLocks noGrp="1"/>
          </p:cNvSpPr>
          <p:nvPr>
            <p:ph idx="1"/>
          </p:nvPr>
        </p:nvSpPr>
        <p:spPr>
          <a:xfrm>
            <a:off x="457200" y="1600200"/>
            <a:ext cx="8229600" cy="2133599"/>
          </a:xfrm>
        </p:spPr>
        <p:txBody>
          <a:bodyPr>
            <a:normAutofit lnSpcReduction="10000"/>
          </a:bodyPr>
          <a:lstStyle/>
          <a:p>
            <a:r>
              <a:rPr lang="en-US" dirty="0"/>
              <a:t>Hymns are typically described as songs that are directly addressed to God.</a:t>
            </a:r>
          </a:p>
          <a:p>
            <a:r>
              <a:rPr lang="en-US" dirty="0"/>
              <a:t>Hymns are songs that give praise, honor or thanksgiving to God.</a:t>
            </a:r>
          </a:p>
          <a:p>
            <a:endParaRPr lang="en-US" dirty="0"/>
          </a:p>
        </p:txBody>
      </p:sp>
      <p:sp>
        <p:nvSpPr>
          <p:cNvPr id="4" name="TextBox 3"/>
          <p:cNvSpPr txBox="1"/>
          <p:nvPr/>
        </p:nvSpPr>
        <p:spPr>
          <a:xfrm>
            <a:off x="533400" y="4077831"/>
            <a:ext cx="8229600" cy="2246769"/>
          </a:xfrm>
          <a:prstGeom prst="rect">
            <a:avLst/>
          </a:prstGeom>
          <a:solidFill>
            <a:schemeClr val="tx1">
              <a:lumMod val="50000"/>
              <a:lumOff val="50000"/>
            </a:schemeClr>
          </a:solidFill>
        </p:spPr>
        <p:txBody>
          <a:bodyPr wrap="square" rtlCol="0">
            <a:spAutoFit/>
          </a:bodyPr>
          <a:lstStyle/>
          <a:p>
            <a:r>
              <a:rPr lang="en-US" sz="2800" b="1" dirty="0"/>
              <a:t>STRONGS NT 5215</a:t>
            </a:r>
            <a:r>
              <a:rPr lang="en-US" sz="2800" dirty="0"/>
              <a:t>: </a:t>
            </a:r>
            <a:r>
              <a:rPr lang="en-US" sz="2800" b="1" dirty="0" err="1"/>
              <a:t>ὕμνος</a:t>
            </a:r>
            <a:endParaRPr lang="en-US" sz="2800" b="1" dirty="0"/>
          </a:p>
          <a:p>
            <a:r>
              <a:rPr lang="en-US" sz="2800" dirty="0"/>
              <a:t>In Greek writings from Homer down, </a:t>
            </a:r>
            <a:r>
              <a:rPr lang="en-US" sz="2800" b="1" dirty="0"/>
              <a:t>a song in praise of gods, heroes, conquerors </a:t>
            </a:r>
            <a:r>
              <a:rPr lang="en-US" sz="2800" dirty="0"/>
              <a:t>in the Scriptures </a:t>
            </a:r>
            <a:r>
              <a:rPr lang="en-US" sz="2800" b="1" dirty="0"/>
              <a:t>of God; a sacred song, hymn</a:t>
            </a:r>
            <a:r>
              <a:rPr lang="en-US" sz="2800" dirty="0"/>
              <a:t>: plural, </a:t>
            </a:r>
            <a:r>
              <a:rPr lang="en-US" sz="2800" dirty="0">
                <a:hlinkClick r:id="rId2"/>
              </a:rPr>
              <a:t>Ephesians 5:19</a:t>
            </a:r>
            <a:r>
              <a:rPr lang="en-US" sz="2800" dirty="0"/>
              <a:t>; </a:t>
            </a:r>
            <a:r>
              <a:rPr lang="en-US" sz="2800" dirty="0">
                <a:hlinkClick r:id="rId3"/>
              </a:rPr>
              <a:t>Colossians 3:16</a:t>
            </a:r>
            <a:endParaRPr lang="en-US" sz="2800" dirty="0"/>
          </a:p>
        </p:txBody>
      </p:sp>
    </p:spTree>
    <p:extLst>
      <p:ext uri="{BB962C8B-B14F-4D97-AF65-F5344CB8AC3E}">
        <p14:creationId xmlns:p14="http://schemas.microsoft.com/office/powerpoint/2010/main" val="1366874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HYMNS</a:t>
            </a:r>
          </a:p>
        </p:txBody>
      </p:sp>
      <p:sp>
        <p:nvSpPr>
          <p:cNvPr id="3" name="Content Placeholder 2"/>
          <p:cNvSpPr>
            <a:spLocks noGrp="1"/>
          </p:cNvSpPr>
          <p:nvPr>
            <p:ph idx="1"/>
          </p:nvPr>
        </p:nvSpPr>
        <p:spPr>
          <a:xfrm>
            <a:off x="457200" y="1600200"/>
            <a:ext cx="8229600" cy="3733799"/>
          </a:xfrm>
        </p:spPr>
        <p:txBody>
          <a:bodyPr/>
          <a:lstStyle/>
          <a:p>
            <a:r>
              <a:rPr lang="en-US" dirty="0"/>
              <a:t>How Great Thou Art</a:t>
            </a:r>
          </a:p>
          <a:p>
            <a:r>
              <a:rPr lang="en-US" dirty="0"/>
              <a:t>Holy, Holy, Holy</a:t>
            </a:r>
          </a:p>
          <a:p>
            <a:r>
              <a:rPr lang="en-US" dirty="0"/>
              <a:t>It is Well With My Soul</a:t>
            </a:r>
          </a:p>
          <a:p>
            <a:r>
              <a:rPr lang="en-US" dirty="0"/>
              <a:t>Great is Thy Faithfulness</a:t>
            </a:r>
          </a:p>
          <a:p>
            <a:r>
              <a:rPr lang="en-US" dirty="0"/>
              <a:t>To God Be the Glory</a:t>
            </a:r>
          </a:p>
        </p:txBody>
      </p:sp>
    </p:spTree>
    <p:extLst>
      <p:ext uri="{BB962C8B-B14F-4D97-AF65-F5344CB8AC3E}">
        <p14:creationId xmlns:p14="http://schemas.microsoft.com/office/powerpoint/2010/main" val="2010097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DIVINE INSPIRATON</a:t>
            </a:r>
          </a:p>
        </p:txBody>
      </p:sp>
      <p:sp>
        <p:nvSpPr>
          <p:cNvPr id="3" name="Content Placeholder 2"/>
          <p:cNvSpPr>
            <a:spLocks noGrp="1"/>
          </p:cNvSpPr>
          <p:nvPr>
            <p:ph idx="1"/>
          </p:nvPr>
        </p:nvSpPr>
        <p:spPr/>
        <p:txBody>
          <a:bodyPr/>
          <a:lstStyle/>
          <a:p>
            <a:r>
              <a:rPr lang="en-US" dirty="0"/>
              <a:t>The major difference between a Psalm and a hymn is that we take the Psalms to be of divine inspiration, while hymns are not.</a:t>
            </a:r>
          </a:p>
          <a:p>
            <a:r>
              <a:rPr lang="en-US" dirty="0"/>
              <a:t>Hymns usually are based upon Scripture and incorporate doctrinal truth.</a:t>
            </a:r>
          </a:p>
        </p:txBody>
      </p:sp>
    </p:spTree>
    <p:extLst>
      <p:ext uri="{BB962C8B-B14F-4D97-AF65-F5344CB8AC3E}">
        <p14:creationId xmlns:p14="http://schemas.microsoft.com/office/powerpoint/2010/main" val="176680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Matthew 26:30</a:t>
            </a:r>
          </a:p>
        </p:txBody>
      </p:sp>
      <p:sp>
        <p:nvSpPr>
          <p:cNvPr id="3" name="Content Placeholder 2"/>
          <p:cNvSpPr>
            <a:spLocks noGrp="1"/>
          </p:cNvSpPr>
          <p:nvPr>
            <p:ph idx="1"/>
          </p:nvPr>
        </p:nvSpPr>
        <p:spPr>
          <a:xfrm>
            <a:off x="457200" y="1600201"/>
            <a:ext cx="8229600" cy="1371600"/>
          </a:xfrm>
        </p:spPr>
        <p:txBody>
          <a:bodyPr/>
          <a:lstStyle/>
          <a:p>
            <a:pPr marL="0" indent="0">
              <a:buNone/>
            </a:pPr>
            <a:r>
              <a:rPr lang="en-US" dirty="0"/>
              <a:t>And when they had sung a hymn, they went out to the Mount of Olives.</a:t>
            </a:r>
          </a:p>
        </p:txBody>
      </p:sp>
      <p:sp>
        <p:nvSpPr>
          <p:cNvPr id="4" name="TextBox 3"/>
          <p:cNvSpPr txBox="1"/>
          <p:nvPr/>
        </p:nvSpPr>
        <p:spPr>
          <a:xfrm>
            <a:off x="533400" y="3048000"/>
            <a:ext cx="7848600" cy="1015663"/>
          </a:xfrm>
          <a:prstGeom prst="rect">
            <a:avLst/>
          </a:prstGeom>
          <a:solidFill>
            <a:schemeClr val="accent6"/>
          </a:solidFill>
        </p:spPr>
        <p:txBody>
          <a:bodyPr wrap="square" rtlCol="0">
            <a:spAutoFit/>
          </a:bodyPr>
          <a:lstStyle/>
          <a:p>
            <a:pPr algn="ctr"/>
            <a:r>
              <a:rPr lang="en-US" sz="3000" dirty="0"/>
              <a:t>The actual hymn that Jesus and Apostles sang is not specifically mentioned.</a:t>
            </a:r>
          </a:p>
        </p:txBody>
      </p:sp>
    </p:spTree>
    <p:extLst>
      <p:ext uri="{BB962C8B-B14F-4D97-AF65-F5344CB8AC3E}">
        <p14:creationId xmlns:p14="http://schemas.microsoft.com/office/powerpoint/2010/main" val="179414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t>SPIRITUAL SONGS</a:t>
            </a:r>
          </a:p>
        </p:txBody>
      </p:sp>
      <p:sp>
        <p:nvSpPr>
          <p:cNvPr id="3" name="Content Placeholder 2"/>
          <p:cNvSpPr>
            <a:spLocks noGrp="1"/>
          </p:cNvSpPr>
          <p:nvPr>
            <p:ph idx="1"/>
          </p:nvPr>
        </p:nvSpPr>
        <p:spPr>
          <a:xfrm>
            <a:off x="457200" y="3099137"/>
            <a:ext cx="8229600" cy="1752600"/>
          </a:xfrm>
          <a:solidFill>
            <a:schemeClr val="tx1">
              <a:lumMod val="50000"/>
              <a:lumOff val="50000"/>
            </a:schemeClr>
          </a:solidFill>
        </p:spPr>
        <p:txBody>
          <a:bodyPr>
            <a:normAutofit/>
          </a:bodyPr>
          <a:lstStyle/>
          <a:p>
            <a:pPr marL="0" indent="0">
              <a:buNone/>
            </a:pPr>
            <a:r>
              <a:rPr lang="en-US" sz="3000" b="1" dirty="0"/>
              <a:t>STRONGS NT 4152 </a:t>
            </a:r>
            <a:r>
              <a:rPr lang="el-GR" sz="3000" dirty="0"/>
              <a:t> </a:t>
            </a:r>
            <a:r>
              <a:rPr lang="en-US" sz="3000" b="1" dirty="0" err="1"/>
              <a:t>pneumatikós</a:t>
            </a:r>
            <a:r>
              <a:rPr lang="en-US" sz="3000" b="1" dirty="0"/>
              <a:t>,</a:t>
            </a:r>
            <a:r>
              <a:rPr lang="en-US" sz="3000" dirty="0"/>
              <a:t> non-carnal, a spirit (concretely), or (divinely) supernatural, regenerate, religious:—spiritual. </a:t>
            </a:r>
          </a:p>
        </p:txBody>
      </p:sp>
      <p:sp>
        <p:nvSpPr>
          <p:cNvPr id="4" name="TextBox 3"/>
          <p:cNvSpPr txBox="1"/>
          <p:nvPr/>
        </p:nvSpPr>
        <p:spPr>
          <a:xfrm>
            <a:off x="457200" y="5004137"/>
            <a:ext cx="8305800" cy="1015663"/>
          </a:xfrm>
          <a:prstGeom prst="rect">
            <a:avLst/>
          </a:prstGeom>
          <a:solidFill>
            <a:schemeClr val="bg2">
              <a:lumMod val="75000"/>
            </a:schemeClr>
          </a:solidFill>
        </p:spPr>
        <p:txBody>
          <a:bodyPr wrap="square" rtlCol="0">
            <a:spAutoFit/>
          </a:bodyPr>
          <a:lstStyle/>
          <a:p>
            <a:r>
              <a:rPr lang="en-US" sz="3000" b="1" dirty="0"/>
              <a:t>STRONGS NT 5603 </a:t>
            </a:r>
            <a:r>
              <a:rPr lang="en-US" sz="3000" b="1" dirty="0" err="1"/>
              <a:t>ōidḗ</a:t>
            </a:r>
            <a:r>
              <a:rPr lang="en-US" sz="3000" b="1" dirty="0"/>
              <a:t>,</a:t>
            </a:r>
            <a:r>
              <a:rPr lang="en-US" sz="3000" dirty="0"/>
              <a:t> a chant or "ode" (the general term for any words sung; - a song.</a:t>
            </a:r>
          </a:p>
        </p:txBody>
      </p:sp>
      <p:sp>
        <p:nvSpPr>
          <p:cNvPr id="5" name="TextBox 4"/>
          <p:cNvSpPr txBox="1"/>
          <p:nvPr/>
        </p:nvSpPr>
        <p:spPr>
          <a:xfrm>
            <a:off x="457200" y="1219200"/>
            <a:ext cx="8077200" cy="1477328"/>
          </a:xfrm>
          <a:prstGeom prst="rect">
            <a:avLst/>
          </a:prstGeom>
          <a:noFill/>
        </p:spPr>
        <p:txBody>
          <a:bodyPr wrap="square" rtlCol="0">
            <a:spAutoFit/>
          </a:bodyPr>
          <a:lstStyle/>
          <a:p>
            <a:r>
              <a:rPr lang="en-US" sz="3000" dirty="0"/>
              <a:t>The term “spiritual songs” is more general in nature.  Spiritual songs are typically thought to be hymns that speak about the Christian experience.</a:t>
            </a:r>
          </a:p>
        </p:txBody>
      </p:sp>
    </p:spTree>
    <p:extLst>
      <p:ext uri="{BB962C8B-B14F-4D97-AF65-F5344CB8AC3E}">
        <p14:creationId xmlns:p14="http://schemas.microsoft.com/office/powerpoint/2010/main" val="3795664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SPIRITUAL OR NOT?</a:t>
            </a:r>
          </a:p>
        </p:txBody>
      </p:sp>
      <p:sp>
        <p:nvSpPr>
          <p:cNvPr id="3" name="Content Placeholder 2"/>
          <p:cNvSpPr>
            <a:spLocks noGrp="1"/>
          </p:cNvSpPr>
          <p:nvPr>
            <p:ph idx="1"/>
          </p:nvPr>
        </p:nvSpPr>
        <p:spPr/>
        <p:txBody>
          <a:bodyPr/>
          <a:lstStyle/>
          <a:p>
            <a:r>
              <a:rPr lang="en-US" dirty="0"/>
              <a:t>We must be sure that any song led as part of worship to God meets this requirement – it must be spiritual!</a:t>
            </a:r>
          </a:p>
          <a:p>
            <a:r>
              <a:rPr lang="en-US" dirty="0"/>
              <a:t>The song can communicate a wide variety of sacred themes, but it MUST BE SPIRITUAL!</a:t>
            </a:r>
          </a:p>
          <a:p>
            <a:r>
              <a:rPr lang="en-US" dirty="0"/>
              <a:t>A song might be emotional, but that does not mean it is spiritual.</a:t>
            </a:r>
          </a:p>
        </p:txBody>
      </p:sp>
    </p:spTree>
    <p:extLst>
      <p:ext uri="{BB962C8B-B14F-4D97-AF65-F5344CB8AC3E}">
        <p14:creationId xmlns:p14="http://schemas.microsoft.com/office/powerpoint/2010/main" val="216798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Spiritual Songs</a:t>
            </a:r>
          </a:p>
        </p:txBody>
      </p:sp>
      <p:sp>
        <p:nvSpPr>
          <p:cNvPr id="3" name="Content Placeholder 2"/>
          <p:cNvSpPr>
            <a:spLocks noGrp="1"/>
          </p:cNvSpPr>
          <p:nvPr>
            <p:ph idx="1"/>
          </p:nvPr>
        </p:nvSpPr>
        <p:spPr/>
        <p:txBody>
          <a:bodyPr/>
          <a:lstStyle/>
          <a:p>
            <a:r>
              <a:rPr lang="en-US" dirty="0"/>
              <a:t>Amazing Grace</a:t>
            </a:r>
          </a:p>
          <a:p>
            <a:r>
              <a:rPr lang="en-US" dirty="0"/>
              <a:t>Blessed Assurance</a:t>
            </a:r>
          </a:p>
          <a:p>
            <a:r>
              <a:rPr lang="en-US" dirty="0"/>
              <a:t>At the Cross</a:t>
            </a:r>
          </a:p>
          <a:p>
            <a:r>
              <a:rPr lang="en-US" dirty="0"/>
              <a:t>I’ll Fly Away</a:t>
            </a:r>
          </a:p>
          <a:p>
            <a:r>
              <a:rPr lang="en-US" dirty="0"/>
              <a:t>What a Friend We Have in Jesus</a:t>
            </a:r>
          </a:p>
          <a:p>
            <a:endParaRPr lang="en-US" dirty="0"/>
          </a:p>
        </p:txBody>
      </p:sp>
    </p:spTree>
    <p:extLst>
      <p:ext uri="{BB962C8B-B14F-4D97-AF65-F5344CB8AC3E}">
        <p14:creationId xmlns:p14="http://schemas.microsoft.com/office/powerpoint/2010/main" val="186696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New Testament Hymns</a:t>
            </a:r>
          </a:p>
        </p:txBody>
      </p:sp>
      <p:sp>
        <p:nvSpPr>
          <p:cNvPr id="3" name="Content Placeholder 2"/>
          <p:cNvSpPr>
            <a:spLocks noGrp="1"/>
          </p:cNvSpPr>
          <p:nvPr>
            <p:ph idx="1"/>
          </p:nvPr>
        </p:nvSpPr>
        <p:spPr/>
        <p:txBody>
          <a:bodyPr/>
          <a:lstStyle/>
          <a:p>
            <a:r>
              <a:rPr lang="en-US" b="1" dirty="0"/>
              <a:t>Colossians 1:15-20</a:t>
            </a:r>
          </a:p>
          <a:p>
            <a:r>
              <a:rPr lang="en-US" dirty="0"/>
              <a:t>Philippians 2:5-11</a:t>
            </a:r>
          </a:p>
          <a:p>
            <a:r>
              <a:rPr lang="en-US" dirty="0"/>
              <a:t>1 Timothy 3:16</a:t>
            </a:r>
          </a:p>
          <a:p>
            <a:r>
              <a:rPr lang="en-US" b="1" dirty="0"/>
              <a:t>Hebrews 1:1-3</a:t>
            </a:r>
          </a:p>
          <a:p>
            <a:r>
              <a:rPr lang="en-US" dirty="0"/>
              <a:t>1 Peter 2:21-25</a:t>
            </a:r>
          </a:p>
        </p:txBody>
      </p:sp>
      <p:sp>
        <p:nvSpPr>
          <p:cNvPr id="4" name="TextBox 3"/>
          <p:cNvSpPr txBox="1"/>
          <p:nvPr/>
        </p:nvSpPr>
        <p:spPr>
          <a:xfrm>
            <a:off x="457200" y="4694872"/>
            <a:ext cx="7696200" cy="1477328"/>
          </a:xfrm>
          <a:prstGeom prst="rect">
            <a:avLst/>
          </a:prstGeom>
          <a:solidFill>
            <a:schemeClr val="accent6"/>
          </a:solidFill>
        </p:spPr>
        <p:txBody>
          <a:bodyPr wrap="square" rtlCol="0">
            <a:spAutoFit/>
          </a:bodyPr>
          <a:lstStyle/>
          <a:p>
            <a:pPr algn="ctr"/>
            <a:r>
              <a:rPr lang="en-US" sz="3000" dirty="0"/>
              <a:t>These are widely agreed upon by Bible scholars to be ancient hymn (or fragments of old hymns).  Unfortunately, this is often lost in translation.</a:t>
            </a:r>
          </a:p>
        </p:txBody>
      </p:sp>
    </p:spTree>
    <p:extLst>
      <p:ext uri="{BB962C8B-B14F-4D97-AF65-F5344CB8AC3E}">
        <p14:creationId xmlns:p14="http://schemas.microsoft.com/office/powerpoint/2010/main" val="333743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Colossians 1:15-20</a:t>
            </a:r>
          </a:p>
        </p:txBody>
      </p:sp>
      <p:sp>
        <p:nvSpPr>
          <p:cNvPr id="3" name="Content Placeholder 2"/>
          <p:cNvSpPr>
            <a:spLocks noGrp="1"/>
          </p:cNvSpPr>
          <p:nvPr>
            <p:ph idx="1"/>
          </p:nvPr>
        </p:nvSpPr>
        <p:spPr/>
        <p:txBody>
          <a:bodyPr>
            <a:normAutofit/>
          </a:bodyPr>
          <a:lstStyle/>
          <a:p>
            <a:pPr marL="0" indent="0">
              <a:buNone/>
            </a:pPr>
            <a:r>
              <a:rPr lang="en-US" dirty="0"/>
              <a:t>He is the image of the invisible God, the firstborn over all creation. </a:t>
            </a:r>
            <a:r>
              <a:rPr lang="en-US" b="1" baseline="30000" dirty="0"/>
              <a:t>16 </a:t>
            </a:r>
            <a:r>
              <a:rPr lang="en-US" dirty="0"/>
              <a:t>For by Him all things were created that are in heaven and that are on earth, visible and invisible, whether thrones or dominions or principalities or powers. All things were created through Him and for Him. </a:t>
            </a:r>
            <a:r>
              <a:rPr lang="en-US" b="1" baseline="30000" dirty="0"/>
              <a:t>17 </a:t>
            </a:r>
            <a:r>
              <a:rPr lang="en-US" dirty="0"/>
              <a:t>And He is before all things, and in Him all things consist. </a:t>
            </a:r>
          </a:p>
        </p:txBody>
      </p:sp>
    </p:spTree>
    <p:extLst>
      <p:ext uri="{BB962C8B-B14F-4D97-AF65-F5344CB8AC3E}">
        <p14:creationId xmlns:p14="http://schemas.microsoft.com/office/powerpoint/2010/main" val="24882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t>Ephesians 5:18-21</a:t>
            </a:r>
          </a:p>
        </p:txBody>
      </p:sp>
      <p:sp>
        <p:nvSpPr>
          <p:cNvPr id="3" name="Content Placeholder 2"/>
          <p:cNvSpPr>
            <a:spLocks noGrp="1"/>
          </p:cNvSpPr>
          <p:nvPr>
            <p:ph idx="1"/>
          </p:nvPr>
        </p:nvSpPr>
        <p:spPr>
          <a:xfrm>
            <a:off x="457200" y="1143000"/>
            <a:ext cx="8229600" cy="4876800"/>
          </a:xfrm>
        </p:spPr>
        <p:txBody>
          <a:bodyPr/>
          <a:lstStyle/>
          <a:p>
            <a:pPr marL="0" indent="0">
              <a:buNone/>
            </a:pPr>
            <a:r>
              <a:rPr lang="en-US" dirty="0"/>
              <a:t>And do not be drunk with wine, in which is dissipation; but be filled with the Spirit, </a:t>
            </a:r>
            <a:r>
              <a:rPr lang="en-US" b="1" baseline="30000" dirty="0"/>
              <a:t>19 </a:t>
            </a:r>
            <a:r>
              <a:rPr lang="en-US" dirty="0"/>
              <a:t>speaking to one another in </a:t>
            </a:r>
            <a:r>
              <a:rPr lang="en-US" b="1" u="sng" dirty="0"/>
              <a:t>psalms</a:t>
            </a:r>
            <a:r>
              <a:rPr lang="en-US" dirty="0"/>
              <a:t> and </a:t>
            </a:r>
            <a:r>
              <a:rPr lang="en-US" b="1" u="sng" dirty="0"/>
              <a:t>hymns</a:t>
            </a:r>
            <a:r>
              <a:rPr lang="en-US" dirty="0"/>
              <a:t> and </a:t>
            </a:r>
            <a:r>
              <a:rPr lang="en-US" b="1" u="sng" dirty="0"/>
              <a:t>spiritual songs</a:t>
            </a:r>
            <a:r>
              <a:rPr lang="en-US" dirty="0"/>
              <a:t>, singing and making melody in your heart to the Lord, </a:t>
            </a:r>
            <a:r>
              <a:rPr lang="en-US" b="1" baseline="30000" dirty="0"/>
              <a:t>20 </a:t>
            </a:r>
            <a:r>
              <a:rPr lang="en-US" dirty="0"/>
              <a:t>giving thanks always for all things to God the Father in the name of our Lord Jesus Christ, </a:t>
            </a:r>
            <a:r>
              <a:rPr lang="en-US" b="1" baseline="30000" dirty="0"/>
              <a:t>21 </a:t>
            </a:r>
            <a:r>
              <a:rPr lang="en-US" dirty="0"/>
              <a:t>submitting to one another in the fear of God.</a:t>
            </a:r>
          </a:p>
        </p:txBody>
      </p:sp>
    </p:spTree>
    <p:extLst>
      <p:ext uri="{BB962C8B-B14F-4D97-AF65-F5344CB8AC3E}">
        <p14:creationId xmlns:p14="http://schemas.microsoft.com/office/powerpoint/2010/main" val="1214029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Colossians 1:15-20</a:t>
            </a:r>
          </a:p>
        </p:txBody>
      </p:sp>
      <p:sp>
        <p:nvSpPr>
          <p:cNvPr id="3" name="Content Placeholder 2"/>
          <p:cNvSpPr>
            <a:spLocks noGrp="1"/>
          </p:cNvSpPr>
          <p:nvPr>
            <p:ph idx="1"/>
          </p:nvPr>
        </p:nvSpPr>
        <p:spPr/>
        <p:txBody>
          <a:bodyPr>
            <a:normAutofit lnSpcReduction="10000"/>
          </a:bodyPr>
          <a:lstStyle/>
          <a:p>
            <a:pPr marL="0" indent="0">
              <a:buNone/>
            </a:pPr>
            <a:r>
              <a:rPr lang="en-US" b="1" baseline="30000" dirty="0"/>
              <a:t>18 </a:t>
            </a:r>
            <a:r>
              <a:rPr lang="en-US" dirty="0"/>
              <a:t>And He is the head of the body, the church, who is the beginning, the firstborn from the dead, that in all things He may have the preeminence.</a:t>
            </a:r>
          </a:p>
          <a:p>
            <a:pPr marL="0" indent="0">
              <a:buNone/>
            </a:pPr>
            <a:r>
              <a:rPr lang="en-US" b="1" baseline="30000" dirty="0"/>
              <a:t>19 </a:t>
            </a:r>
            <a:r>
              <a:rPr lang="en-US" dirty="0"/>
              <a:t>For it pleased </a:t>
            </a:r>
            <a:r>
              <a:rPr lang="en-US" i="1" dirty="0"/>
              <a:t>the Father that</a:t>
            </a:r>
            <a:r>
              <a:rPr lang="en-US" dirty="0"/>
              <a:t> in Him all the fullness should dwell, </a:t>
            </a:r>
            <a:r>
              <a:rPr lang="en-US" b="1" baseline="30000" dirty="0"/>
              <a:t>20 </a:t>
            </a:r>
            <a:r>
              <a:rPr lang="en-US" dirty="0"/>
              <a:t>and by Him to reconcile all things to Himself, by Him, whether things on earth or things in heaven, having made peace through the blood of His cross.</a:t>
            </a:r>
          </a:p>
          <a:p>
            <a:pPr marL="0" indent="0">
              <a:buNone/>
            </a:pPr>
            <a:endParaRPr lang="en-US" dirty="0"/>
          </a:p>
        </p:txBody>
      </p:sp>
    </p:spTree>
    <p:extLst>
      <p:ext uri="{BB962C8B-B14F-4D97-AF65-F5344CB8AC3E}">
        <p14:creationId xmlns:p14="http://schemas.microsoft.com/office/powerpoint/2010/main" val="2582514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Hebrews 1:1-3</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God, who at various times and in various ways spoke in time past to the fathers by the prophets, </a:t>
            </a:r>
            <a:r>
              <a:rPr lang="en-US" b="1" baseline="30000" dirty="0"/>
              <a:t>2 </a:t>
            </a:r>
            <a:r>
              <a:rPr lang="en-US" dirty="0"/>
              <a:t>has in these last days spoken to us by </a:t>
            </a:r>
            <a:r>
              <a:rPr lang="en-US" i="1" dirty="0"/>
              <a:t>His</a:t>
            </a:r>
            <a:r>
              <a:rPr lang="en-US" dirty="0"/>
              <a:t> Son, whom He has appointed heir of all things, through whom also He made the </a:t>
            </a:r>
            <a:r>
              <a:rPr lang="en-US" baseline="30000" dirty="0"/>
              <a:t>]</a:t>
            </a:r>
            <a:r>
              <a:rPr lang="en-US" dirty="0"/>
              <a:t>worlds; </a:t>
            </a:r>
            <a:r>
              <a:rPr lang="en-US" b="1" baseline="30000" dirty="0"/>
              <a:t>3 </a:t>
            </a:r>
            <a:r>
              <a:rPr lang="en-US" dirty="0"/>
              <a:t>who being the brightness of </a:t>
            </a:r>
            <a:r>
              <a:rPr lang="en-US" i="1" dirty="0"/>
              <a:t>His</a:t>
            </a:r>
            <a:r>
              <a:rPr lang="en-US" dirty="0"/>
              <a:t> glory and the express image of His person, and upholding all things by the word of His power, when He had by Himself purged our sins, sat down at the right hand of the Majesty on high</a:t>
            </a:r>
          </a:p>
        </p:txBody>
      </p:sp>
    </p:spTree>
    <p:extLst>
      <p:ext uri="{BB962C8B-B14F-4D97-AF65-F5344CB8AC3E}">
        <p14:creationId xmlns:p14="http://schemas.microsoft.com/office/powerpoint/2010/main" val="2902162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p>
        </p:txBody>
      </p:sp>
      <p:sp>
        <p:nvSpPr>
          <p:cNvPr id="3" name="Content Placeholder 2"/>
          <p:cNvSpPr>
            <a:spLocks noGrp="1"/>
          </p:cNvSpPr>
          <p:nvPr>
            <p:ph idx="1"/>
          </p:nvPr>
        </p:nvSpPr>
        <p:spPr/>
        <p:txBody>
          <a:bodyPr/>
          <a:lstStyle/>
          <a:p>
            <a:r>
              <a:rPr lang="en-US" dirty="0"/>
              <a:t>As Christians, it is our duty and privilege to sings songs of praise to God.</a:t>
            </a:r>
          </a:p>
          <a:p>
            <a:r>
              <a:rPr lang="en-US" dirty="0"/>
              <a:t>Psalms, Hymns and Spiritual Songs are the three categories of songs of worship.</a:t>
            </a:r>
          </a:p>
          <a:p>
            <a:r>
              <a:rPr lang="en-US" dirty="0"/>
              <a:t>We must sing with the understanding.</a:t>
            </a:r>
          </a:p>
          <a:p>
            <a:r>
              <a:rPr lang="en-US" dirty="0"/>
              <a:t>Singing has a purpose – to teach and uplift the congregation.</a:t>
            </a:r>
          </a:p>
        </p:txBody>
      </p:sp>
    </p:spTree>
    <p:extLst>
      <p:ext uri="{BB962C8B-B14F-4D97-AF65-F5344CB8AC3E}">
        <p14:creationId xmlns:p14="http://schemas.microsoft.com/office/powerpoint/2010/main" val="272444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Revelation 5:9-10</a:t>
            </a:r>
          </a:p>
        </p:txBody>
      </p:sp>
      <p:sp>
        <p:nvSpPr>
          <p:cNvPr id="3" name="Content Placeholder 2"/>
          <p:cNvSpPr>
            <a:spLocks noGrp="1"/>
          </p:cNvSpPr>
          <p:nvPr>
            <p:ph idx="1"/>
          </p:nvPr>
        </p:nvSpPr>
        <p:spPr/>
        <p:txBody>
          <a:bodyPr>
            <a:normAutofit lnSpcReduction="10000"/>
          </a:bodyPr>
          <a:lstStyle/>
          <a:p>
            <a:pPr marL="0" indent="0">
              <a:buNone/>
            </a:pPr>
            <a:r>
              <a:rPr lang="en-US" dirty="0"/>
              <a:t>And they sang a new song, saying:</a:t>
            </a:r>
          </a:p>
          <a:p>
            <a:pPr marL="0" indent="0">
              <a:buNone/>
            </a:pPr>
            <a:r>
              <a:rPr lang="en-US" dirty="0"/>
              <a:t>	“You are worthy to take the scroll,</a:t>
            </a:r>
            <a:br>
              <a:rPr lang="en-US" dirty="0"/>
            </a:br>
            <a:r>
              <a:rPr lang="en-US" dirty="0"/>
              <a:t>	And to open its seals;  For You were slain,</a:t>
            </a:r>
            <a:br>
              <a:rPr lang="en-US" dirty="0"/>
            </a:br>
            <a:r>
              <a:rPr lang="en-US" dirty="0"/>
              <a:t>	And have redeemed us to God by Your 	blood.</a:t>
            </a:r>
          </a:p>
          <a:p>
            <a:pPr marL="0" indent="0">
              <a:buNone/>
            </a:pPr>
            <a:r>
              <a:rPr lang="en-US" dirty="0"/>
              <a:t>	Out of every tribe and tongue and people 	and nation,</a:t>
            </a:r>
            <a:r>
              <a:rPr lang="en-US" b="1" baseline="30000" dirty="0"/>
              <a:t>10 </a:t>
            </a:r>
            <a:r>
              <a:rPr lang="en-US" dirty="0"/>
              <a:t>And have 	made us kings and priests to our God;</a:t>
            </a:r>
            <a:br>
              <a:rPr lang="en-US" dirty="0"/>
            </a:br>
            <a:r>
              <a:rPr lang="en-US" dirty="0"/>
              <a:t>	And we shall reign on the earth.”</a:t>
            </a:r>
          </a:p>
          <a:p>
            <a:pPr marL="0" indent="0">
              <a:buNone/>
            </a:pPr>
            <a:endParaRPr lang="en-US" dirty="0"/>
          </a:p>
        </p:txBody>
      </p:sp>
    </p:spTree>
    <p:extLst>
      <p:ext uri="{BB962C8B-B14F-4D97-AF65-F5344CB8AC3E}">
        <p14:creationId xmlns:p14="http://schemas.microsoft.com/office/powerpoint/2010/main" val="97962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of Singing in Worship</a:t>
            </a:r>
          </a:p>
        </p:txBody>
      </p:sp>
      <p:sp>
        <p:nvSpPr>
          <p:cNvPr id="3" name="Content Placeholder 2"/>
          <p:cNvSpPr>
            <a:spLocks noGrp="1"/>
          </p:cNvSpPr>
          <p:nvPr>
            <p:ph idx="1"/>
          </p:nvPr>
        </p:nvSpPr>
        <p:spPr/>
        <p:txBody>
          <a:bodyPr/>
          <a:lstStyle/>
          <a:p>
            <a:r>
              <a:rPr lang="en-US" dirty="0"/>
              <a:t>Singing has been commanded to be part of the worship of the Church.</a:t>
            </a:r>
          </a:p>
          <a:p>
            <a:r>
              <a:rPr lang="en-US" dirty="0"/>
              <a:t>As we sing, we should be teaching and learning!</a:t>
            </a:r>
          </a:p>
          <a:p>
            <a:r>
              <a:rPr lang="en-US" dirty="0"/>
              <a:t>If our singing ever loses this purpose, we are not fulfilling our obligation to God.</a:t>
            </a:r>
          </a:p>
        </p:txBody>
      </p:sp>
    </p:spTree>
    <p:extLst>
      <p:ext uri="{BB962C8B-B14F-4D97-AF65-F5344CB8AC3E}">
        <p14:creationId xmlns:p14="http://schemas.microsoft.com/office/powerpoint/2010/main" val="238592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Corinthians 14:15</a:t>
            </a:r>
          </a:p>
        </p:txBody>
      </p:sp>
      <p:sp>
        <p:nvSpPr>
          <p:cNvPr id="3" name="Content Placeholder 2"/>
          <p:cNvSpPr>
            <a:spLocks noGrp="1"/>
          </p:cNvSpPr>
          <p:nvPr>
            <p:ph idx="1"/>
          </p:nvPr>
        </p:nvSpPr>
        <p:spPr>
          <a:xfrm>
            <a:off x="457200" y="1600201"/>
            <a:ext cx="8229600" cy="2286000"/>
          </a:xfrm>
        </p:spPr>
        <p:txBody>
          <a:bodyPr/>
          <a:lstStyle/>
          <a:p>
            <a:pPr marL="0" indent="0">
              <a:buNone/>
            </a:pPr>
            <a:r>
              <a:rPr lang="en-US" dirty="0"/>
              <a:t>What is </a:t>
            </a:r>
            <a:r>
              <a:rPr lang="en-US" i="1" dirty="0"/>
              <a:t>the conclusion</a:t>
            </a:r>
            <a:r>
              <a:rPr lang="en-US" dirty="0"/>
              <a:t> then? I will pray with the spirit, and I will also pray with the understanding. I will sing with the spirit, and I will also sing with the understanding. </a:t>
            </a:r>
          </a:p>
        </p:txBody>
      </p:sp>
      <p:sp>
        <p:nvSpPr>
          <p:cNvPr id="4" name="TextBox 3"/>
          <p:cNvSpPr txBox="1"/>
          <p:nvPr/>
        </p:nvSpPr>
        <p:spPr>
          <a:xfrm>
            <a:off x="457200" y="4080808"/>
            <a:ext cx="8229600" cy="1938992"/>
          </a:xfrm>
          <a:prstGeom prst="rect">
            <a:avLst/>
          </a:prstGeom>
          <a:solidFill>
            <a:schemeClr val="accent6"/>
          </a:solidFill>
        </p:spPr>
        <p:txBody>
          <a:bodyPr wrap="square" rtlCol="0">
            <a:spAutoFit/>
          </a:bodyPr>
          <a:lstStyle/>
          <a:p>
            <a:pPr algn="ctr"/>
            <a:r>
              <a:rPr lang="en-US" sz="4000" dirty="0"/>
              <a:t>It is very important that we sing with the understanding!  That is the goal of this month’s study!</a:t>
            </a:r>
          </a:p>
        </p:txBody>
      </p:sp>
    </p:spTree>
    <p:extLst>
      <p:ext uri="{BB962C8B-B14F-4D97-AF65-F5344CB8AC3E}">
        <p14:creationId xmlns:p14="http://schemas.microsoft.com/office/powerpoint/2010/main" val="404534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Pliny – 1</a:t>
            </a:r>
            <a:r>
              <a:rPr lang="en-US" b="1" baseline="30000" dirty="0"/>
              <a:t>st</a:t>
            </a:r>
            <a:r>
              <a:rPr lang="en-US" b="1" dirty="0"/>
              <a:t> Century Roman Official</a:t>
            </a:r>
          </a:p>
        </p:txBody>
      </p:sp>
      <p:sp>
        <p:nvSpPr>
          <p:cNvPr id="3" name="Content Placeholder 2"/>
          <p:cNvSpPr>
            <a:spLocks noGrp="1"/>
          </p:cNvSpPr>
          <p:nvPr>
            <p:ph idx="1"/>
          </p:nvPr>
        </p:nvSpPr>
        <p:spPr/>
        <p:txBody>
          <a:bodyPr>
            <a:normAutofit/>
          </a:bodyPr>
          <a:lstStyle/>
          <a:p>
            <a:pPr marL="0" indent="0">
              <a:buNone/>
            </a:pPr>
            <a:r>
              <a:rPr lang="en-US" dirty="0"/>
              <a:t>After hearing suspicious reports about the practices and meetings of Christians, he made an inquiry and found that they “were in the habit of meeting on a certain fixed day before it was light, when they sang in alternate verses a </a:t>
            </a:r>
            <a:r>
              <a:rPr lang="en-US" dirty="0">
                <a:hlinkClick r:id="rId2"/>
              </a:rPr>
              <a:t>hymn</a:t>
            </a:r>
            <a:r>
              <a:rPr lang="en-US" dirty="0"/>
              <a:t> to Christ, as to a god” (</a:t>
            </a:r>
            <a:r>
              <a:rPr lang="en-US" i="1" dirty="0">
                <a:hlinkClick r:id="rId3"/>
              </a:rPr>
              <a:t>Letter </a:t>
            </a:r>
            <a:r>
              <a:rPr lang="en-US" dirty="0">
                <a:hlinkClick r:id="rId3"/>
              </a:rPr>
              <a:t>10.96</a:t>
            </a:r>
            <a:r>
              <a:rPr lang="en-US" dirty="0"/>
              <a:t>).</a:t>
            </a:r>
          </a:p>
        </p:txBody>
      </p:sp>
    </p:spTree>
    <p:extLst>
      <p:ext uri="{BB962C8B-B14F-4D97-AF65-F5344CB8AC3E}">
        <p14:creationId xmlns:p14="http://schemas.microsoft.com/office/powerpoint/2010/main" val="43765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Categories of Worship Songs</a:t>
            </a:r>
          </a:p>
        </p:txBody>
      </p:sp>
      <p:sp>
        <p:nvSpPr>
          <p:cNvPr id="3" name="Content Placeholder 2"/>
          <p:cNvSpPr>
            <a:spLocks noGrp="1"/>
          </p:cNvSpPr>
          <p:nvPr>
            <p:ph idx="1"/>
          </p:nvPr>
        </p:nvSpPr>
        <p:spPr>
          <a:xfrm>
            <a:off x="457200" y="1600201"/>
            <a:ext cx="8229600" cy="1981200"/>
          </a:xfrm>
        </p:spPr>
        <p:txBody>
          <a:bodyPr/>
          <a:lstStyle/>
          <a:p>
            <a:r>
              <a:rPr lang="en-US" dirty="0"/>
              <a:t>Psalms</a:t>
            </a:r>
          </a:p>
          <a:p>
            <a:r>
              <a:rPr lang="en-US" dirty="0"/>
              <a:t>Hymns </a:t>
            </a:r>
          </a:p>
          <a:p>
            <a:r>
              <a:rPr lang="en-US" dirty="0"/>
              <a:t>Spiritual Songs</a:t>
            </a:r>
          </a:p>
        </p:txBody>
      </p:sp>
    </p:spTree>
    <p:extLst>
      <p:ext uri="{BB962C8B-B14F-4D97-AF65-F5344CB8AC3E}">
        <p14:creationId xmlns:p14="http://schemas.microsoft.com/office/powerpoint/2010/main" val="1346534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Colossians 3:16</a:t>
            </a:r>
          </a:p>
        </p:txBody>
      </p:sp>
      <p:sp>
        <p:nvSpPr>
          <p:cNvPr id="3" name="Content Placeholder 2"/>
          <p:cNvSpPr>
            <a:spLocks noGrp="1"/>
          </p:cNvSpPr>
          <p:nvPr>
            <p:ph idx="1"/>
          </p:nvPr>
        </p:nvSpPr>
        <p:spPr>
          <a:xfrm>
            <a:off x="457200" y="1600201"/>
            <a:ext cx="8229600" cy="3352800"/>
          </a:xfrm>
        </p:spPr>
        <p:txBody>
          <a:bodyPr/>
          <a:lstStyle/>
          <a:p>
            <a:pPr marL="0" indent="0">
              <a:buNone/>
            </a:pPr>
            <a:r>
              <a:rPr lang="en-US" dirty="0"/>
              <a:t>Let the word of Christ dwell in you richly in all wisdom, teaching and admonishing one another in psalms and hymns and spiritual songs, singing with grace in your hearts to the Lord. </a:t>
            </a:r>
          </a:p>
        </p:txBody>
      </p:sp>
      <p:sp>
        <p:nvSpPr>
          <p:cNvPr id="4" name="TextBox 3"/>
          <p:cNvSpPr txBox="1"/>
          <p:nvPr/>
        </p:nvSpPr>
        <p:spPr>
          <a:xfrm>
            <a:off x="609600" y="4648200"/>
            <a:ext cx="8077200" cy="1477328"/>
          </a:xfrm>
          <a:prstGeom prst="rect">
            <a:avLst/>
          </a:prstGeom>
          <a:solidFill>
            <a:schemeClr val="tx1">
              <a:lumMod val="50000"/>
              <a:lumOff val="50000"/>
            </a:schemeClr>
          </a:solidFill>
        </p:spPr>
        <p:txBody>
          <a:bodyPr wrap="square" rtlCol="0">
            <a:spAutoFit/>
          </a:bodyPr>
          <a:lstStyle/>
          <a:p>
            <a:pPr algn="ctr"/>
            <a:r>
              <a:rPr lang="en-US" sz="3000" dirty="0"/>
              <a:t>Some believe that these three categories ALL apply to the Psalms we read of in the Old Testament.  I do not agree with this viewpoint.  </a:t>
            </a:r>
          </a:p>
        </p:txBody>
      </p:sp>
    </p:spTree>
    <p:extLst>
      <p:ext uri="{BB962C8B-B14F-4D97-AF65-F5344CB8AC3E}">
        <p14:creationId xmlns:p14="http://schemas.microsoft.com/office/powerpoint/2010/main" val="371858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PSALMS</a:t>
            </a:r>
          </a:p>
        </p:txBody>
      </p:sp>
      <p:sp>
        <p:nvSpPr>
          <p:cNvPr id="3" name="Content Placeholder 2"/>
          <p:cNvSpPr>
            <a:spLocks noGrp="1"/>
          </p:cNvSpPr>
          <p:nvPr>
            <p:ph idx="1"/>
          </p:nvPr>
        </p:nvSpPr>
        <p:spPr>
          <a:xfrm>
            <a:off x="457200" y="1600200"/>
            <a:ext cx="8229600" cy="4038599"/>
          </a:xfrm>
        </p:spPr>
        <p:txBody>
          <a:bodyPr/>
          <a:lstStyle/>
          <a:p>
            <a:r>
              <a:rPr lang="en-US" dirty="0"/>
              <a:t>The Psalms we read of in the Old Testament were written as songs of public worship in the Temple.</a:t>
            </a:r>
          </a:p>
          <a:p>
            <a:r>
              <a:rPr lang="en-US" dirty="0"/>
              <a:t>The word </a:t>
            </a:r>
            <a:r>
              <a:rPr lang="en-US" i="1" dirty="0"/>
              <a:t>psalm</a:t>
            </a:r>
            <a:r>
              <a:rPr lang="en-US" dirty="0"/>
              <a:t> means “praise”.</a:t>
            </a:r>
          </a:p>
          <a:p>
            <a:r>
              <a:rPr lang="en-US" dirty="0"/>
              <a:t>Many of our current songs of worship are based on these ancient songs.</a:t>
            </a:r>
          </a:p>
          <a:p>
            <a:pPr marL="0" indent="0">
              <a:buNone/>
            </a:pPr>
            <a:endParaRPr lang="en-US" dirty="0"/>
          </a:p>
        </p:txBody>
      </p:sp>
    </p:spTree>
    <p:extLst>
      <p:ext uri="{BB962C8B-B14F-4D97-AF65-F5344CB8AC3E}">
        <p14:creationId xmlns:p14="http://schemas.microsoft.com/office/powerpoint/2010/main" val="53189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PSALMS</a:t>
            </a:r>
          </a:p>
        </p:txBody>
      </p:sp>
      <p:sp>
        <p:nvSpPr>
          <p:cNvPr id="4" name="Content Placeholder 3"/>
          <p:cNvSpPr txBox="1">
            <a:spLocks noGrp="1"/>
          </p:cNvSpPr>
          <p:nvPr>
            <p:ph idx="1"/>
          </p:nvPr>
        </p:nvSpPr>
        <p:spPr>
          <a:prstGeom prst="rect">
            <a:avLst/>
          </a:prstGeom>
          <a:noFill/>
        </p:spPr>
        <p:txBody>
          <a:bodyPr wrap="square" rtlCol="0">
            <a:spAutoFit/>
          </a:bodyPr>
          <a:lstStyle/>
          <a:p>
            <a:r>
              <a:rPr lang="en-US" dirty="0"/>
              <a:t>This is the Day that the Lord Hath Made</a:t>
            </a:r>
          </a:p>
          <a:p>
            <a:r>
              <a:rPr lang="en-US" dirty="0"/>
              <a:t>The Lord is My Shepherd</a:t>
            </a:r>
          </a:p>
          <a:p>
            <a:r>
              <a:rPr lang="en-US" dirty="0"/>
              <a:t>By the Waters of Babylon</a:t>
            </a:r>
          </a:p>
          <a:p>
            <a:endParaRPr lang="en-US" dirty="0"/>
          </a:p>
        </p:txBody>
      </p:sp>
    </p:spTree>
    <p:extLst>
      <p:ext uri="{BB962C8B-B14F-4D97-AF65-F5344CB8AC3E}">
        <p14:creationId xmlns:p14="http://schemas.microsoft.com/office/powerpoint/2010/main" val="2320569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1198</Words>
  <Application>Microsoft Office PowerPoint</Application>
  <PresentationFormat>On-screen Show (4:3)</PresentationFormat>
  <Paragraphs>85</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Psalms, Hymns and Spiritual Songs</vt:lpstr>
      <vt:lpstr>Ephesians 5:18-21</vt:lpstr>
      <vt:lpstr>Purpose of Singing in Worship</vt:lpstr>
      <vt:lpstr>1 Corinthians 14:15</vt:lpstr>
      <vt:lpstr>Pliny – 1st Century Roman Official</vt:lpstr>
      <vt:lpstr>Categories of Worship Songs</vt:lpstr>
      <vt:lpstr>Colossians 3:16</vt:lpstr>
      <vt:lpstr>PSALMS</vt:lpstr>
      <vt:lpstr>PSALMS</vt:lpstr>
      <vt:lpstr>Acts 13:33</vt:lpstr>
      <vt:lpstr>HYMNS</vt:lpstr>
      <vt:lpstr>HYMNS</vt:lpstr>
      <vt:lpstr>DIVINE INSPIRATON</vt:lpstr>
      <vt:lpstr>Matthew 26:30</vt:lpstr>
      <vt:lpstr>SPIRITUAL SONGS</vt:lpstr>
      <vt:lpstr>SPIRITUAL OR NOT?</vt:lpstr>
      <vt:lpstr>Spiritual Songs</vt:lpstr>
      <vt:lpstr> New Testament Hymns</vt:lpstr>
      <vt:lpstr>Colossians 1:15-20</vt:lpstr>
      <vt:lpstr>Colossians 1:15-20</vt:lpstr>
      <vt:lpstr>Hebrews 1:1-3</vt:lpstr>
      <vt:lpstr>Conclusion</vt:lpstr>
      <vt:lpstr>Revelation 5:9-10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Tabernacle</dc:title>
  <dc:creator>Bryan Morrison</dc:creator>
  <cp:lastModifiedBy>Megan Morrison</cp:lastModifiedBy>
  <cp:revision>86</cp:revision>
  <cp:lastPrinted>2020-09-06T14:47:48Z</cp:lastPrinted>
  <dcterms:created xsi:type="dcterms:W3CDTF">2006-08-16T00:00:00Z</dcterms:created>
  <dcterms:modified xsi:type="dcterms:W3CDTF">2020-09-06T14:48:13Z</dcterms:modified>
</cp:coreProperties>
</file>