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0"/>
  </p:handoutMasterIdLst>
  <p:sldIdLst>
    <p:sldId id="279" r:id="rId2"/>
    <p:sldId id="281" r:id="rId3"/>
    <p:sldId id="282" r:id="rId4"/>
    <p:sldId id="283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8" r:id="rId16"/>
    <p:sldId id="302" r:id="rId17"/>
    <p:sldId id="301" r:id="rId18"/>
    <p:sldId id="295" r:id="rId19"/>
    <p:sldId id="300" r:id="rId20"/>
    <p:sldId id="296" r:id="rId21"/>
    <p:sldId id="304" r:id="rId22"/>
    <p:sldId id="305" r:id="rId23"/>
    <p:sldId id="306" r:id="rId24"/>
    <p:sldId id="308" r:id="rId25"/>
    <p:sldId id="303" r:id="rId26"/>
    <p:sldId id="307" r:id="rId27"/>
    <p:sldId id="309" r:id="rId28"/>
    <p:sldId id="310" r:id="rId29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7DC59F-00F6-444E-939E-448808CF51A0}" type="datetimeFigureOut">
              <a:rPr lang="en-US" smtClean="0"/>
              <a:t>7/2/2017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19A03B-9214-43C6-8A1A-C57488E83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0152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7/2/2017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901825"/>
            <a:ext cx="7543800" cy="1069975"/>
          </a:xfrm>
        </p:spPr>
        <p:txBody>
          <a:bodyPr/>
          <a:lstStyle/>
          <a:p>
            <a:pPr algn="ctr"/>
            <a:r>
              <a:rPr lang="en-US" sz="7000" dirty="0" smtClean="0">
                <a:solidFill>
                  <a:schemeClr val="tx1"/>
                </a:solidFill>
              </a:rPr>
              <a:t>Romans 12:1</a:t>
            </a:r>
            <a:endParaRPr lang="en-US" sz="70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57600"/>
            <a:ext cx="6400800" cy="12954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July 2, 2017</a:t>
            </a:r>
          </a:p>
          <a:p>
            <a:pPr algn="ctr"/>
            <a:r>
              <a:rPr lang="en-US" sz="3200" dirty="0" smtClean="0"/>
              <a:t>San Angelo. TX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05350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Ephesians 2:4-5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/>
              <a:t>But God, who is rich in mercy, because of His great love with which He loved us, </a:t>
            </a:r>
            <a:r>
              <a:rPr lang="en-US" sz="3200" b="1" baseline="30000" dirty="0"/>
              <a:t>5 </a:t>
            </a:r>
            <a:r>
              <a:rPr lang="en-US" sz="3200" dirty="0"/>
              <a:t>even when we were dead in trespasses, made us alive together with Christ (by grace you have been saved)</a:t>
            </a:r>
          </a:p>
        </p:txBody>
      </p:sp>
    </p:spTree>
    <p:extLst>
      <p:ext uri="{BB962C8B-B14F-4D97-AF65-F5344CB8AC3E}">
        <p14:creationId xmlns:p14="http://schemas.microsoft.com/office/powerpoint/2010/main" val="314837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Romans 12:1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16764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/>
              <a:t>I beseech you therefore, brethren, by the mercies of God, that you present your bodies a </a:t>
            </a:r>
            <a:r>
              <a:rPr lang="en-US" sz="3200" u="sng" dirty="0"/>
              <a:t>living</a:t>
            </a:r>
            <a:r>
              <a:rPr lang="en-US" sz="3200" dirty="0"/>
              <a:t> </a:t>
            </a:r>
            <a:r>
              <a:rPr lang="en-US" sz="3200" dirty="0" smtClean="0"/>
              <a:t>sacrifice…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3276600"/>
            <a:ext cx="7696200" cy="107721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word used for body is “soma” and means the physical body.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0"/>
            <a:ext cx="7696200" cy="156966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We are to live a sacrificial life, as opposed to the sacrificial death experienced under the Law of Moses!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3706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00" y="2133600"/>
            <a:ext cx="2057400" cy="3124200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sz="20000" b="1" dirty="0" smtClean="0">
                <a:latin typeface="Times New Roman"/>
                <a:cs typeface="Times New Roman"/>
              </a:rPr>
              <a:t>≠</a:t>
            </a:r>
            <a:endParaRPr lang="en-US" sz="20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2895600"/>
            <a:ext cx="2362200" cy="1800493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700" dirty="0" smtClean="0"/>
              <a:t>Old Testament Sacrifice</a:t>
            </a:r>
            <a:endParaRPr lang="en-US" sz="3700" dirty="0"/>
          </a:p>
        </p:txBody>
      </p:sp>
      <p:sp>
        <p:nvSpPr>
          <p:cNvPr id="5" name="TextBox 4"/>
          <p:cNvSpPr txBox="1"/>
          <p:nvPr/>
        </p:nvSpPr>
        <p:spPr>
          <a:xfrm>
            <a:off x="5486400" y="2895600"/>
            <a:ext cx="2362200" cy="1800493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700" dirty="0" smtClean="0"/>
              <a:t>New Testament Sacrifice</a:t>
            </a:r>
            <a:endParaRPr lang="en-US" sz="3700" dirty="0"/>
          </a:p>
        </p:txBody>
      </p:sp>
    </p:spTree>
    <p:extLst>
      <p:ext uri="{BB962C8B-B14F-4D97-AF65-F5344CB8AC3E}">
        <p14:creationId xmlns:p14="http://schemas.microsoft.com/office/powerpoint/2010/main" val="3444014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Leviticus 1:1-2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20000" cy="34290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000" dirty="0"/>
              <a:t>Now the </a:t>
            </a:r>
            <a:r>
              <a:rPr lang="en-US" sz="3000" cap="small" dirty="0"/>
              <a:t>Lord</a:t>
            </a:r>
            <a:r>
              <a:rPr lang="en-US" sz="3000" dirty="0"/>
              <a:t> called to Moses, and spoke to him from the tabernacle of meeting, saying, </a:t>
            </a:r>
            <a:r>
              <a:rPr lang="en-US" sz="3000" b="1" baseline="30000" dirty="0"/>
              <a:t>2 </a:t>
            </a:r>
            <a:r>
              <a:rPr lang="en-US" sz="3000" dirty="0"/>
              <a:t>“Speak to the children of Israel, and say to them: ‘When any one of you brings an offering to the </a:t>
            </a:r>
            <a:r>
              <a:rPr lang="en-US" sz="3000" cap="small" dirty="0"/>
              <a:t>Lord</a:t>
            </a:r>
            <a:r>
              <a:rPr lang="en-US" sz="3000" dirty="0"/>
              <a:t>, you shall bring your offering of the livestock—of the herd and of the flock.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4800600"/>
            <a:ext cx="7086600" cy="107721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Our lives, through the blood of Christ, are called upon to fill this void.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9026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Romans 12:1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2098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/>
              <a:t>I beseech you therefore, brethren, by the mercies of God, that you present your bodies a living sacrifice, </a:t>
            </a:r>
            <a:r>
              <a:rPr lang="en-US" sz="3200" u="sng" dirty="0"/>
              <a:t>holy</a:t>
            </a:r>
            <a:r>
              <a:rPr lang="en-US" sz="3200" dirty="0"/>
              <a:t>, acceptable to </a:t>
            </a:r>
            <a:r>
              <a:rPr lang="en-US" sz="3200" dirty="0" smtClean="0"/>
              <a:t>God...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3810000"/>
            <a:ext cx="7086600" cy="107721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Holy is defined as being sacred, morally blameless, consecrated.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44108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Corinthians 6:19-20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819400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sz="3000" dirty="0"/>
              <a:t>Or do you not know that your body is the temple of the Holy Spirit </a:t>
            </a:r>
            <a:r>
              <a:rPr lang="en-US" sz="3000" i="1" dirty="0"/>
              <a:t>who is</a:t>
            </a:r>
            <a:r>
              <a:rPr lang="en-US" sz="3000" dirty="0"/>
              <a:t> in you, whom you have from God, and you are not your own? </a:t>
            </a:r>
            <a:r>
              <a:rPr lang="en-US" sz="3000" b="1" baseline="30000" dirty="0"/>
              <a:t>20 </a:t>
            </a:r>
            <a:r>
              <a:rPr lang="en-US" sz="3000" dirty="0"/>
              <a:t>For you were bought at a price; therefore glorify God in your </a:t>
            </a:r>
            <a:r>
              <a:rPr lang="en-US" sz="3000" dirty="0" smtClean="0"/>
              <a:t>body</a:t>
            </a:r>
            <a:r>
              <a:rPr lang="en-US" sz="3000" baseline="30000" dirty="0"/>
              <a:t> </a:t>
            </a:r>
            <a:r>
              <a:rPr lang="en-US" sz="3000" dirty="0" smtClean="0"/>
              <a:t>and </a:t>
            </a:r>
            <a:r>
              <a:rPr lang="en-US" sz="3000" dirty="0"/>
              <a:t>in your spirit, which are God’s.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4572000"/>
            <a:ext cx="7315200" cy="147732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Offering a body that is not holy would be no different than the Levitical priests offering an unholy animal upon the altar to God!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304626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Isaiah 1:11,13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388620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sz="3000" dirty="0"/>
              <a:t>“To what purpose </a:t>
            </a:r>
            <a:r>
              <a:rPr lang="en-US" sz="3000" i="1" dirty="0"/>
              <a:t>is</a:t>
            </a:r>
            <a:r>
              <a:rPr lang="en-US" sz="3000" dirty="0"/>
              <a:t> the multitude of your sacrifices to Me</a:t>
            </a:r>
            <a:r>
              <a:rPr lang="en-US" sz="3000" dirty="0" smtClean="0"/>
              <a:t>?” Says </a:t>
            </a:r>
            <a:r>
              <a:rPr lang="en-US" sz="3000" dirty="0"/>
              <a:t>the </a:t>
            </a:r>
            <a:r>
              <a:rPr lang="en-US" sz="3000" cap="small" dirty="0"/>
              <a:t>Lord</a:t>
            </a:r>
            <a:r>
              <a:rPr lang="en-US" sz="3000" dirty="0" smtClean="0"/>
              <a:t>.  “</a:t>
            </a:r>
            <a:r>
              <a:rPr lang="en-US" sz="3000" dirty="0"/>
              <a:t>I have had enough of burnt offerings of </a:t>
            </a:r>
            <a:r>
              <a:rPr lang="en-US" sz="3000" dirty="0" smtClean="0"/>
              <a:t>rams And </a:t>
            </a:r>
            <a:r>
              <a:rPr lang="en-US" sz="3000" dirty="0"/>
              <a:t>the fat of fed </a:t>
            </a:r>
            <a:r>
              <a:rPr lang="en-US" sz="3000" dirty="0" smtClean="0"/>
              <a:t>cattle.  I </a:t>
            </a:r>
            <a:r>
              <a:rPr lang="en-US" sz="3000" dirty="0"/>
              <a:t>do not delight in the blood of </a:t>
            </a:r>
            <a:r>
              <a:rPr lang="en-US" sz="3000" dirty="0" smtClean="0"/>
              <a:t>bulls, Or </a:t>
            </a:r>
            <a:r>
              <a:rPr lang="en-US" sz="3000" dirty="0"/>
              <a:t>of lambs or </a:t>
            </a:r>
            <a:r>
              <a:rPr lang="en-US" sz="3000" dirty="0" smtClean="0"/>
              <a:t>goats. </a:t>
            </a:r>
          </a:p>
          <a:p>
            <a:pPr marL="114300" indent="0">
              <a:buNone/>
            </a:pPr>
            <a:endParaRPr lang="en-US" sz="3000" b="1" baseline="30000" dirty="0"/>
          </a:p>
          <a:p>
            <a:pPr marL="114300" indent="0">
              <a:buNone/>
            </a:pPr>
            <a:r>
              <a:rPr lang="en-US" sz="3000" b="1" baseline="30000" dirty="0" smtClean="0"/>
              <a:t>13</a:t>
            </a:r>
            <a:r>
              <a:rPr lang="en-US" sz="3000" b="1" baseline="30000" dirty="0"/>
              <a:t> </a:t>
            </a:r>
            <a:r>
              <a:rPr lang="en-US" sz="3000" dirty="0"/>
              <a:t>Bring no more futile sacrifices</a:t>
            </a:r>
          </a:p>
          <a:p>
            <a:pPr marL="114300" indent="0"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93378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00" y="2133600"/>
            <a:ext cx="2057400" cy="3124200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sz="20000" b="1" dirty="0" smtClean="0">
                <a:latin typeface="Times New Roman"/>
                <a:cs typeface="Times New Roman"/>
              </a:rPr>
              <a:t>≠</a:t>
            </a:r>
            <a:endParaRPr lang="en-US" sz="20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3254514"/>
            <a:ext cx="2362200" cy="707886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Holy 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5486400" y="3254514"/>
            <a:ext cx="2362200" cy="707886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Unholy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30162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Romans 12:1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3622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/>
              <a:t>I beseech you therefore, brethren, by the mercies of God, that you present your bodies a living sacrifice, holy, </a:t>
            </a:r>
            <a:r>
              <a:rPr lang="en-US" sz="3200" u="sng" dirty="0"/>
              <a:t>acceptable to </a:t>
            </a:r>
            <a:r>
              <a:rPr lang="en-US" sz="3200" u="sng" dirty="0" smtClean="0"/>
              <a:t>God</a:t>
            </a:r>
            <a:r>
              <a:rPr lang="en-US" sz="3200" dirty="0" smtClean="0"/>
              <a:t>…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3962400"/>
            <a:ext cx="7010400" cy="107721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Yes, it is possible for our sacrifice to not be accepted by God.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44108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Matthew 7:21-23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000" dirty="0"/>
              <a:t>“Not everyone who says to Me, ‘Lord, Lord,’ shall enter the kingdom of heaven, but he who does the will of My Father in heaven. </a:t>
            </a:r>
            <a:r>
              <a:rPr lang="en-US" sz="3000" b="1" baseline="30000" dirty="0"/>
              <a:t>22 </a:t>
            </a:r>
            <a:r>
              <a:rPr lang="en-US" sz="3000" dirty="0"/>
              <a:t>Many will say to Me in that day, ‘Lord, Lord, have we not prophesied in Your name, cast out demons in Your name, and done many wonders in Your name?’</a:t>
            </a:r>
            <a:r>
              <a:rPr lang="en-US" sz="3000" b="1" baseline="30000" dirty="0"/>
              <a:t>23 </a:t>
            </a:r>
            <a:r>
              <a:rPr lang="en-US" sz="3000" dirty="0"/>
              <a:t>And then I will declare to them, ‘I never knew you; depart from Me, you who practice lawlessness!’</a:t>
            </a:r>
          </a:p>
        </p:txBody>
      </p:sp>
    </p:spTree>
    <p:extLst>
      <p:ext uri="{BB962C8B-B14F-4D97-AF65-F5344CB8AC3E}">
        <p14:creationId xmlns:p14="http://schemas.microsoft.com/office/powerpoint/2010/main" val="365440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Romans 12:1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3622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/>
              <a:t>I beseech you therefore, brethren, by the mercies of God, that you present your bodies a living sacrifice, holy, acceptable to God, </a:t>
            </a:r>
            <a:r>
              <a:rPr lang="en-US" sz="3200" i="1" dirty="0"/>
              <a:t>which is</a:t>
            </a:r>
            <a:r>
              <a:rPr lang="en-US" sz="3200" dirty="0"/>
              <a:t> your reasonable service.</a:t>
            </a:r>
          </a:p>
        </p:txBody>
      </p:sp>
    </p:spTree>
    <p:extLst>
      <p:ext uri="{BB962C8B-B14F-4D97-AF65-F5344CB8AC3E}">
        <p14:creationId xmlns:p14="http://schemas.microsoft.com/office/powerpoint/2010/main" val="410338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620000" cy="1143000"/>
          </a:xfrm>
        </p:spPr>
        <p:txBody>
          <a:bodyPr/>
          <a:lstStyle/>
          <a:p>
            <a:r>
              <a:rPr lang="en-US" dirty="0" smtClean="0"/>
              <a:t>Romans 12:1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620000" cy="23622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/>
              <a:t>I beseech you therefore, brethren, by the mercies of God, that you present your bodies a living sacrifice, holy, acceptable to God, </a:t>
            </a:r>
            <a:r>
              <a:rPr lang="en-US" sz="3200" i="1" dirty="0"/>
              <a:t>which is</a:t>
            </a:r>
            <a:r>
              <a:rPr lang="en-US" sz="3200" dirty="0"/>
              <a:t> your </a:t>
            </a:r>
            <a:r>
              <a:rPr lang="en-US" sz="3200" u="sng" dirty="0"/>
              <a:t>reasonable</a:t>
            </a:r>
            <a:r>
              <a:rPr lang="en-US" sz="3200" dirty="0"/>
              <a:t> service.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3505200"/>
            <a:ext cx="7086600" cy="101566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3000" u="sng" dirty="0" smtClean="0"/>
              <a:t>Reasonable</a:t>
            </a:r>
            <a:r>
              <a:rPr lang="en-US" sz="3000" dirty="0" smtClean="0"/>
              <a:t> does not mean minimal, but rather could be defined as rational.</a:t>
            </a:r>
            <a:endParaRPr lang="en-US" sz="3000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4800600"/>
            <a:ext cx="7086600" cy="1477328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In other words, it is the only logical conclusion we should draw when we consider God’s love on our behalf.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744108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3:16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133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/>
              <a:t>For God so loved the world that He gave His only begotten Son, that whoever believes in Him should not perish but have everlasting life.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4038600"/>
            <a:ext cx="7010400" cy="156966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With this in mind, what other choice could we possibly arrive at other than to obey His commands?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39576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00" y="2133600"/>
            <a:ext cx="2057400" cy="3124200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sz="20000" b="1" dirty="0" smtClean="0">
                <a:latin typeface="Times New Roman"/>
                <a:cs typeface="Times New Roman"/>
              </a:rPr>
              <a:t>≠</a:t>
            </a:r>
            <a:endParaRPr lang="en-US" sz="20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3254514"/>
            <a:ext cx="2362200" cy="707886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Service 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5486400" y="3254514"/>
            <a:ext cx="2362200" cy="707886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Worship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87988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Worship vs.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70920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000" b="1" u="sng" dirty="0"/>
              <a:t>Worship</a:t>
            </a:r>
            <a:r>
              <a:rPr lang="en-US" sz="3000" dirty="0"/>
              <a:t> is from the Greek word “</a:t>
            </a:r>
            <a:r>
              <a:rPr lang="en-US" sz="3000" i="1" dirty="0" err="1" smtClean="0"/>
              <a:t>proskuneo</a:t>
            </a:r>
            <a:r>
              <a:rPr lang="en-US" sz="3000" i="1" dirty="0" smtClean="0"/>
              <a:t>”.  </a:t>
            </a:r>
            <a:r>
              <a:rPr lang="en-US" sz="3000" dirty="0" smtClean="0"/>
              <a:t>God must be the sole object of attention.</a:t>
            </a:r>
            <a:endParaRPr lang="en-US" sz="3000" dirty="0"/>
          </a:p>
          <a:p>
            <a:pPr marL="114300" indent="0">
              <a:buNone/>
            </a:pPr>
            <a:r>
              <a:rPr lang="en-US" sz="3000" b="1" u="sng" dirty="0" smtClean="0"/>
              <a:t>Service</a:t>
            </a:r>
            <a:r>
              <a:rPr lang="en-US" sz="3000" dirty="0" smtClean="0"/>
              <a:t> is from the Greek word “</a:t>
            </a:r>
            <a:r>
              <a:rPr lang="en-US" sz="3000" i="1" dirty="0" err="1" smtClean="0"/>
              <a:t>latreia</a:t>
            </a:r>
            <a:r>
              <a:rPr lang="en-US" sz="3000" dirty="0" smtClean="0"/>
              <a:t>”.  </a:t>
            </a:r>
          </a:p>
          <a:p>
            <a:pPr marL="114300" indent="0">
              <a:buNone/>
            </a:pPr>
            <a:r>
              <a:rPr lang="en-US" sz="3000" dirty="0" smtClean="0"/>
              <a:t>The object of attention is not necessarily God, and therefore not worship.</a:t>
            </a:r>
          </a:p>
          <a:p>
            <a:pPr marL="114300" indent="0">
              <a:buNone/>
            </a:pPr>
            <a:endParaRPr lang="en-US" sz="3000" dirty="0"/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4461808"/>
            <a:ext cx="7620000" cy="193899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While the two concepts are certainly connected, they are not the same.  This confusion is greatly disrupting the religious world today.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913143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Daniel 3:12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/>
              <a:t>There are certain Jews whom you have set over the affairs of the province of Babylon: Shadrach, Meshach, and Abed-</a:t>
            </a:r>
            <a:r>
              <a:rPr lang="en-US" sz="3200" dirty="0" err="1"/>
              <a:t>Nego</a:t>
            </a:r>
            <a:r>
              <a:rPr lang="en-US" sz="3200" dirty="0"/>
              <a:t>; these men, O king, have not paid due regard to you. They do not </a:t>
            </a:r>
            <a:r>
              <a:rPr lang="en-US" sz="3200" b="1" u="sng" dirty="0"/>
              <a:t>serve</a:t>
            </a:r>
            <a:r>
              <a:rPr lang="en-US" sz="3200" dirty="0"/>
              <a:t> your gods or </a:t>
            </a:r>
            <a:r>
              <a:rPr lang="en-US" sz="3200" b="1" u="sng" dirty="0"/>
              <a:t>worship</a:t>
            </a:r>
            <a:r>
              <a:rPr lang="en-US" sz="3200" dirty="0"/>
              <a:t> the gold image which you have set up.”</a:t>
            </a:r>
          </a:p>
        </p:txBody>
      </p:sp>
    </p:spTree>
    <p:extLst>
      <p:ext uri="{BB962C8B-B14F-4D97-AF65-F5344CB8AC3E}">
        <p14:creationId xmlns:p14="http://schemas.microsoft.com/office/powerpoint/2010/main" val="81296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620000" cy="1143000"/>
          </a:xfrm>
        </p:spPr>
        <p:txBody>
          <a:bodyPr/>
          <a:lstStyle/>
          <a:p>
            <a:r>
              <a:rPr lang="en-US" dirty="0" smtClean="0"/>
              <a:t>Worship vs. Service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066800"/>
            <a:ext cx="37338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/>
              <a:t>WORSHIP</a:t>
            </a:r>
          </a:p>
          <a:p>
            <a:r>
              <a:rPr lang="en-US" sz="3200" dirty="0" smtClean="0"/>
              <a:t>Toward God</a:t>
            </a:r>
          </a:p>
          <a:p>
            <a:r>
              <a:rPr lang="en-US" sz="3200" dirty="0" smtClean="0"/>
              <a:t>Internal</a:t>
            </a:r>
          </a:p>
          <a:p>
            <a:r>
              <a:rPr lang="en-US" sz="3200" dirty="0" smtClean="0"/>
              <a:t>Vertical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67200" y="1066800"/>
            <a:ext cx="37338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/>
              <a:t>SERVICE</a:t>
            </a:r>
          </a:p>
          <a:p>
            <a:r>
              <a:rPr lang="en-US" sz="3200" dirty="0" smtClean="0"/>
              <a:t>Toward mankind</a:t>
            </a:r>
          </a:p>
          <a:p>
            <a:r>
              <a:rPr lang="en-US" sz="3200" dirty="0" smtClean="0"/>
              <a:t>External</a:t>
            </a:r>
          </a:p>
          <a:p>
            <a:r>
              <a:rPr lang="en-US" sz="3200" dirty="0" smtClean="0"/>
              <a:t>Horizontal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3200400"/>
            <a:ext cx="7086600" cy="147732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Both worship and service are expected from Christians, but we must keep the two entities separate.</a:t>
            </a:r>
            <a:endParaRPr lang="en-US" sz="3000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4800600"/>
            <a:ext cx="7086600" cy="1477328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Most importantly, worship to God is regulated by several passages, most notably 1 Corinthians 14.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833360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Worship vs.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>
            <a:normAutofit/>
          </a:bodyPr>
          <a:lstStyle/>
          <a:p>
            <a:pPr marL="628650" indent="-514350">
              <a:buAutoNum type="arabicParenR"/>
            </a:pPr>
            <a:r>
              <a:rPr lang="en-US" sz="3200" dirty="0" smtClean="0"/>
              <a:t>Is it possible to place too much emphasis on proper worship to God and neglect service toward mankind?</a:t>
            </a:r>
          </a:p>
          <a:p>
            <a:pPr marL="628650" indent="-514350">
              <a:buAutoNum type="arabicParenR"/>
            </a:pPr>
            <a:r>
              <a:rPr lang="en-US" sz="3200" dirty="0" smtClean="0"/>
              <a:t>Is it possible to place too much emphasis on service to mankind and neglect proper worship to God?</a:t>
            </a:r>
          </a:p>
          <a:p>
            <a:pPr marL="628650" indent="-514350">
              <a:buFont typeface="Arial" pitchFamily="34" charset="0"/>
              <a:buAutoNum type="arabicParenR"/>
            </a:pPr>
            <a:r>
              <a:rPr lang="en-US" sz="3200" dirty="0"/>
              <a:t>Is </a:t>
            </a:r>
            <a:r>
              <a:rPr lang="en-US" sz="3200" dirty="0" smtClean="0"/>
              <a:t>service </a:t>
            </a:r>
            <a:r>
              <a:rPr lang="en-US" sz="3200" dirty="0"/>
              <a:t>considered worship?</a:t>
            </a:r>
          </a:p>
          <a:p>
            <a:pPr marL="628650" indent="-514350">
              <a:buAutoNum type="arabicParenR"/>
            </a:pPr>
            <a:r>
              <a:rPr lang="en-US" sz="3200" dirty="0" smtClean="0"/>
              <a:t>Is </a:t>
            </a:r>
            <a:r>
              <a:rPr lang="en-US" sz="3200" dirty="0" smtClean="0"/>
              <a:t>worship considered service to God</a:t>
            </a:r>
            <a:r>
              <a:rPr lang="en-US" sz="3200" dirty="0" smtClean="0"/>
              <a:t>?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872676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7620000" cy="2362200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sz="3000" dirty="0" smtClean="0"/>
              <a:t>Spiritual Israel  </a:t>
            </a:r>
            <a:r>
              <a:rPr lang="en-US" sz="3000" dirty="0" smtClean="0">
                <a:cs typeface="Times New Roman"/>
              </a:rPr>
              <a:t>≠  Nation of Israel</a:t>
            </a:r>
          </a:p>
          <a:p>
            <a:pPr marL="114300" indent="0" algn="ctr">
              <a:buNone/>
            </a:pPr>
            <a:r>
              <a:rPr lang="en-US" sz="3000" dirty="0" smtClean="0">
                <a:cs typeface="Times New Roman"/>
              </a:rPr>
              <a:t>O.T. Sacrifice ≠ N.T. Sacrifice</a:t>
            </a:r>
          </a:p>
          <a:p>
            <a:pPr marL="114300" indent="0" algn="ctr">
              <a:buNone/>
            </a:pPr>
            <a:r>
              <a:rPr lang="en-US" sz="3000" dirty="0" smtClean="0">
                <a:cs typeface="Times New Roman"/>
              </a:rPr>
              <a:t>Holy  ≠  Unholy</a:t>
            </a:r>
          </a:p>
          <a:p>
            <a:pPr marL="114300" indent="0" algn="ctr">
              <a:buNone/>
            </a:pPr>
            <a:r>
              <a:rPr lang="en-US" sz="3000" dirty="0" smtClean="0">
                <a:cs typeface="Times New Roman"/>
              </a:rPr>
              <a:t>Service ≠  Worship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809007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Romans 12:1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3622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/>
              <a:t>I beseech you therefore, brethren, by the mercies of God, that you present your bodies a living sacrifice, holy, acceptable to God, </a:t>
            </a:r>
            <a:r>
              <a:rPr lang="en-US" sz="3200" i="1" dirty="0"/>
              <a:t>which is</a:t>
            </a:r>
            <a:r>
              <a:rPr lang="en-US" sz="3200" dirty="0"/>
              <a:t> your reasonable service.</a:t>
            </a:r>
          </a:p>
        </p:txBody>
      </p:sp>
    </p:spTree>
    <p:extLst>
      <p:ext uri="{BB962C8B-B14F-4D97-AF65-F5344CB8AC3E}">
        <p14:creationId xmlns:p14="http://schemas.microsoft.com/office/powerpoint/2010/main" val="30179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098" y="2057400"/>
            <a:ext cx="3218302" cy="3947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7206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200" y="2133600"/>
            <a:ext cx="2057400" cy="3124200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sz="20000" b="1" dirty="0" smtClean="0">
                <a:latin typeface="Times New Roman"/>
                <a:cs typeface="Times New Roman"/>
              </a:rPr>
              <a:t>≠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230993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Romans 12:1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438400"/>
            <a:ext cx="7038109" cy="609600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Synonyms:  Beg, Invite, Implore, Desire</a:t>
            </a:r>
            <a:endParaRPr lang="en-US" sz="3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600200"/>
            <a:ext cx="76200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r>
              <a:rPr lang="en-US" sz="3200" dirty="0" smtClean="0"/>
              <a:t>I </a:t>
            </a:r>
            <a:r>
              <a:rPr lang="en-US" sz="3200" u="sng" dirty="0" smtClean="0"/>
              <a:t>beseech</a:t>
            </a:r>
            <a:r>
              <a:rPr lang="en-US" sz="3200" dirty="0" smtClean="0"/>
              <a:t> you ...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713509" y="3276600"/>
            <a:ext cx="6934200" cy="255454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We cannot force our will, opinion or beliefs on others.  Every individual has to make their own decisions.  All we can do is </a:t>
            </a:r>
            <a:r>
              <a:rPr lang="en-US" sz="3200" b="1" i="1" dirty="0" smtClean="0"/>
              <a:t>beseech</a:t>
            </a:r>
            <a:r>
              <a:rPr lang="en-US" sz="3200" dirty="0" smtClean="0"/>
              <a:t> them to do what the Scriptures teach.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93274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Romans 12:1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6858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/>
              <a:t>I beseech you </a:t>
            </a:r>
            <a:r>
              <a:rPr lang="en-US" sz="3200" u="sng" dirty="0"/>
              <a:t>therefore</a:t>
            </a:r>
            <a:r>
              <a:rPr lang="en-US" sz="3200" dirty="0"/>
              <a:t>, brethren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2438400"/>
            <a:ext cx="7010400" cy="147732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The word “therefore” is a legal term, which asks the reader to consider the words previously spoken and draw a conclusion.</a:t>
            </a:r>
            <a:endParaRPr lang="en-US" sz="30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267200"/>
            <a:ext cx="7010400" cy="1077218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So what argument has the Apostle Paul been making?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89784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200" y="2133600"/>
            <a:ext cx="2057400" cy="3124200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sz="20000" b="1" dirty="0" smtClean="0">
                <a:latin typeface="Times New Roman"/>
                <a:cs typeface="Times New Roman"/>
              </a:rPr>
              <a:t>≠</a:t>
            </a:r>
            <a:endParaRPr lang="en-US" sz="20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2895600"/>
            <a:ext cx="2057400" cy="1323439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Spiritual Israel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5257800" y="2895600"/>
            <a:ext cx="2362200" cy="1323439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Nation of Israel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69805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Romans 10:1-4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620000" cy="44958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000" dirty="0"/>
              <a:t>Brethren, my heart’s desire and prayer to God for </a:t>
            </a:r>
            <a:r>
              <a:rPr lang="en-US" sz="3000" dirty="0" smtClean="0"/>
              <a:t>Israel</a:t>
            </a:r>
            <a:r>
              <a:rPr lang="en-US" sz="3000" baseline="30000" dirty="0"/>
              <a:t> </a:t>
            </a:r>
            <a:r>
              <a:rPr lang="en-US" sz="3000" dirty="0" smtClean="0"/>
              <a:t>is </a:t>
            </a:r>
            <a:r>
              <a:rPr lang="en-US" sz="3000" dirty="0"/>
              <a:t>that they may be saved. </a:t>
            </a:r>
            <a:r>
              <a:rPr lang="en-US" sz="3000" b="1" baseline="30000" dirty="0"/>
              <a:t>2 </a:t>
            </a:r>
            <a:r>
              <a:rPr lang="en-US" sz="3000" dirty="0"/>
              <a:t>For I bear them witness that they have a zeal for God, but not according to knowledge. </a:t>
            </a:r>
            <a:r>
              <a:rPr lang="en-US" sz="3000" b="1" baseline="30000" dirty="0"/>
              <a:t>3 </a:t>
            </a:r>
            <a:r>
              <a:rPr lang="en-US" sz="3000" dirty="0"/>
              <a:t>For they being ignorant of God’s righteousness, and seeking to establish their own righteousness, have not submitted to the righteousness of God. </a:t>
            </a:r>
            <a:r>
              <a:rPr lang="en-US" sz="3000" b="1" baseline="30000" dirty="0"/>
              <a:t>4 </a:t>
            </a:r>
            <a:r>
              <a:rPr lang="en-US" sz="3000" dirty="0"/>
              <a:t>For Christ </a:t>
            </a:r>
            <a:r>
              <a:rPr lang="en-US" sz="3000" i="1" dirty="0"/>
              <a:t>is</a:t>
            </a:r>
            <a:r>
              <a:rPr lang="en-US" sz="3000" dirty="0"/>
              <a:t> the end of the law for righteousness to everyone who believes.</a:t>
            </a:r>
          </a:p>
        </p:txBody>
      </p:sp>
    </p:spTree>
    <p:extLst>
      <p:ext uri="{BB962C8B-B14F-4D97-AF65-F5344CB8AC3E}">
        <p14:creationId xmlns:p14="http://schemas.microsoft.com/office/powerpoint/2010/main" val="352206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Romans 12:1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12954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/>
              <a:t>I beseech you therefore, brethren, by the </a:t>
            </a:r>
            <a:r>
              <a:rPr lang="en-US" sz="3200" u="sng" dirty="0"/>
              <a:t>mercies of </a:t>
            </a:r>
            <a:r>
              <a:rPr lang="en-US" sz="3200" u="sng" dirty="0" smtClean="0"/>
              <a:t>God</a:t>
            </a:r>
            <a:r>
              <a:rPr lang="en-US" sz="3200" dirty="0" smtClean="0"/>
              <a:t>...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3200400"/>
            <a:ext cx="7010400" cy="240065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3000" b="1" u="sng" dirty="0" smtClean="0"/>
              <a:t>Grace</a:t>
            </a:r>
            <a:r>
              <a:rPr lang="en-US" sz="3000" dirty="0" smtClean="0"/>
              <a:t> can be defined as getting something we don’t deserve.</a:t>
            </a:r>
          </a:p>
          <a:p>
            <a:endParaRPr lang="en-US" sz="3000" dirty="0" smtClean="0"/>
          </a:p>
          <a:p>
            <a:r>
              <a:rPr lang="en-US" sz="3000" b="1" u="sng" dirty="0" smtClean="0"/>
              <a:t>Mercy</a:t>
            </a:r>
            <a:r>
              <a:rPr lang="en-US" sz="3000" dirty="0" smtClean="0"/>
              <a:t> can be defined as not getting what we do deserve.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785067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3047</TotalTime>
  <Words>879</Words>
  <Application>Microsoft Office PowerPoint</Application>
  <PresentationFormat>On-screen Show (4:3)</PresentationFormat>
  <Paragraphs>94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Adjacency</vt:lpstr>
      <vt:lpstr>Romans 12:1</vt:lpstr>
      <vt:lpstr>Romans 12:1</vt:lpstr>
      <vt:lpstr>PowerPoint Presentation</vt:lpstr>
      <vt:lpstr>PowerPoint Presentation</vt:lpstr>
      <vt:lpstr>Romans 12:1</vt:lpstr>
      <vt:lpstr>Romans 12:1</vt:lpstr>
      <vt:lpstr>PowerPoint Presentation</vt:lpstr>
      <vt:lpstr>Romans 10:1-4</vt:lpstr>
      <vt:lpstr>Romans 12:1</vt:lpstr>
      <vt:lpstr>Ephesians 2:4-5</vt:lpstr>
      <vt:lpstr>Romans 12:1</vt:lpstr>
      <vt:lpstr>PowerPoint Presentation</vt:lpstr>
      <vt:lpstr>Leviticus 1:1-2</vt:lpstr>
      <vt:lpstr>Romans 12:1</vt:lpstr>
      <vt:lpstr>1 Corinthians 6:19-20</vt:lpstr>
      <vt:lpstr>Isaiah 1:11,13</vt:lpstr>
      <vt:lpstr>PowerPoint Presentation</vt:lpstr>
      <vt:lpstr>Romans 12:1</vt:lpstr>
      <vt:lpstr>Matthew 7:21-23</vt:lpstr>
      <vt:lpstr>Romans 12:1</vt:lpstr>
      <vt:lpstr>John 3:16</vt:lpstr>
      <vt:lpstr>PowerPoint Presentation</vt:lpstr>
      <vt:lpstr>Worship vs. Service</vt:lpstr>
      <vt:lpstr>Daniel 3:12</vt:lpstr>
      <vt:lpstr>Worship vs. Service</vt:lpstr>
      <vt:lpstr>Worship vs. Service</vt:lpstr>
      <vt:lpstr>Conclusion</vt:lpstr>
      <vt:lpstr>Romans 12:1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Morrison</dc:creator>
  <cp:lastModifiedBy>Bryan Morrison</cp:lastModifiedBy>
  <cp:revision>315</cp:revision>
  <cp:lastPrinted>2016-08-14T13:26:36Z</cp:lastPrinted>
  <dcterms:created xsi:type="dcterms:W3CDTF">2006-08-16T00:00:00Z</dcterms:created>
  <dcterms:modified xsi:type="dcterms:W3CDTF">2017-07-02T12:55:39Z</dcterms:modified>
</cp:coreProperties>
</file>