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3"/>
  </p:handoutMasterIdLst>
  <p:sldIdLst>
    <p:sldId id="279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298" r:id="rId21"/>
    <p:sldId id="299" r:id="rId22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7DC59F-00F6-444E-939E-448808CF51A0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19A03B-9214-43C6-8A1A-C57488E83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0152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1/10/2017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0"/>
            <a:ext cx="7543800" cy="2060575"/>
          </a:xfrm>
        </p:spPr>
        <p:txBody>
          <a:bodyPr/>
          <a:lstStyle/>
          <a:p>
            <a:pPr algn="ctr"/>
            <a:r>
              <a:rPr lang="en-US" smtClean="0"/>
              <a:t>Six </a:t>
            </a:r>
            <a:r>
              <a:rPr lang="en-US" smtClean="0"/>
              <a:t>Metaphors </a:t>
            </a:r>
            <a:r>
              <a:rPr lang="en-US" dirty="0" smtClean="0"/>
              <a:t>of </a:t>
            </a:r>
            <a:r>
              <a:rPr lang="en-US" dirty="0" smtClean="0"/>
              <a:t> </a:t>
            </a:r>
            <a:r>
              <a:rPr lang="en-US" dirty="0" smtClean="0"/>
              <a:t>False Teachers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4114800"/>
            <a:ext cx="6400800" cy="6858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Jude 12-13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0535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Ezekiel 34:2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514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000" dirty="0"/>
              <a:t>“Son of man, prophesy against the shepherds of Israel, prophesy and say to them, ‘Thus says the Lord </a:t>
            </a:r>
            <a:r>
              <a:rPr lang="en-US" sz="3000" cap="small" dirty="0"/>
              <a:t>God</a:t>
            </a:r>
            <a:r>
              <a:rPr lang="en-US" sz="3000" dirty="0"/>
              <a:t> to the shepherds: “</a:t>
            </a:r>
            <a:r>
              <a:rPr lang="en-US" sz="3000" b="1" dirty="0"/>
              <a:t>Woe to the shepherds of Israel who feed themselves</a:t>
            </a:r>
            <a:r>
              <a:rPr lang="en-US" sz="3000" dirty="0"/>
              <a:t>! Should not the shepherds feed the flocks?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4495800"/>
            <a:ext cx="6705600" cy="1477328"/>
          </a:xfrm>
          <a:prstGeom prst="rect">
            <a:avLst/>
          </a:prstGeom>
          <a:solidFill>
            <a:schemeClr val="accent6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These leaders of the Church only cared about themselves!  Their responsibility to the flock was forgotten.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093470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#3:  Rainless Clouds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12192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000" dirty="0" smtClean="0"/>
              <a:t>“…They </a:t>
            </a:r>
            <a:r>
              <a:rPr lang="en-US" sz="3000" dirty="0"/>
              <a:t>are </a:t>
            </a:r>
            <a:r>
              <a:rPr lang="en-US" sz="3000" b="1" dirty="0">
                <a:solidFill>
                  <a:srgbClr val="0070C0"/>
                </a:solidFill>
              </a:rPr>
              <a:t>clouds without water</a:t>
            </a:r>
            <a:r>
              <a:rPr lang="en-US" sz="3000" dirty="0"/>
              <a:t>, carried about</a:t>
            </a:r>
            <a:r>
              <a:rPr lang="en-US" sz="3000" baseline="30000" dirty="0"/>
              <a:t> </a:t>
            </a:r>
            <a:r>
              <a:rPr lang="en-US" sz="3000" dirty="0"/>
              <a:t>by the </a:t>
            </a:r>
            <a:r>
              <a:rPr lang="en-US" sz="3000" dirty="0" smtClean="0"/>
              <a:t>winds”</a:t>
            </a:r>
            <a:endParaRPr lang="en-US" sz="30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895600"/>
            <a:ext cx="7467600" cy="193899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Imagine being a poor farmer being teased by the clouds that do not produce rain!  Just as quickly as they appear, the winds push them away.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766096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Proverbs 25:14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12954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000" dirty="0"/>
              <a:t>Whoever falsely boasts of giving</a:t>
            </a:r>
            <a:br>
              <a:rPr lang="en-US" sz="3000" dirty="0"/>
            </a:br>
            <a:r>
              <a:rPr lang="en-US" sz="3000" i="1" dirty="0"/>
              <a:t>Is like</a:t>
            </a:r>
            <a:r>
              <a:rPr lang="en-US" sz="3000" dirty="0"/>
              <a:t> clouds and wind without rain.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2743200"/>
            <a:ext cx="3733800" cy="553998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Never be a blowhard!</a:t>
            </a:r>
            <a:endParaRPr lang="en-US" sz="30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581400"/>
            <a:ext cx="6858000" cy="1938992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Compare with a teacher who appears to be ready to lead the congregation to salvation….only to stop short and not fulfill their obligation.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832296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#4 Fruitless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11430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000" dirty="0" smtClean="0"/>
              <a:t>…late </a:t>
            </a:r>
            <a:r>
              <a:rPr lang="en-US" sz="3000" b="1" dirty="0">
                <a:solidFill>
                  <a:srgbClr val="0070C0"/>
                </a:solidFill>
              </a:rPr>
              <a:t>autumn trees without fruit</a:t>
            </a:r>
            <a:r>
              <a:rPr lang="en-US" sz="3000" dirty="0"/>
              <a:t>, twice dead, pulled up by the roots</a:t>
            </a:r>
            <a:endParaRPr lang="en-US" sz="3000" dirty="0" smtClean="0"/>
          </a:p>
          <a:p>
            <a:pPr marL="114300" indent="0">
              <a:buNone/>
            </a:pPr>
            <a:endParaRPr lang="en-US" sz="3000" dirty="0"/>
          </a:p>
          <a:p>
            <a:pPr marL="114300" indent="0">
              <a:buNone/>
            </a:pPr>
            <a:endParaRPr lang="en-US" sz="3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02673" y="3046274"/>
            <a:ext cx="7543800" cy="1754326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sz="3000" dirty="0"/>
              <a:t>Like the </a:t>
            </a:r>
            <a:r>
              <a:rPr lang="en-US" sz="3000" dirty="0" smtClean="0"/>
              <a:t>rain cloud</a:t>
            </a:r>
            <a:r>
              <a:rPr lang="en-US" sz="3000" dirty="0"/>
              <a:t>, a tree offers hope and expectation of a reward.  The fruitless tree </a:t>
            </a:r>
            <a:r>
              <a:rPr lang="en-US" sz="3000" dirty="0" smtClean="0"/>
              <a:t>has failed to live up to this expectation.</a:t>
            </a:r>
            <a:endParaRPr lang="en-US" sz="3000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2673" y="5334000"/>
            <a:ext cx="7322127" cy="553998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Twice dead?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890670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John 3:14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12192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000" dirty="0"/>
              <a:t>We know that we have passed from death to life, because we love the brethren.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2819400"/>
            <a:ext cx="6934200" cy="193899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As Christians, we have gone from death to life.  If we fail to continue in the Christian life, would we not be considered twice dead?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244978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Timothy 5:6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11430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000" dirty="0"/>
              <a:t>But she </a:t>
            </a:r>
            <a:r>
              <a:rPr lang="en-US" sz="3000" dirty="0" smtClean="0"/>
              <a:t>[widow] who </a:t>
            </a:r>
            <a:r>
              <a:rPr lang="en-US" sz="3000" dirty="0"/>
              <a:t>lives in pleasure is dead while she lives.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3048000"/>
            <a:ext cx="5638800" cy="553998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Twice dead?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646408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Pulled up by the roots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000" dirty="0" smtClean="0"/>
              <a:t>Ezekiel 17:9</a:t>
            </a:r>
          </a:p>
          <a:p>
            <a:pPr marL="114300" indent="0">
              <a:buNone/>
            </a:pPr>
            <a:r>
              <a:rPr lang="en-US" sz="3000" dirty="0"/>
              <a:t>‘Thus says the Lord </a:t>
            </a:r>
            <a:r>
              <a:rPr lang="en-US" sz="3000" cap="small" dirty="0"/>
              <a:t>God</a:t>
            </a:r>
            <a:r>
              <a:rPr lang="en-US" sz="3000" dirty="0"/>
              <a:t>:</a:t>
            </a:r>
          </a:p>
          <a:p>
            <a:pPr marL="114300" indent="0">
              <a:buNone/>
            </a:pPr>
            <a:r>
              <a:rPr lang="en-US" sz="3000" dirty="0"/>
              <a:t>“Will it thrive?</a:t>
            </a:r>
            <a:br>
              <a:rPr lang="en-US" sz="3000" dirty="0"/>
            </a:br>
            <a:r>
              <a:rPr lang="en-US" sz="3000" dirty="0"/>
              <a:t>Will he not </a:t>
            </a:r>
            <a:r>
              <a:rPr lang="en-US" sz="3000" b="1" dirty="0">
                <a:solidFill>
                  <a:srgbClr val="0070C0"/>
                </a:solidFill>
              </a:rPr>
              <a:t>pull up its roots</a:t>
            </a:r>
            <a:r>
              <a:rPr lang="en-US" sz="3000" dirty="0"/>
              <a:t>,</a:t>
            </a:r>
            <a:br>
              <a:rPr lang="en-US" sz="3000" dirty="0"/>
            </a:br>
            <a:r>
              <a:rPr lang="en-US" sz="3000" dirty="0"/>
              <a:t>Cut off its fruit,</a:t>
            </a:r>
            <a:br>
              <a:rPr lang="en-US" sz="3000" dirty="0"/>
            </a:br>
            <a:r>
              <a:rPr lang="en-US" sz="3000" dirty="0"/>
              <a:t>And leave it to wither?</a:t>
            </a:r>
            <a:br>
              <a:rPr lang="en-US" sz="3000" dirty="0"/>
            </a:br>
            <a:r>
              <a:rPr lang="en-US" sz="3000" dirty="0"/>
              <a:t>All of its spring leaves will wither,</a:t>
            </a:r>
            <a:br>
              <a:rPr lang="en-US" sz="3000" dirty="0"/>
            </a:br>
            <a:r>
              <a:rPr lang="en-US" sz="3000" dirty="0"/>
              <a:t>And no great power or many people</a:t>
            </a:r>
            <a:br>
              <a:rPr lang="en-US" sz="3000" dirty="0"/>
            </a:br>
            <a:r>
              <a:rPr lang="en-US" sz="3000" dirty="0"/>
              <a:t>Will be needed to </a:t>
            </a:r>
            <a:r>
              <a:rPr lang="en-US" sz="3000" b="1" dirty="0">
                <a:solidFill>
                  <a:srgbClr val="0070C0"/>
                </a:solidFill>
              </a:rPr>
              <a:t>pluck it up by its roots</a:t>
            </a:r>
            <a:r>
              <a:rPr lang="en-US" sz="3000" dirty="0">
                <a:solidFill>
                  <a:srgbClr val="0070C0"/>
                </a:solidFill>
              </a:rPr>
              <a:t>.</a:t>
            </a:r>
          </a:p>
          <a:p>
            <a:pPr marL="114300" indent="0">
              <a:buNone/>
            </a:pP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125288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#5:  Raging Waves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12192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000" dirty="0" smtClean="0"/>
              <a:t>“…</a:t>
            </a:r>
            <a:r>
              <a:rPr lang="en-US" sz="3000" b="1" dirty="0" smtClean="0">
                <a:solidFill>
                  <a:srgbClr val="0070C0"/>
                </a:solidFill>
              </a:rPr>
              <a:t>raging </a:t>
            </a:r>
            <a:r>
              <a:rPr lang="en-US" sz="3000" b="1" dirty="0">
                <a:solidFill>
                  <a:srgbClr val="0070C0"/>
                </a:solidFill>
              </a:rPr>
              <a:t>waves of the sea</a:t>
            </a:r>
            <a:r>
              <a:rPr lang="en-US" sz="3000" dirty="0"/>
              <a:t>, foaming up their own </a:t>
            </a:r>
            <a:r>
              <a:rPr lang="en-US" sz="3000" dirty="0" smtClean="0"/>
              <a:t>shame”</a:t>
            </a:r>
            <a:endParaRPr lang="en-US" sz="30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3124200"/>
            <a:ext cx="7315200" cy="1477328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The waves appear powerful, yet by the time they reach the shore all they produce is foam.  All they leave in their wake is debris.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445756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Isaiah 57:20-21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000" dirty="0"/>
              <a:t>But the wicked </a:t>
            </a:r>
            <a:r>
              <a:rPr lang="en-US" sz="3000" i="1" dirty="0"/>
              <a:t>are</a:t>
            </a:r>
            <a:r>
              <a:rPr lang="en-US" sz="3000" dirty="0"/>
              <a:t> like the troubled sea,</a:t>
            </a:r>
            <a:br>
              <a:rPr lang="en-US" sz="3000" dirty="0"/>
            </a:br>
            <a:r>
              <a:rPr lang="en-US" sz="3000" dirty="0"/>
              <a:t>When it cannot rest,</a:t>
            </a:r>
            <a:br>
              <a:rPr lang="en-US" sz="3000" dirty="0"/>
            </a:br>
            <a:r>
              <a:rPr lang="en-US" sz="3000" dirty="0"/>
              <a:t>Whose waters cast up </a:t>
            </a:r>
            <a:r>
              <a:rPr lang="en-US" sz="3000" b="1" dirty="0"/>
              <a:t>mire and dirt</a:t>
            </a:r>
            <a:r>
              <a:rPr lang="en-US" sz="3000" dirty="0"/>
              <a:t>.</a:t>
            </a:r>
          </a:p>
          <a:p>
            <a:pPr marL="114300" indent="0">
              <a:buNone/>
            </a:pPr>
            <a:endParaRPr lang="en-US" sz="3000" baseline="30000" dirty="0" smtClean="0"/>
          </a:p>
          <a:p>
            <a:pPr marL="114300" indent="0">
              <a:buNone/>
            </a:pPr>
            <a:r>
              <a:rPr lang="en-US" sz="3000" baseline="30000" dirty="0" smtClean="0"/>
              <a:t>21</a:t>
            </a:r>
            <a:r>
              <a:rPr lang="en-US" sz="3000" baseline="30000" dirty="0"/>
              <a:t> </a:t>
            </a:r>
            <a:r>
              <a:rPr lang="en-US" sz="3000" dirty="0"/>
              <a:t>“</a:t>
            </a:r>
            <a:r>
              <a:rPr lang="en-US" sz="3000" i="1" dirty="0"/>
              <a:t>There is</a:t>
            </a:r>
            <a:r>
              <a:rPr lang="en-US" sz="3000" dirty="0"/>
              <a:t> no peace,”</a:t>
            </a:r>
            <a:br>
              <a:rPr lang="en-US" sz="3000" dirty="0"/>
            </a:br>
            <a:r>
              <a:rPr lang="en-US" sz="3000" dirty="0"/>
              <a:t>Says my God, “for the wicked.”</a:t>
            </a:r>
          </a:p>
          <a:p>
            <a:pPr marL="114300" indent="0"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3958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#6:  Wandering Stars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12954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000" dirty="0" smtClean="0"/>
              <a:t>“…</a:t>
            </a:r>
            <a:r>
              <a:rPr lang="en-US" sz="3000" b="1" dirty="0" smtClean="0">
                <a:solidFill>
                  <a:srgbClr val="0070C0"/>
                </a:solidFill>
              </a:rPr>
              <a:t>wandering </a:t>
            </a:r>
            <a:r>
              <a:rPr lang="en-US" sz="3000" b="1" dirty="0">
                <a:solidFill>
                  <a:srgbClr val="0070C0"/>
                </a:solidFill>
              </a:rPr>
              <a:t>stars </a:t>
            </a:r>
            <a:r>
              <a:rPr lang="en-US" sz="3000" dirty="0"/>
              <a:t>for whom is reserved the blackness of darkness </a:t>
            </a:r>
            <a:r>
              <a:rPr lang="en-US" sz="3000" dirty="0" smtClean="0"/>
              <a:t>forever”</a:t>
            </a:r>
            <a:endParaRPr lang="en-US" sz="30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895600"/>
            <a:ext cx="7620000" cy="193899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It is likely that Jude is referring to falling stars, or stars that have wandered off course.  When people counted on the stars for navigation, a misleading star would be devastating.</a:t>
            </a:r>
            <a:endParaRPr lang="en-US" sz="30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5105400"/>
            <a:ext cx="7620000" cy="1015663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Those that are leaders in the Church cannot lose their direction.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507274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Jude 12-13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000" dirty="0"/>
              <a:t>These are spots in your love feasts, while they feast with you without fear, serving only themselves. They are clouds without water, carried </a:t>
            </a:r>
            <a:r>
              <a:rPr lang="en-US" sz="3000" dirty="0" smtClean="0"/>
              <a:t>about</a:t>
            </a:r>
            <a:r>
              <a:rPr lang="en-US" sz="3000" baseline="30000" dirty="0"/>
              <a:t> </a:t>
            </a:r>
            <a:r>
              <a:rPr lang="en-US" sz="3000" dirty="0" smtClean="0"/>
              <a:t>by </a:t>
            </a:r>
            <a:r>
              <a:rPr lang="en-US" sz="3000" dirty="0"/>
              <a:t>the winds; late autumn trees without fruit, twice dead, pulled up by the roots; </a:t>
            </a:r>
            <a:r>
              <a:rPr lang="en-US" sz="3000" baseline="30000" dirty="0"/>
              <a:t>13 </a:t>
            </a:r>
            <a:r>
              <a:rPr lang="en-US" sz="3000" dirty="0"/>
              <a:t>raging waves of the sea, foaming up their own shame; wandering stars for whom is reserved the blackness of darkness forever.</a:t>
            </a:r>
          </a:p>
        </p:txBody>
      </p:sp>
    </p:spTree>
    <p:extLst>
      <p:ext uri="{BB962C8B-B14F-4D97-AF65-F5344CB8AC3E}">
        <p14:creationId xmlns:p14="http://schemas.microsoft.com/office/powerpoint/2010/main" val="232862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1910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000" dirty="0" smtClean="0"/>
              <a:t>Six Metaphors of the False Teachers:</a:t>
            </a:r>
          </a:p>
          <a:p>
            <a:r>
              <a:rPr lang="en-US" sz="3000" dirty="0" smtClean="0"/>
              <a:t>1)  Hidden spots</a:t>
            </a:r>
          </a:p>
          <a:p>
            <a:r>
              <a:rPr lang="en-US" sz="3000" dirty="0" smtClean="0"/>
              <a:t>2)  Selfish shepherds</a:t>
            </a:r>
          </a:p>
          <a:p>
            <a:r>
              <a:rPr lang="en-US" sz="3000" dirty="0" smtClean="0"/>
              <a:t>3)  Rainless clouds</a:t>
            </a:r>
          </a:p>
          <a:p>
            <a:r>
              <a:rPr lang="en-US" sz="3000" dirty="0" smtClean="0"/>
              <a:t>4)  Fruitless trees</a:t>
            </a:r>
          </a:p>
          <a:p>
            <a:r>
              <a:rPr lang="en-US" sz="3000" dirty="0" smtClean="0"/>
              <a:t>5)  Raging waves</a:t>
            </a:r>
          </a:p>
          <a:p>
            <a:r>
              <a:rPr lang="en-US" sz="3000" dirty="0" smtClean="0"/>
              <a:t>6)  Wandering stars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34952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15240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000" dirty="0" smtClean="0"/>
              <a:t>The common denominator of the metaphors is failing short of what is expected, and not being what is represented.</a:t>
            </a:r>
          </a:p>
          <a:p>
            <a:pPr marL="114300" indent="0">
              <a:buNone/>
            </a:pPr>
            <a:endParaRPr lang="en-US" sz="30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3429000"/>
            <a:ext cx="7696200" cy="1477328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marL="114300" indent="0">
              <a:buNone/>
            </a:pPr>
            <a:r>
              <a:rPr lang="en-US" sz="3000" dirty="0"/>
              <a:t>Leaders of the Church have a grave responsibility to lead the congregation in a proper way that glorifies God.  </a:t>
            </a:r>
          </a:p>
        </p:txBody>
      </p:sp>
    </p:spTree>
    <p:extLst>
      <p:ext uri="{BB962C8B-B14F-4D97-AF65-F5344CB8AC3E}">
        <p14:creationId xmlns:p14="http://schemas.microsoft.com/office/powerpoint/2010/main" val="1183616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938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are “These”?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895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000" dirty="0" smtClean="0"/>
              <a:t>Once again, Jude is referring to the false teachers that had infiltrated the Church.</a:t>
            </a:r>
          </a:p>
          <a:p>
            <a:pPr marL="114300" indent="0">
              <a:buNone/>
            </a:pPr>
            <a:endParaRPr lang="en-US" sz="3000" dirty="0"/>
          </a:p>
          <a:p>
            <a:pPr marL="114300" indent="0">
              <a:buNone/>
            </a:pPr>
            <a:r>
              <a:rPr lang="en-US" sz="3000" dirty="0" smtClean="0"/>
              <a:t>These are the same as the </a:t>
            </a:r>
            <a:r>
              <a:rPr lang="en-US" sz="3000" u="sng" dirty="0" smtClean="0"/>
              <a:t>dreamers</a:t>
            </a:r>
            <a:r>
              <a:rPr lang="en-US" sz="3000" dirty="0" smtClean="0"/>
              <a:t> from verse 8.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498686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#1:  Hidden spots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2860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000" dirty="0"/>
              <a:t>These are </a:t>
            </a:r>
            <a:r>
              <a:rPr lang="en-US" sz="3000" b="1" u="sng" dirty="0">
                <a:solidFill>
                  <a:srgbClr val="0070C0"/>
                </a:solidFill>
              </a:rPr>
              <a:t>spots</a:t>
            </a:r>
            <a:r>
              <a:rPr lang="en-US" sz="3000" dirty="0"/>
              <a:t> in your love </a:t>
            </a:r>
            <a:r>
              <a:rPr lang="en-US" sz="3000" dirty="0" smtClean="0"/>
              <a:t>feasts…</a:t>
            </a:r>
          </a:p>
          <a:p>
            <a:pPr marL="114300" indent="0">
              <a:buNone/>
            </a:pPr>
            <a:endParaRPr lang="en-US" sz="3000" dirty="0"/>
          </a:p>
          <a:p>
            <a:pPr marL="114300" indent="0">
              <a:buNone/>
            </a:pPr>
            <a:r>
              <a:rPr lang="en-US" sz="3000" dirty="0" smtClean="0"/>
              <a:t>The Greek word translated “spots” carries the meaning of a hidden reef.</a:t>
            </a:r>
          </a:p>
          <a:p>
            <a:pPr marL="114300" indent="0">
              <a:buNone/>
            </a:pPr>
            <a:endParaRPr lang="en-US" sz="3000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4004608"/>
            <a:ext cx="7010400" cy="193899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114300" indent="0">
              <a:buNone/>
            </a:pPr>
            <a:r>
              <a:rPr lang="en-US" sz="3000" dirty="0"/>
              <a:t>These people are like jagged rocks just below the surface of the water waiting to snag you when they join your love feasts. (Common English Bible)</a:t>
            </a:r>
          </a:p>
        </p:txBody>
      </p:sp>
    </p:spTree>
    <p:extLst>
      <p:ext uri="{BB962C8B-B14F-4D97-AF65-F5344CB8AC3E}">
        <p14:creationId xmlns:p14="http://schemas.microsoft.com/office/powerpoint/2010/main" val="3129419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Timothy 1:18-19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30480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000" dirty="0"/>
              <a:t>This charge I commit to you, son Timothy, according to the prophecies previously made concerning you, that by them you may wage the good warfare, </a:t>
            </a:r>
            <a:r>
              <a:rPr lang="en-US" sz="3000" baseline="30000" dirty="0"/>
              <a:t>19 </a:t>
            </a:r>
            <a:r>
              <a:rPr lang="en-US" sz="3000" dirty="0"/>
              <a:t>having faith and a good conscience, which some having rejected, concerning the faith have </a:t>
            </a:r>
            <a:r>
              <a:rPr lang="en-US" sz="3000" u="sng" dirty="0"/>
              <a:t>suffered shipwreck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4724400"/>
            <a:ext cx="7162800" cy="147732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The first metaphor used by Jude would be very meaningful to a group of people that were very dependent upon the sea.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007646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“love feasts”?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000" dirty="0" smtClean="0"/>
              <a:t>Separate from the Lord’s Supper, I suppose we would call them a </a:t>
            </a:r>
            <a:r>
              <a:rPr lang="en-US" sz="3000" u="sng" dirty="0" smtClean="0"/>
              <a:t>potluck</a:t>
            </a:r>
            <a:r>
              <a:rPr lang="en-US" sz="3000" dirty="0" smtClean="0"/>
              <a:t> dinner.</a:t>
            </a:r>
          </a:p>
          <a:p>
            <a:pPr marL="114300" indent="0">
              <a:buNone/>
            </a:pPr>
            <a:endParaRPr lang="en-US" sz="3000" dirty="0"/>
          </a:p>
          <a:p>
            <a:pPr marL="114300" indent="0">
              <a:buNone/>
            </a:pPr>
            <a:r>
              <a:rPr lang="en-US" sz="3000" dirty="0" smtClean="0"/>
              <a:t>They were very common in the early days of the Church.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02512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Corinthians 11:20-22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000" dirty="0"/>
              <a:t>Therefore when you come together in one place, it is not to eat the Lord’s Supper. </a:t>
            </a:r>
            <a:r>
              <a:rPr lang="en-US" sz="3000" baseline="30000" dirty="0"/>
              <a:t>21 </a:t>
            </a:r>
            <a:r>
              <a:rPr lang="en-US" sz="3000" dirty="0"/>
              <a:t>For in eating, each one takes his own supper ahead of </a:t>
            </a:r>
            <a:r>
              <a:rPr lang="en-US" sz="3000" i="1" dirty="0"/>
              <a:t>others;</a:t>
            </a:r>
            <a:r>
              <a:rPr lang="en-US" sz="3000" dirty="0"/>
              <a:t> and one is hungry and another is drunk. </a:t>
            </a:r>
            <a:r>
              <a:rPr lang="en-US" sz="3000" baseline="30000" dirty="0"/>
              <a:t>22 </a:t>
            </a:r>
            <a:r>
              <a:rPr lang="en-US" sz="3000" dirty="0"/>
              <a:t>What! Do you not have houses to eat and drink in? Or do you despise the church of God and shame those who have nothing? What shall I say to you? Shall I praise you in this? I do not praise </a:t>
            </a:r>
            <a:r>
              <a:rPr lang="en-US" sz="3000" i="1" dirty="0"/>
              <a:t>you.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99880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#2:  Selfish Shepherds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000" dirty="0" smtClean="0"/>
              <a:t>“</a:t>
            </a:r>
            <a:r>
              <a:rPr lang="en-US" sz="3200" dirty="0"/>
              <a:t>These people are blemishes at your love </a:t>
            </a:r>
            <a:r>
              <a:rPr lang="en-US" sz="3200" dirty="0" smtClean="0"/>
              <a:t>feasts, ea</a:t>
            </a:r>
            <a:r>
              <a:rPr lang="en-US" sz="3000" dirty="0" smtClean="0"/>
              <a:t>ting </a:t>
            </a:r>
            <a:r>
              <a:rPr lang="en-US" sz="3000" dirty="0"/>
              <a:t>with you without the slightest qualm</a:t>
            </a:r>
            <a:r>
              <a:rPr lang="en-US" sz="3000" dirty="0" smtClean="0"/>
              <a:t>— </a:t>
            </a:r>
            <a:r>
              <a:rPr lang="en-US" sz="3000" b="1" u="sng" dirty="0" smtClean="0">
                <a:solidFill>
                  <a:srgbClr val="0070C0"/>
                </a:solidFill>
              </a:rPr>
              <a:t>shepherds </a:t>
            </a:r>
            <a:r>
              <a:rPr lang="en-US" sz="3000" b="1" u="sng" dirty="0">
                <a:solidFill>
                  <a:srgbClr val="0070C0"/>
                </a:solidFill>
              </a:rPr>
              <a:t>who feed only themselves</a:t>
            </a:r>
            <a:r>
              <a:rPr lang="en-US" sz="3000" dirty="0" smtClean="0"/>
              <a:t>.” (NIV)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25859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2000</TotalTime>
  <Words>777</Words>
  <Application>Microsoft Office PowerPoint</Application>
  <PresentationFormat>On-screen Show (4:3)</PresentationFormat>
  <Paragraphs>70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Adjacency</vt:lpstr>
      <vt:lpstr>Six Metaphors of  False Teachers</vt:lpstr>
      <vt:lpstr>Jude 12-13</vt:lpstr>
      <vt:lpstr>PowerPoint Presentation</vt:lpstr>
      <vt:lpstr>Who are “These”?</vt:lpstr>
      <vt:lpstr>#1:  Hidden spots</vt:lpstr>
      <vt:lpstr>1 Timothy 1:18-19</vt:lpstr>
      <vt:lpstr>What are the “love feasts”?</vt:lpstr>
      <vt:lpstr>1 Corinthians 11:20-22</vt:lpstr>
      <vt:lpstr>#2:  Selfish Shepherds</vt:lpstr>
      <vt:lpstr>Ezekiel 34:2</vt:lpstr>
      <vt:lpstr>#3:  Rainless Clouds </vt:lpstr>
      <vt:lpstr>Proverbs 25:14</vt:lpstr>
      <vt:lpstr>#4 Fruitless trees</vt:lpstr>
      <vt:lpstr>1 John 3:14</vt:lpstr>
      <vt:lpstr>1 Timothy 5:6</vt:lpstr>
      <vt:lpstr>Pulled up by the roots</vt:lpstr>
      <vt:lpstr>#5:  Raging Waves</vt:lpstr>
      <vt:lpstr>Isaiah 57:20-21</vt:lpstr>
      <vt:lpstr>#6:  Wandering Stars</vt:lpstr>
      <vt:lpstr>Conclusion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Morrison</dc:creator>
  <cp:lastModifiedBy>Bryan Morrison</cp:lastModifiedBy>
  <cp:revision>207</cp:revision>
  <cp:lastPrinted>2016-08-14T13:26:36Z</cp:lastPrinted>
  <dcterms:created xsi:type="dcterms:W3CDTF">2006-08-16T00:00:00Z</dcterms:created>
  <dcterms:modified xsi:type="dcterms:W3CDTF">2017-01-11T02:56:08Z</dcterms:modified>
</cp:coreProperties>
</file>