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88" r:id="rId2"/>
    <p:sldId id="279" r:id="rId3"/>
    <p:sldId id="289" r:id="rId4"/>
    <p:sldId id="290" r:id="rId5"/>
    <p:sldId id="291" r:id="rId6"/>
    <p:sldId id="292" r:id="rId7"/>
    <p:sldId id="293" r:id="rId8"/>
    <p:sldId id="294" r:id="rId9"/>
    <p:sldId id="312" r:id="rId10"/>
    <p:sldId id="296" r:id="rId11"/>
    <p:sldId id="297" r:id="rId12"/>
    <p:sldId id="307" r:id="rId13"/>
    <p:sldId id="298" r:id="rId14"/>
    <p:sldId id="303" r:id="rId15"/>
    <p:sldId id="300" r:id="rId16"/>
    <p:sldId id="304" r:id="rId17"/>
    <p:sldId id="305" r:id="rId18"/>
    <p:sldId id="301" r:id="rId19"/>
    <p:sldId id="306" r:id="rId20"/>
    <p:sldId id="302" r:id="rId21"/>
    <p:sldId id="308" r:id="rId22"/>
    <p:sldId id="309" r:id="rId23"/>
    <p:sldId id="310" r:id="rId24"/>
    <p:sldId id="311" r:id="rId25"/>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527E90-FFE5-4B71-AD8B-EAAB80A8CF4C}">
          <p14:sldIdLst>
            <p14:sldId id="288"/>
            <p14:sldId id="279"/>
            <p14:sldId id="289"/>
            <p14:sldId id="290"/>
            <p14:sldId id="291"/>
            <p14:sldId id="292"/>
            <p14:sldId id="293"/>
            <p14:sldId id="294"/>
            <p14:sldId id="312"/>
            <p14:sldId id="296"/>
            <p14:sldId id="297"/>
            <p14:sldId id="307"/>
            <p14:sldId id="298"/>
            <p14:sldId id="303"/>
            <p14:sldId id="300"/>
            <p14:sldId id="304"/>
            <p14:sldId id="305"/>
            <p14:sldId id="301"/>
            <p14:sldId id="306"/>
            <p14:sldId id="302"/>
            <p14:sldId id="308"/>
            <p14:sldId id="309"/>
            <p14:sldId id="310"/>
            <p14:sldId id="311"/>
          </p14:sldIdLst>
        </p14:section>
        <p14:section name="Untitled Section" id="{2B0DECD1-BFD4-49EE-8915-87225E409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7/31/2022</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27DB69A4-78F4-490B-87E8-8DFABD334AD8}" type="datetimeFigureOut">
              <a:rPr lang="en-US" smtClean="0"/>
              <a:t>7/31/2022</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2A500DCC-E3AA-4593-A246-85B6A903335A}" type="slidenum">
              <a:rPr lang="en-US" smtClean="0"/>
              <a:t>‹#›</a:t>
            </a:fld>
            <a:endParaRPr lang="en-US"/>
          </a:p>
        </p:txBody>
      </p:sp>
    </p:spTree>
    <p:extLst>
      <p:ext uri="{BB962C8B-B14F-4D97-AF65-F5344CB8AC3E}">
        <p14:creationId xmlns:p14="http://schemas.microsoft.com/office/powerpoint/2010/main" val="414620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7/31/2022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4147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EFF34-1C11-C526-2722-C4D0E48F6B3A}"/>
              </a:ext>
            </a:extLst>
          </p:cNvPr>
          <p:cNvSpPr>
            <a:spLocks noGrp="1"/>
          </p:cNvSpPr>
          <p:nvPr>
            <p:ph type="title"/>
          </p:nvPr>
        </p:nvSpPr>
        <p:spPr/>
        <p:txBody>
          <a:bodyPr/>
          <a:lstStyle/>
          <a:p>
            <a:r>
              <a:rPr lang="en-US" b="1" dirty="0"/>
              <a:t>Teaching OT Stories</a:t>
            </a:r>
          </a:p>
        </p:txBody>
      </p:sp>
      <p:sp>
        <p:nvSpPr>
          <p:cNvPr id="3" name="Content Placeholder 2">
            <a:extLst>
              <a:ext uri="{FF2B5EF4-FFF2-40B4-BE49-F238E27FC236}">
                <a16:creationId xmlns:a16="http://schemas.microsoft.com/office/drawing/2014/main" id="{383F8BBC-97E5-9E06-856E-ACF1B5C47022}"/>
              </a:ext>
            </a:extLst>
          </p:cNvPr>
          <p:cNvSpPr>
            <a:spLocks noGrp="1"/>
          </p:cNvSpPr>
          <p:nvPr>
            <p:ph idx="1"/>
          </p:nvPr>
        </p:nvSpPr>
        <p:spPr>
          <a:xfrm>
            <a:off x="457200" y="1600200"/>
            <a:ext cx="8229600" cy="2971800"/>
          </a:xfrm>
        </p:spPr>
        <p:txBody>
          <a:bodyPr>
            <a:normAutofit/>
          </a:bodyPr>
          <a:lstStyle/>
          <a:p>
            <a:r>
              <a:rPr lang="en-US" sz="2800" dirty="0"/>
              <a:t>Did Jesus use Old Testament stories in His teachings?</a:t>
            </a:r>
          </a:p>
          <a:p>
            <a:r>
              <a:rPr lang="en-US" sz="2800" dirty="0"/>
              <a:t>Did the NT writers use Old Testament stories in their teachings?</a:t>
            </a:r>
          </a:p>
          <a:p>
            <a:r>
              <a:rPr lang="en-US" sz="2800" dirty="0"/>
              <a:t>Should we use Old Testament stories in our teaching today?</a:t>
            </a:r>
          </a:p>
        </p:txBody>
      </p:sp>
      <p:sp>
        <p:nvSpPr>
          <p:cNvPr id="4" name="TextBox 3">
            <a:extLst>
              <a:ext uri="{FF2B5EF4-FFF2-40B4-BE49-F238E27FC236}">
                <a16:creationId xmlns:a16="http://schemas.microsoft.com/office/drawing/2014/main" id="{B8F4E80E-27A0-8DE6-B7F3-CCC649AE1AA5}"/>
              </a:ext>
            </a:extLst>
          </p:cNvPr>
          <p:cNvSpPr txBox="1"/>
          <p:nvPr/>
        </p:nvSpPr>
        <p:spPr>
          <a:xfrm>
            <a:off x="914400" y="5005626"/>
            <a:ext cx="6934200" cy="861774"/>
          </a:xfrm>
          <a:prstGeom prst="rect">
            <a:avLst/>
          </a:prstGeom>
          <a:solidFill>
            <a:srgbClr val="C00000"/>
          </a:solidFill>
        </p:spPr>
        <p:txBody>
          <a:bodyPr wrap="square" rtlCol="0">
            <a:spAutoFit/>
          </a:bodyPr>
          <a:lstStyle/>
          <a:p>
            <a:pPr algn="ctr"/>
            <a:r>
              <a:rPr lang="en-US" sz="5000" b="1" dirty="0">
                <a:solidFill>
                  <a:schemeClr val="bg1"/>
                </a:solidFill>
              </a:rPr>
              <a:t>YES, YES and YES!</a:t>
            </a:r>
          </a:p>
        </p:txBody>
      </p:sp>
    </p:spTree>
    <p:extLst>
      <p:ext uri="{BB962C8B-B14F-4D97-AF65-F5344CB8AC3E}">
        <p14:creationId xmlns:p14="http://schemas.microsoft.com/office/powerpoint/2010/main" val="98621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95836-0A69-D262-9D0E-18DA36D01898}"/>
              </a:ext>
            </a:extLst>
          </p:cNvPr>
          <p:cNvSpPr>
            <a:spLocks noGrp="1"/>
          </p:cNvSpPr>
          <p:nvPr>
            <p:ph type="title"/>
          </p:nvPr>
        </p:nvSpPr>
        <p:spPr/>
        <p:txBody>
          <a:bodyPr/>
          <a:lstStyle/>
          <a:p>
            <a:r>
              <a:rPr lang="en-US" b="1" dirty="0"/>
              <a:t>4 Dangers of Teaching OT Stories</a:t>
            </a:r>
          </a:p>
        </p:txBody>
      </p:sp>
      <p:sp>
        <p:nvSpPr>
          <p:cNvPr id="3" name="Content Placeholder 2">
            <a:extLst>
              <a:ext uri="{FF2B5EF4-FFF2-40B4-BE49-F238E27FC236}">
                <a16:creationId xmlns:a16="http://schemas.microsoft.com/office/drawing/2014/main" id="{E3014E44-0F68-D7BB-A2FC-64B3CB3323C6}"/>
              </a:ext>
            </a:extLst>
          </p:cNvPr>
          <p:cNvSpPr>
            <a:spLocks noGrp="1"/>
          </p:cNvSpPr>
          <p:nvPr>
            <p:ph idx="1"/>
          </p:nvPr>
        </p:nvSpPr>
        <p:spPr>
          <a:xfrm>
            <a:off x="457200" y="1600200"/>
            <a:ext cx="8229600" cy="4724400"/>
          </a:xfrm>
        </p:spPr>
        <p:txBody>
          <a:bodyPr>
            <a:noAutofit/>
          </a:bodyPr>
          <a:lstStyle/>
          <a:p>
            <a:pPr marL="457200" indent="-457200">
              <a:buAutoNum type="arabicPeriod"/>
            </a:pPr>
            <a:r>
              <a:rPr lang="en-US" sz="2800" dirty="0"/>
              <a:t>Moralizing</a:t>
            </a:r>
          </a:p>
          <a:p>
            <a:pPr marL="457200" indent="-457200">
              <a:buAutoNum type="arabicPeriod"/>
            </a:pPr>
            <a:r>
              <a:rPr lang="en-US" sz="2800" dirty="0"/>
              <a:t>Allegorizing</a:t>
            </a:r>
          </a:p>
          <a:p>
            <a:pPr marL="457200" indent="-457200">
              <a:buAutoNum type="arabicPeriod"/>
            </a:pPr>
            <a:r>
              <a:rPr lang="en-US" sz="2800" dirty="0"/>
              <a:t>Generalizing</a:t>
            </a:r>
          </a:p>
          <a:p>
            <a:pPr marL="457200" indent="-457200">
              <a:buAutoNum type="arabicPeriod"/>
            </a:pPr>
            <a:r>
              <a:rPr lang="en-US" sz="2800" dirty="0"/>
              <a:t>Personalizing</a:t>
            </a:r>
          </a:p>
          <a:p>
            <a:pPr marL="457200" indent="-457200">
              <a:buAutoNum type="arabicPeriod"/>
            </a:pPr>
            <a:endParaRPr lang="en-US" sz="2800" dirty="0"/>
          </a:p>
          <a:p>
            <a:pPr marL="457200" indent="-457200">
              <a:buAutoNum type="arabicPeriod"/>
            </a:pPr>
            <a:endParaRPr lang="en-US" sz="2800" dirty="0"/>
          </a:p>
          <a:p>
            <a:r>
              <a:rPr lang="en-US" sz="2000" dirty="0"/>
              <a:t>Nathan Battey</a:t>
            </a:r>
          </a:p>
          <a:p>
            <a:r>
              <a:rPr lang="en-US" sz="2000" dirty="0"/>
              <a:t>Christopher Wright:  “How to Preach and Teach the Old Testament for All its Worth”</a:t>
            </a:r>
          </a:p>
          <a:p>
            <a:pPr marL="457200" indent="-457200">
              <a:buAutoNum type="arabicPeriod"/>
            </a:pPr>
            <a:endParaRPr lang="en-US" sz="2800" dirty="0"/>
          </a:p>
          <a:p>
            <a:pPr marL="457200" indent="-457200">
              <a:buAutoNum type="arabicPeriod"/>
            </a:pPr>
            <a:endParaRPr lang="en-US" sz="2800" dirty="0"/>
          </a:p>
        </p:txBody>
      </p:sp>
    </p:spTree>
    <p:extLst>
      <p:ext uri="{BB962C8B-B14F-4D97-AF65-F5344CB8AC3E}">
        <p14:creationId xmlns:p14="http://schemas.microsoft.com/office/powerpoint/2010/main" val="2202490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22381-AC50-E8E4-2A34-92624B830738}"/>
              </a:ext>
            </a:extLst>
          </p:cNvPr>
          <p:cNvSpPr>
            <a:spLocks noGrp="1"/>
          </p:cNvSpPr>
          <p:nvPr>
            <p:ph type="title"/>
          </p:nvPr>
        </p:nvSpPr>
        <p:spPr/>
        <p:txBody>
          <a:bodyPr/>
          <a:lstStyle/>
          <a:p>
            <a:r>
              <a:rPr lang="en-US" b="1" dirty="0"/>
              <a:t>DISCLAIMER</a:t>
            </a:r>
          </a:p>
        </p:txBody>
      </p:sp>
      <p:sp>
        <p:nvSpPr>
          <p:cNvPr id="3" name="Content Placeholder 2">
            <a:extLst>
              <a:ext uri="{FF2B5EF4-FFF2-40B4-BE49-F238E27FC236}">
                <a16:creationId xmlns:a16="http://schemas.microsoft.com/office/drawing/2014/main" id="{56763CA1-04FD-BCD0-2B40-62DA335F0DD7}"/>
              </a:ext>
            </a:extLst>
          </p:cNvPr>
          <p:cNvSpPr>
            <a:spLocks noGrp="1"/>
          </p:cNvSpPr>
          <p:nvPr>
            <p:ph idx="1"/>
          </p:nvPr>
        </p:nvSpPr>
        <p:spPr>
          <a:xfrm>
            <a:off x="457200" y="1828800"/>
            <a:ext cx="8229600" cy="3200400"/>
          </a:xfrm>
        </p:spPr>
        <p:txBody>
          <a:bodyPr>
            <a:normAutofit/>
          </a:bodyPr>
          <a:lstStyle/>
          <a:p>
            <a:pPr marL="0" indent="0" algn="ctr">
              <a:buNone/>
            </a:pPr>
            <a:r>
              <a:rPr lang="en-US" sz="3200" b="1" dirty="0"/>
              <a:t>I am not criticizing anyone’s sermons.  I personally have used these four techniques in my own sermons, but this is just something to think about.  We want to use the Old Testament stories in the most effective way possible.</a:t>
            </a:r>
          </a:p>
        </p:txBody>
      </p:sp>
    </p:spTree>
    <p:extLst>
      <p:ext uri="{BB962C8B-B14F-4D97-AF65-F5344CB8AC3E}">
        <p14:creationId xmlns:p14="http://schemas.microsoft.com/office/powerpoint/2010/main" val="1899972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9E51A-0471-838F-0720-734AFAAE5DA5}"/>
              </a:ext>
            </a:extLst>
          </p:cNvPr>
          <p:cNvSpPr>
            <a:spLocks noGrp="1"/>
          </p:cNvSpPr>
          <p:nvPr>
            <p:ph type="title"/>
          </p:nvPr>
        </p:nvSpPr>
        <p:spPr/>
        <p:txBody>
          <a:bodyPr/>
          <a:lstStyle/>
          <a:p>
            <a:r>
              <a:rPr lang="en-US" b="1" dirty="0"/>
              <a:t>Moralizing</a:t>
            </a:r>
          </a:p>
        </p:txBody>
      </p:sp>
      <p:sp>
        <p:nvSpPr>
          <p:cNvPr id="3" name="Content Placeholder 2">
            <a:extLst>
              <a:ext uri="{FF2B5EF4-FFF2-40B4-BE49-F238E27FC236}">
                <a16:creationId xmlns:a16="http://schemas.microsoft.com/office/drawing/2014/main" id="{23F2275D-1B8B-200B-554F-1672E2747ECA}"/>
              </a:ext>
            </a:extLst>
          </p:cNvPr>
          <p:cNvSpPr>
            <a:spLocks noGrp="1"/>
          </p:cNvSpPr>
          <p:nvPr>
            <p:ph idx="1"/>
          </p:nvPr>
        </p:nvSpPr>
        <p:spPr>
          <a:xfrm>
            <a:off x="457200" y="1600200"/>
            <a:ext cx="8229600" cy="1143000"/>
          </a:xfrm>
        </p:spPr>
        <p:txBody>
          <a:bodyPr>
            <a:normAutofit/>
          </a:bodyPr>
          <a:lstStyle/>
          <a:p>
            <a:pPr marL="0" indent="0">
              <a:buNone/>
            </a:pPr>
            <a:r>
              <a:rPr lang="en-US" sz="2800" b="1" dirty="0"/>
              <a:t>DANGER</a:t>
            </a:r>
            <a:r>
              <a:rPr lang="en-US" sz="2800" dirty="0"/>
              <a:t>:  Condense the entire story into a short “Moral of the Story” that takes it out of its context.</a:t>
            </a:r>
          </a:p>
        </p:txBody>
      </p:sp>
      <p:sp>
        <p:nvSpPr>
          <p:cNvPr id="4" name="TextBox 3">
            <a:extLst>
              <a:ext uri="{FF2B5EF4-FFF2-40B4-BE49-F238E27FC236}">
                <a16:creationId xmlns:a16="http://schemas.microsoft.com/office/drawing/2014/main" id="{C099B433-7C5C-FD89-E271-B6EC9B083844}"/>
              </a:ext>
            </a:extLst>
          </p:cNvPr>
          <p:cNvSpPr txBox="1"/>
          <p:nvPr/>
        </p:nvSpPr>
        <p:spPr>
          <a:xfrm>
            <a:off x="609600" y="2971800"/>
            <a:ext cx="7924800" cy="892552"/>
          </a:xfrm>
          <a:prstGeom prst="rect">
            <a:avLst/>
          </a:prstGeom>
          <a:solidFill>
            <a:schemeClr val="accent1"/>
          </a:solidFill>
        </p:spPr>
        <p:txBody>
          <a:bodyPr wrap="square" rtlCol="0">
            <a:spAutoFit/>
          </a:bodyPr>
          <a:lstStyle/>
          <a:p>
            <a:pPr algn="ctr"/>
            <a:r>
              <a:rPr lang="en-US" sz="2600" dirty="0"/>
              <a:t>The “Moral of the Story” might be spot on, but it was not the author’s intended purpose.</a:t>
            </a:r>
          </a:p>
        </p:txBody>
      </p:sp>
      <p:sp>
        <p:nvSpPr>
          <p:cNvPr id="6" name="TextBox 5">
            <a:extLst>
              <a:ext uri="{FF2B5EF4-FFF2-40B4-BE49-F238E27FC236}">
                <a16:creationId xmlns:a16="http://schemas.microsoft.com/office/drawing/2014/main" id="{28D64D71-3A00-8D97-E45B-6DFC01EE8024}"/>
              </a:ext>
            </a:extLst>
          </p:cNvPr>
          <p:cNvSpPr txBox="1"/>
          <p:nvPr/>
        </p:nvSpPr>
        <p:spPr>
          <a:xfrm>
            <a:off x="609600" y="4343400"/>
            <a:ext cx="7924800" cy="523220"/>
          </a:xfrm>
          <a:prstGeom prst="rect">
            <a:avLst/>
          </a:prstGeom>
          <a:noFill/>
        </p:spPr>
        <p:txBody>
          <a:bodyPr wrap="square" rtlCol="0">
            <a:spAutoFit/>
          </a:bodyPr>
          <a:lstStyle/>
          <a:p>
            <a:r>
              <a:rPr lang="en-US" sz="2800" b="1" dirty="0"/>
              <a:t>EXAMPLE:  Gideon and his 300 (Judges 7)</a:t>
            </a:r>
          </a:p>
        </p:txBody>
      </p:sp>
      <p:sp>
        <p:nvSpPr>
          <p:cNvPr id="7" name="TextBox 6">
            <a:extLst>
              <a:ext uri="{FF2B5EF4-FFF2-40B4-BE49-F238E27FC236}">
                <a16:creationId xmlns:a16="http://schemas.microsoft.com/office/drawing/2014/main" id="{3635EFD9-8E31-0975-05D0-9F73187DF922}"/>
              </a:ext>
            </a:extLst>
          </p:cNvPr>
          <p:cNvSpPr txBox="1"/>
          <p:nvPr/>
        </p:nvSpPr>
        <p:spPr>
          <a:xfrm>
            <a:off x="609600" y="5039380"/>
            <a:ext cx="7924800" cy="523220"/>
          </a:xfrm>
          <a:prstGeom prst="rect">
            <a:avLst/>
          </a:prstGeom>
          <a:solidFill>
            <a:schemeClr val="tx2"/>
          </a:solidFill>
        </p:spPr>
        <p:txBody>
          <a:bodyPr wrap="square" rtlCol="0">
            <a:spAutoFit/>
          </a:bodyPr>
          <a:lstStyle/>
          <a:p>
            <a:r>
              <a:rPr lang="en-US" sz="2800" b="1" dirty="0"/>
              <a:t>MORAL: Few is many with God!</a:t>
            </a:r>
          </a:p>
        </p:txBody>
      </p:sp>
    </p:spTree>
    <p:extLst>
      <p:ext uri="{BB962C8B-B14F-4D97-AF65-F5344CB8AC3E}">
        <p14:creationId xmlns:p14="http://schemas.microsoft.com/office/powerpoint/2010/main" val="258551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798CD-E663-F8D3-11DE-A3BFD7248C24}"/>
              </a:ext>
            </a:extLst>
          </p:cNvPr>
          <p:cNvSpPr>
            <a:spLocks noGrp="1"/>
          </p:cNvSpPr>
          <p:nvPr>
            <p:ph type="title"/>
          </p:nvPr>
        </p:nvSpPr>
        <p:spPr/>
        <p:txBody>
          <a:bodyPr/>
          <a:lstStyle/>
          <a:p>
            <a:r>
              <a:rPr lang="en-US" b="1" dirty="0"/>
              <a:t>Psalm 83:11-12</a:t>
            </a:r>
          </a:p>
        </p:txBody>
      </p:sp>
      <p:sp>
        <p:nvSpPr>
          <p:cNvPr id="3" name="Content Placeholder 2">
            <a:extLst>
              <a:ext uri="{FF2B5EF4-FFF2-40B4-BE49-F238E27FC236}">
                <a16:creationId xmlns:a16="http://schemas.microsoft.com/office/drawing/2014/main" id="{2AA8687C-7C94-F35E-F953-C33FF89FE962}"/>
              </a:ext>
            </a:extLst>
          </p:cNvPr>
          <p:cNvSpPr>
            <a:spLocks noGrp="1"/>
          </p:cNvSpPr>
          <p:nvPr>
            <p:ph idx="1"/>
          </p:nvPr>
        </p:nvSpPr>
        <p:spPr>
          <a:xfrm>
            <a:off x="457200" y="1600200"/>
            <a:ext cx="8229600" cy="2895600"/>
          </a:xfrm>
        </p:spPr>
        <p:txBody>
          <a:bodyPr>
            <a:normAutofit/>
          </a:bodyPr>
          <a:lstStyle/>
          <a:p>
            <a:pPr marL="0" indent="0">
              <a:buNone/>
            </a:pPr>
            <a:r>
              <a:rPr lang="en-US" sz="2800" b="0" i="0" dirty="0">
                <a:solidFill>
                  <a:srgbClr val="000000"/>
                </a:solidFill>
                <a:effectLst/>
              </a:rPr>
              <a:t>Make their nobles like </a:t>
            </a:r>
            <a:r>
              <a:rPr lang="en-US" sz="2800" b="0" i="0" dirty="0" err="1">
                <a:solidFill>
                  <a:srgbClr val="000000"/>
                </a:solidFill>
                <a:effectLst/>
              </a:rPr>
              <a:t>Oreb</a:t>
            </a:r>
            <a:r>
              <a:rPr lang="en-US" sz="2800" b="0" i="0" dirty="0">
                <a:solidFill>
                  <a:srgbClr val="000000"/>
                </a:solidFill>
                <a:effectLst/>
              </a:rPr>
              <a:t> and like </a:t>
            </a:r>
            <a:r>
              <a:rPr lang="en-US" sz="2800" b="0" i="0" dirty="0" err="1">
                <a:solidFill>
                  <a:srgbClr val="000000"/>
                </a:solidFill>
                <a:effectLst/>
              </a:rPr>
              <a:t>Zeeb</a:t>
            </a:r>
            <a:r>
              <a:rPr lang="en-US" sz="2800" b="0" i="0" dirty="0">
                <a:solidFill>
                  <a:srgbClr val="000000"/>
                </a:solidFill>
                <a:effectLst/>
              </a:rPr>
              <a:t>,</a:t>
            </a:r>
            <a:br>
              <a:rPr lang="en-US" sz="2800" dirty="0"/>
            </a:br>
            <a:r>
              <a:rPr lang="en-US" sz="2800" b="0" i="0" dirty="0">
                <a:solidFill>
                  <a:srgbClr val="000000"/>
                </a:solidFill>
                <a:effectLst/>
              </a:rPr>
              <a:t>Yes, all their princes like </a:t>
            </a:r>
            <a:r>
              <a:rPr lang="en-US" sz="2800" b="0" i="0" dirty="0" err="1">
                <a:solidFill>
                  <a:srgbClr val="000000"/>
                </a:solidFill>
                <a:effectLst/>
              </a:rPr>
              <a:t>Zebah</a:t>
            </a:r>
            <a:r>
              <a:rPr lang="en-US" sz="2800" b="0" i="0" dirty="0">
                <a:solidFill>
                  <a:srgbClr val="000000"/>
                </a:solidFill>
                <a:effectLst/>
              </a:rPr>
              <a:t> and </a:t>
            </a:r>
            <a:r>
              <a:rPr lang="en-US" sz="2800" b="0" i="0" dirty="0" err="1">
                <a:solidFill>
                  <a:srgbClr val="000000"/>
                </a:solidFill>
                <a:effectLst/>
              </a:rPr>
              <a:t>Zalmunna</a:t>
            </a:r>
            <a:r>
              <a:rPr lang="en-US" sz="2800" b="0" i="0" dirty="0">
                <a:solidFill>
                  <a:srgbClr val="000000"/>
                </a:solidFill>
                <a:effectLst/>
              </a:rPr>
              <a:t>,</a:t>
            </a:r>
            <a:br>
              <a:rPr lang="en-US" sz="2800" dirty="0"/>
            </a:br>
            <a:r>
              <a:rPr lang="en-US" sz="2800" b="1" i="0" baseline="30000" dirty="0">
                <a:solidFill>
                  <a:srgbClr val="000000"/>
                </a:solidFill>
                <a:effectLst/>
              </a:rPr>
              <a:t>12 </a:t>
            </a:r>
            <a:r>
              <a:rPr lang="en-US" sz="2800" b="0" i="0" dirty="0">
                <a:solidFill>
                  <a:srgbClr val="000000"/>
                </a:solidFill>
                <a:effectLst/>
              </a:rPr>
              <a:t>Who said, “Let us take for ourselves</a:t>
            </a:r>
            <a:br>
              <a:rPr lang="en-US" sz="2800" dirty="0"/>
            </a:br>
            <a:r>
              <a:rPr lang="en-US" sz="2800" b="0" i="0" dirty="0">
                <a:solidFill>
                  <a:srgbClr val="000000"/>
                </a:solidFill>
                <a:effectLst/>
              </a:rPr>
              <a:t>The pastures of God for a possession.”</a:t>
            </a:r>
          </a:p>
          <a:p>
            <a:pPr marL="0" indent="0">
              <a:buNone/>
            </a:pPr>
            <a:endParaRPr lang="en-US" sz="2800" dirty="0">
              <a:solidFill>
                <a:srgbClr val="000000"/>
              </a:solidFill>
            </a:endParaRPr>
          </a:p>
          <a:p>
            <a:pPr marL="0" indent="0">
              <a:buNone/>
            </a:pPr>
            <a:r>
              <a:rPr lang="en-US" sz="2800" b="1" dirty="0">
                <a:solidFill>
                  <a:srgbClr val="000000"/>
                </a:solidFill>
              </a:rPr>
              <a:t>Judges 7:25, Judges 8:5, 21</a:t>
            </a:r>
          </a:p>
          <a:p>
            <a:pPr marL="0" indent="0">
              <a:buNone/>
            </a:pPr>
            <a:endParaRPr lang="en-US" sz="2800" dirty="0"/>
          </a:p>
        </p:txBody>
      </p:sp>
      <p:sp>
        <p:nvSpPr>
          <p:cNvPr id="4" name="TextBox 3">
            <a:extLst>
              <a:ext uri="{FF2B5EF4-FFF2-40B4-BE49-F238E27FC236}">
                <a16:creationId xmlns:a16="http://schemas.microsoft.com/office/drawing/2014/main" id="{D9E331CF-86C8-186A-2121-ACBB908BF66C}"/>
              </a:ext>
            </a:extLst>
          </p:cNvPr>
          <p:cNvSpPr txBox="1"/>
          <p:nvPr/>
        </p:nvSpPr>
        <p:spPr>
          <a:xfrm>
            <a:off x="609600" y="4800600"/>
            <a:ext cx="7924800" cy="1292662"/>
          </a:xfrm>
          <a:prstGeom prst="rect">
            <a:avLst/>
          </a:prstGeom>
          <a:solidFill>
            <a:schemeClr val="accent1"/>
          </a:solidFill>
        </p:spPr>
        <p:txBody>
          <a:bodyPr wrap="square" rtlCol="0">
            <a:spAutoFit/>
          </a:bodyPr>
          <a:lstStyle/>
          <a:p>
            <a:r>
              <a:rPr lang="en-US" sz="2600" dirty="0"/>
              <a:t>Psalm 83 used a different part of the story that we never talk about since it doesn’t fit into our moralization!  </a:t>
            </a:r>
          </a:p>
        </p:txBody>
      </p:sp>
    </p:spTree>
    <p:extLst>
      <p:ext uri="{BB962C8B-B14F-4D97-AF65-F5344CB8AC3E}">
        <p14:creationId xmlns:p14="http://schemas.microsoft.com/office/powerpoint/2010/main" val="309751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D1F4-0B32-05C4-0C04-36248B7B9481}"/>
              </a:ext>
            </a:extLst>
          </p:cNvPr>
          <p:cNvSpPr>
            <a:spLocks noGrp="1"/>
          </p:cNvSpPr>
          <p:nvPr>
            <p:ph type="title"/>
          </p:nvPr>
        </p:nvSpPr>
        <p:spPr/>
        <p:txBody>
          <a:bodyPr/>
          <a:lstStyle/>
          <a:p>
            <a:r>
              <a:rPr lang="en-US" b="1" dirty="0"/>
              <a:t>Allegorizing</a:t>
            </a:r>
          </a:p>
        </p:txBody>
      </p:sp>
      <p:sp>
        <p:nvSpPr>
          <p:cNvPr id="3" name="Content Placeholder 2">
            <a:extLst>
              <a:ext uri="{FF2B5EF4-FFF2-40B4-BE49-F238E27FC236}">
                <a16:creationId xmlns:a16="http://schemas.microsoft.com/office/drawing/2014/main" id="{4E9CB88C-2811-BF2E-A0E9-99DFE9D07EA6}"/>
              </a:ext>
            </a:extLst>
          </p:cNvPr>
          <p:cNvSpPr>
            <a:spLocks noGrp="1"/>
          </p:cNvSpPr>
          <p:nvPr>
            <p:ph idx="1"/>
          </p:nvPr>
        </p:nvSpPr>
        <p:spPr>
          <a:xfrm>
            <a:off x="457200" y="1600200"/>
            <a:ext cx="8229600" cy="990600"/>
          </a:xfrm>
        </p:spPr>
        <p:txBody>
          <a:bodyPr/>
          <a:lstStyle/>
          <a:p>
            <a:pPr marL="0" indent="0">
              <a:buNone/>
            </a:pPr>
            <a:r>
              <a:rPr lang="en-US" sz="2400" b="1" dirty="0"/>
              <a:t>DANGER</a:t>
            </a:r>
            <a:r>
              <a:rPr lang="en-US" sz="2400" dirty="0"/>
              <a:t>:  Assigning meaning to every detail in the story, whether deserved or not.</a:t>
            </a:r>
          </a:p>
          <a:p>
            <a:pPr marL="0" indent="0">
              <a:buNone/>
            </a:pPr>
            <a:endParaRPr lang="en-US" dirty="0"/>
          </a:p>
        </p:txBody>
      </p:sp>
      <p:sp>
        <p:nvSpPr>
          <p:cNvPr id="4" name="TextBox 3">
            <a:extLst>
              <a:ext uri="{FF2B5EF4-FFF2-40B4-BE49-F238E27FC236}">
                <a16:creationId xmlns:a16="http://schemas.microsoft.com/office/drawing/2014/main" id="{CBBF6431-C7B2-868E-6542-2A0503671478}"/>
              </a:ext>
            </a:extLst>
          </p:cNvPr>
          <p:cNvSpPr txBox="1"/>
          <p:nvPr/>
        </p:nvSpPr>
        <p:spPr>
          <a:xfrm>
            <a:off x="609600" y="2971800"/>
            <a:ext cx="7924800" cy="892552"/>
          </a:xfrm>
          <a:prstGeom prst="rect">
            <a:avLst/>
          </a:prstGeom>
          <a:solidFill>
            <a:schemeClr val="accent1"/>
          </a:solidFill>
        </p:spPr>
        <p:txBody>
          <a:bodyPr wrap="square" rtlCol="0">
            <a:spAutoFit/>
          </a:bodyPr>
          <a:lstStyle/>
          <a:p>
            <a:pPr algn="ctr"/>
            <a:r>
              <a:rPr lang="en-US" sz="2600" dirty="0"/>
              <a:t>Sometimes, details are just given as part of the narrative account and have no significant meaning.</a:t>
            </a:r>
          </a:p>
        </p:txBody>
      </p:sp>
      <p:sp>
        <p:nvSpPr>
          <p:cNvPr id="5" name="TextBox 4">
            <a:extLst>
              <a:ext uri="{FF2B5EF4-FFF2-40B4-BE49-F238E27FC236}">
                <a16:creationId xmlns:a16="http://schemas.microsoft.com/office/drawing/2014/main" id="{190B62D3-EFC4-0D5C-CA39-D017DE9F164B}"/>
              </a:ext>
            </a:extLst>
          </p:cNvPr>
          <p:cNvSpPr txBox="1"/>
          <p:nvPr/>
        </p:nvSpPr>
        <p:spPr>
          <a:xfrm>
            <a:off x="609600" y="4343400"/>
            <a:ext cx="7924800" cy="523220"/>
          </a:xfrm>
          <a:prstGeom prst="rect">
            <a:avLst/>
          </a:prstGeom>
          <a:noFill/>
        </p:spPr>
        <p:txBody>
          <a:bodyPr wrap="square" rtlCol="0">
            <a:spAutoFit/>
          </a:bodyPr>
          <a:lstStyle/>
          <a:p>
            <a:r>
              <a:rPr lang="en-US" sz="2800" b="1" dirty="0"/>
              <a:t>EXAMPLE:  Tabernacle (Exodus 36)</a:t>
            </a:r>
          </a:p>
        </p:txBody>
      </p:sp>
    </p:spTree>
    <p:extLst>
      <p:ext uri="{BB962C8B-B14F-4D97-AF65-F5344CB8AC3E}">
        <p14:creationId xmlns:p14="http://schemas.microsoft.com/office/powerpoint/2010/main" val="389641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E3CBC-F2F8-5E69-0C5C-E67D961BB13D}"/>
              </a:ext>
            </a:extLst>
          </p:cNvPr>
          <p:cNvSpPr>
            <a:spLocks noGrp="1"/>
          </p:cNvSpPr>
          <p:nvPr>
            <p:ph type="title"/>
          </p:nvPr>
        </p:nvSpPr>
        <p:spPr/>
        <p:txBody>
          <a:bodyPr/>
          <a:lstStyle/>
          <a:p>
            <a:r>
              <a:rPr lang="en-US" b="1" dirty="0"/>
              <a:t>Exodus 36:8</a:t>
            </a:r>
          </a:p>
        </p:txBody>
      </p:sp>
      <p:sp>
        <p:nvSpPr>
          <p:cNvPr id="3" name="Content Placeholder 2">
            <a:extLst>
              <a:ext uri="{FF2B5EF4-FFF2-40B4-BE49-F238E27FC236}">
                <a16:creationId xmlns:a16="http://schemas.microsoft.com/office/drawing/2014/main" id="{7CB83450-AEF8-9A33-4EA2-E13EDE1C3F96}"/>
              </a:ext>
            </a:extLst>
          </p:cNvPr>
          <p:cNvSpPr>
            <a:spLocks noGrp="1"/>
          </p:cNvSpPr>
          <p:nvPr>
            <p:ph idx="1"/>
          </p:nvPr>
        </p:nvSpPr>
        <p:spPr>
          <a:xfrm>
            <a:off x="457200" y="1600200"/>
            <a:ext cx="8229600" cy="2438400"/>
          </a:xfrm>
        </p:spPr>
        <p:txBody>
          <a:bodyPr>
            <a:normAutofit/>
          </a:bodyPr>
          <a:lstStyle/>
          <a:p>
            <a:pPr marL="0" indent="0">
              <a:buNone/>
            </a:pPr>
            <a:r>
              <a:rPr lang="en-US" sz="2800" b="0" i="0" dirty="0">
                <a:solidFill>
                  <a:srgbClr val="000000"/>
                </a:solidFill>
                <a:effectLst/>
              </a:rPr>
              <a:t>Then all the gifted artisans among them who worked on the tabernacle made ten curtains woven of fine linen, and of blue, purple, and scarlet </a:t>
            </a:r>
            <a:r>
              <a:rPr lang="en-US" sz="2800" b="0" i="1" dirty="0">
                <a:solidFill>
                  <a:srgbClr val="000000"/>
                </a:solidFill>
                <a:effectLst/>
              </a:rPr>
              <a:t>thread; with</a:t>
            </a:r>
            <a:r>
              <a:rPr lang="en-US" sz="2800" b="0" i="0" dirty="0">
                <a:solidFill>
                  <a:srgbClr val="000000"/>
                </a:solidFill>
                <a:effectLst/>
              </a:rPr>
              <a:t> artistic designs of cherubim they made them.</a:t>
            </a:r>
            <a:endParaRPr lang="en-US" sz="2800" dirty="0"/>
          </a:p>
        </p:txBody>
      </p:sp>
      <p:sp>
        <p:nvSpPr>
          <p:cNvPr id="4" name="TextBox 3">
            <a:extLst>
              <a:ext uri="{FF2B5EF4-FFF2-40B4-BE49-F238E27FC236}">
                <a16:creationId xmlns:a16="http://schemas.microsoft.com/office/drawing/2014/main" id="{E8A2D35B-768D-68D5-BDF0-B64E6859F683}"/>
              </a:ext>
            </a:extLst>
          </p:cNvPr>
          <p:cNvSpPr txBox="1"/>
          <p:nvPr/>
        </p:nvSpPr>
        <p:spPr>
          <a:xfrm>
            <a:off x="609600" y="3972580"/>
            <a:ext cx="7924800" cy="523220"/>
          </a:xfrm>
          <a:prstGeom prst="rect">
            <a:avLst/>
          </a:prstGeom>
          <a:solidFill>
            <a:schemeClr val="tx2"/>
          </a:solidFill>
        </p:spPr>
        <p:txBody>
          <a:bodyPr wrap="square" rtlCol="0">
            <a:spAutoFit/>
          </a:bodyPr>
          <a:lstStyle/>
          <a:p>
            <a:pPr algn="ctr"/>
            <a:r>
              <a:rPr lang="en-US" sz="2800" dirty="0"/>
              <a:t>What is the meaning of the colors?</a:t>
            </a:r>
          </a:p>
        </p:txBody>
      </p:sp>
      <p:sp>
        <p:nvSpPr>
          <p:cNvPr id="6" name="TextBox 5">
            <a:extLst>
              <a:ext uri="{FF2B5EF4-FFF2-40B4-BE49-F238E27FC236}">
                <a16:creationId xmlns:a16="http://schemas.microsoft.com/office/drawing/2014/main" id="{E1D68A1B-0C46-9407-4DCF-84D6A47621CD}"/>
              </a:ext>
            </a:extLst>
          </p:cNvPr>
          <p:cNvSpPr txBox="1"/>
          <p:nvPr/>
        </p:nvSpPr>
        <p:spPr>
          <a:xfrm>
            <a:off x="1371600" y="4798874"/>
            <a:ext cx="6477000" cy="1754326"/>
          </a:xfrm>
          <a:prstGeom prst="rect">
            <a:avLst/>
          </a:prstGeom>
          <a:noFill/>
        </p:spPr>
        <p:txBody>
          <a:bodyPr wrap="square">
            <a:spAutoFit/>
          </a:bodyPr>
          <a:lstStyle/>
          <a:p>
            <a:pPr algn="l"/>
            <a:r>
              <a:rPr lang="en-US" b="1" dirty="0">
                <a:solidFill>
                  <a:srgbClr val="333333"/>
                </a:solidFill>
                <a:latin typeface="Arial" panose="020B0604020202020204" pitchFamily="34" charset="0"/>
                <a:cs typeface="Arial" panose="020B0604020202020204" pitchFamily="34" charset="0"/>
              </a:rPr>
              <a:t>From Google Search:</a:t>
            </a:r>
          </a:p>
          <a:p>
            <a:pPr algn="l"/>
            <a:r>
              <a:rPr lang="en-US" i="0" dirty="0">
                <a:solidFill>
                  <a:srgbClr val="333333"/>
                </a:solidFill>
                <a:effectLst/>
                <a:latin typeface="Arial" panose="020B0604020202020204" pitchFamily="34" charset="0"/>
                <a:cs typeface="Arial" panose="020B0604020202020204" pitchFamily="34" charset="0"/>
              </a:rPr>
              <a:t>The Purpose of the Wilderness Tabernacle: The Three Colors of Thread and the White Linen</a:t>
            </a:r>
          </a:p>
          <a:p>
            <a:pPr algn="l"/>
            <a:endParaRPr lang="en-US" dirty="0">
              <a:solidFill>
                <a:srgbClr val="333333"/>
              </a:solidFill>
              <a:latin typeface="Arial" panose="020B0604020202020204" pitchFamily="34" charset="0"/>
              <a:cs typeface="Arial" panose="020B0604020202020204" pitchFamily="34" charset="0"/>
            </a:endParaRPr>
          </a:p>
          <a:p>
            <a:r>
              <a:rPr lang="en-US" b="0" i="1" cap="all" dirty="0">
                <a:solidFill>
                  <a:srgbClr val="916507"/>
                </a:solidFill>
                <a:effectLst/>
                <a:latin typeface="Arial" panose="020B0604020202020204" pitchFamily="34" charset="0"/>
                <a:cs typeface="Arial" panose="020B0604020202020204" pitchFamily="34" charset="0"/>
              </a:rPr>
              <a:t>TAG ARCHIVES: WHAT WERE THE MAJOR COLORS IN THE TABERNACLE AND WHAT DID THEY REPRESENT?</a:t>
            </a:r>
            <a:endParaRPr lang="en-US" b="1" i="0" dirty="0">
              <a:solidFill>
                <a:srgbClr val="333333"/>
              </a:solidFill>
              <a:effectLst/>
              <a:latin typeface="hero-new"/>
            </a:endParaRPr>
          </a:p>
        </p:txBody>
      </p:sp>
    </p:spTree>
    <p:extLst>
      <p:ext uri="{BB962C8B-B14F-4D97-AF65-F5344CB8AC3E}">
        <p14:creationId xmlns:p14="http://schemas.microsoft.com/office/powerpoint/2010/main" val="7345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2057D-6119-0E85-F065-9FC432DA6D8B}"/>
              </a:ext>
            </a:extLst>
          </p:cNvPr>
          <p:cNvSpPr>
            <a:spLocks noGrp="1"/>
          </p:cNvSpPr>
          <p:nvPr>
            <p:ph type="title"/>
          </p:nvPr>
        </p:nvSpPr>
        <p:spPr/>
        <p:txBody>
          <a:bodyPr/>
          <a:lstStyle/>
          <a:p>
            <a:r>
              <a:rPr lang="en-US" b="1" dirty="0"/>
              <a:t>The Good Samaritan</a:t>
            </a:r>
          </a:p>
        </p:txBody>
      </p:sp>
      <p:sp>
        <p:nvSpPr>
          <p:cNvPr id="3" name="Content Placeholder 2">
            <a:extLst>
              <a:ext uri="{FF2B5EF4-FFF2-40B4-BE49-F238E27FC236}">
                <a16:creationId xmlns:a16="http://schemas.microsoft.com/office/drawing/2014/main" id="{732DFEAC-DB2B-C5DE-471D-298E477B4298}"/>
              </a:ext>
            </a:extLst>
          </p:cNvPr>
          <p:cNvSpPr>
            <a:spLocks noGrp="1"/>
          </p:cNvSpPr>
          <p:nvPr>
            <p:ph idx="1"/>
          </p:nvPr>
        </p:nvSpPr>
        <p:spPr>
          <a:xfrm>
            <a:off x="457200" y="1600200"/>
            <a:ext cx="8229600" cy="609600"/>
          </a:xfrm>
        </p:spPr>
        <p:txBody>
          <a:bodyPr>
            <a:normAutofit/>
          </a:bodyPr>
          <a:lstStyle/>
          <a:p>
            <a:pPr marL="0" indent="0">
              <a:buNone/>
            </a:pPr>
            <a:r>
              <a:rPr lang="en-US" sz="2800" dirty="0"/>
              <a:t>The parable is found in Luke 10:30-37.</a:t>
            </a:r>
          </a:p>
          <a:p>
            <a:pPr marL="0" indent="0">
              <a:buNone/>
            </a:pPr>
            <a:endParaRPr lang="en-US" dirty="0"/>
          </a:p>
        </p:txBody>
      </p:sp>
      <p:sp>
        <p:nvSpPr>
          <p:cNvPr id="4" name="TextBox 3">
            <a:extLst>
              <a:ext uri="{FF2B5EF4-FFF2-40B4-BE49-F238E27FC236}">
                <a16:creationId xmlns:a16="http://schemas.microsoft.com/office/drawing/2014/main" id="{4246D152-ED9E-BE14-539D-AED53BE69C50}"/>
              </a:ext>
            </a:extLst>
          </p:cNvPr>
          <p:cNvSpPr txBox="1"/>
          <p:nvPr/>
        </p:nvSpPr>
        <p:spPr>
          <a:xfrm>
            <a:off x="457200" y="2362200"/>
            <a:ext cx="8229600" cy="523220"/>
          </a:xfrm>
          <a:prstGeom prst="rect">
            <a:avLst/>
          </a:prstGeom>
          <a:solidFill>
            <a:schemeClr val="tx2"/>
          </a:solidFill>
        </p:spPr>
        <p:txBody>
          <a:bodyPr wrap="square" rtlCol="0">
            <a:spAutoFit/>
          </a:bodyPr>
          <a:lstStyle/>
          <a:p>
            <a:pPr algn="ctr"/>
            <a:r>
              <a:rPr lang="en-US" sz="2800" dirty="0"/>
              <a:t>Who is represented by the innkeeper?</a:t>
            </a:r>
          </a:p>
        </p:txBody>
      </p:sp>
      <p:sp>
        <p:nvSpPr>
          <p:cNvPr id="5" name="TextBox 4">
            <a:extLst>
              <a:ext uri="{FF2B5EF4-FFF2-40B4-BE49-F238E27FC236}">
                <a16:creationId xmlns:a16="http://schemas.microsoft.com/office/drawing/2014/main" id="{3FBB4CB5-B3CA-829E-D8F5-2DF28905C233}"/>
              </a:ext>
            </a:extLst>
          </p:cNvPr>
          <p:cNvSpPr txBox="1"/>
          <p:nvPr/>
        </p:nvSpPr>
        <p:spPr>
          <a:xfrm>
            <a:off x="457200" y="3276600"/>
            <a:ext cx="8229600" cy="2215991"/>
          </a:xfrm>
          <a:prstGeom prst="rect">
            <a:avLst/>
          </a:prstGeom>
          <a:solidFill>
            <a:schemeClr val="accent1"/>
          </a:solidFill>
        </p:spPr>
        <p:txBody>
          <a:bodyPr wrap="square" rtlCol="0">
            <a:spAutoFit/>
          </a:bodyPr>
          <a:lstStyle/>
          <a:p>
            <a:pPr marL="342900" indent="-342900">
              <a:buFont typeface="Arial" panose="020B0604020202020204" pitchFamily="34" charset="0"/>
              <a:buChar char="•"/>
            </a:pPr>
            <a:r>
              <a:rPr lang="en-US" sz="2400" b="0" i="0" dirty="0">
                <a:solidFill>
                  <a:srgbClr val="141414"/>
                </a:solidFill>
                <a:effectLst/>
              </a:rPr>
              <a:t>St. John Chrysostom (347-407) </a:t>
            </a:r>
          </a:p>
          <a:p>
            <a:pPr marL="342900" indent="-342900">
              <a:buFont typeface="Arial" panose="020B0604020202020204" pitchFamily="34" charset="0"/>
              <a:buChar char="•"/>
            </a:pPr>
            <a:r>
              <a:rPr lang="en-US" sz="2400" dirty="0">
                <a:solidFill>
                  <a:srgbClr val="141414"/>
                </a:solidFill>
              </a:rPr>
              <a:t>Origen (185-253)</a:t>
            </a:r>
          </a:p>
          <a:p>
            <a:endParaRPr lang="en-US" sz="2400" b="0" i="0" dirty="0">
              <a:solidFill>
                <a:srgbClr val="141414"/>
              </a:solidFill>
              <a:effectLst/>
            </a:endParaRPr>
          </a:p>
          <a:p>
            <a:r>
              <a:rPr lang="en-US" sz="2400" dirty="0">
                <a:solidFill>
                  <a:srgbClr val="141414"/>
                </a:solidFill>
              </a:rPr>
              <a:t>Both allegorized the story, giving meaning to every detail – but was that the purpose of the teaching of Jesus?</a:t>
            </a:r>
            <a:endParaRPr lang="en-US" sz="2400" b="0" i="0" dirty="0">
              <a:solidFill>
                <a:srgbClr val="141414"/>
              </a:solidFill>
              <a:effectLst/>
            </a:endParaRPr>
          </a:p>
          <a:p>
            <a:endParaRPr lang="en-US" dirty="0"/>
          </a:p>
        </p:txBody>
      </p:sp>
    </p:spTree>
    <p:extLst>
      <p:ext uri="{BB962C8B-B14F-4D97-AF65-F5344CB8AC3E}">
        <p14:creationId xmlns:p14="http://schemas.microsoft.com/office/powerpoint/2010/main" val="121360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A3A8B-935D-5003-191F-CB76B66B0FFE}"/>
              </a:ext>
            </a:extLst>
          </p:cNvPr>
          <p:cNvSpPr>
            <a:spLocks noGrp="1"/>
          </p:cNvSpPr>
          <p:nvPr>
            <p:ph type="title"/>
          </p:nvPr>
        </p:nvSpPr>
        <p:spPr/>
        <p:txBody>
          <a:bodyPr/>
          <a:lstStyle/>
          <a:p>
            <a:r>
              <a:rPr lang="en-US" b="1" dirty="0"/>
              <a:t>Generalizing</a:t>
            </a:r>
          </a:p>
        </p:txBody>
      </p:sp>
      <p:sp>
        <p:nvSpPr>
          <p:cNvPr id="3" name="Content Placeholder 2">
            <a:extLst>
              <a:ext uri="{FF2B5EF4-FFF2-40B4-BE49-F238E27FC236}">
                <a16:creationId xmlns:a16="http://schemas.microsoft.com/office/drawing/2014/main" id="{96DE7448-D389-8746-24BA-D8F5BA8F531C}"/>
              </a:ext>
            </a:extLst>
          </p:cNvPr>
          <p:cNvSpPr>
            <a:spLocks noGrp="1"/>
          </p:cNvSpPr>
          <p:nvPr>
            <p:ph idx="1"/>
          </p:nvPr>
        </p:nvSpPr>
        <p:spPr>
          <a:xfrm>
            <a:off x="457200" y="1600200"/>
            <a:ext cx="8229600" cy="990600"/>
          </a:xfrm>
        </p:spPr>
        <p:txBody>
          <a:bodyPr/>
          <a:lstStyle/>
          <a:p>
            <a:pPr marL="0" indent="0">
              <a:buNone/>
            </a:pPr>
            <a:r>
              <a:rPr lang="en-US" sz="2400" b="1" dirty="0"/>
              <a:t>DANGER</a:t>
            </a:r>
            <a:r>
              <a:rPr lang="en-US" sz="2400" dirty="0"/>
              <a:t>: Simplify the story into a platform for doctrinal points.</a:t>
            </a:r>
          </a:p>
          <a:p>
            <a:pPr marL="0" indent="0">
              <a:buNone/>
            </a:pPr>
            <a:endParaRPr lang="en-US" dirty="0"/>
          </a:p>
        </p:txBody>
      </p:sp>
      <p:sp>
        <p:nvSpPr>
          <p:cNvPr id="4" name="TextBox 3">
            <a:extLst>
              <a:ext uri="{FF2B5EF4-FFF2-40B4-BE49-F238E27FC236}">
                <a16:creationId xmlns:a16="http://schemas.microsoft.com/office/drawing/2014/main" id="{02CF2D8A-169A-B44F-4785-E1322B529D5B}"/>
              </a:ext>
            </a:extLst>
          </p:cNvPr>
          <p:cNvSpPr txBox="1"/>
          <p:nvPr/>
        </p:nvSpPr>
        <p:spPr>
          <a:xfrm>
            <a:off x="609600" y="2971800"/>
            <a:ext cx="7924800" cy="892552"/>
          </a:xfrm>
          <a:prstGeom prst="rect">
            <a:avLst/>
          </a:prstGeom>
          <a:solidFill>
            <a:schemeClr val="accent1"/>
          </a:solidFill>
        </p:spPr>
        <p:txBody>
          <a:bodyPr wrap="square" rtlCol="0">
            <a:spAutoFit/>
          </a:bodyPr>
          <a:lstStyle/>
          <a:p>
            <a:pPr algn="ctr"/>
            <a:r>
              <a:rPr lang="en-US" sz="2600" dirty="0"/>
              <a:t>The points might be absolutely true and meaningful, but it minimizes the story from its larger context.</a:t>
            </a:r>
          </a:p>
        </p:txBody>
      </p:sp>
      <p:sp>
        <p:nvSpPr>
          <p:cNvPr id="5" name="TextBox 4">
            <a:extLst>
              <a:ext uri="{FF2B5EF4-FFF2-40B4-BE49-F238E27FC236}">
                <a16:creationId xmlns:a16="http://schemas.microsoft.com/office/drawing/2014/main" id="{065D57A6-E2D5-AA26-09C4-C8CEAB28BE7A}"/>
              </a:ext>
            </a:extLst>
          </p:cNvPr>
          <p:cNvSpPr txBox="1"/>
          <p:nvPr/>
        </p:nvSpPr>
        <p:spPr>
          <a:xfrm>
            <a:off x="609600" y="4343400"/>
            <a:ext cx="7924800" cy="523220"/>
          </a:xfrm>
          <a:prstGeom prst="rect">
            <a:avLst/>
          </a:prstGeom>
          <a:noFill/>
        </p:spPr>
        <p:txBody>
          <a:bodyPr wrap="square" rtlCol="0">
            <a:spAutoFit/>
          </a:bodyPr>
          <a:lstStyle/>
          <a:p>
            <a:r>
              <a:rPr lang="en-US" sz="2800" b="1" dirty="0"/>
              <a:t>EXAMPLE:  David and Goliath (1 Samuel 17)</a:t>
            </a:r>
          </a:p>
        </p:txBody>
      </p:sp>
      <p:sp>
        <p:nvSpPr>
          <p:cNvPr id="6" name="TextBox 5">
            <a:extLst>
              <a:ext uri="{FF2B5EF4-FFF2-40B4-BE49-F238E27FC236}">
                <a16:creationId xmlns:a16="http://schemas.microsoft.com/office/drawing/2014/main" id="{33E92433-F669-F046-E748-B2B3589A321B}"/>
              </a:ext>
            </a:extLst>
          </p:cNvPr>
          <p:cNvSpPr txBox="1"/>
          <p:nvPr/>
        </p:nvSpPr>
        <p:spPr>
          <a:xfrm>
            <a:off x="609600" y="5039380"/>
            <a:ext cx="7924800" cy="523220"/>
          </a:xfrm>
          <a:prstGeom prst="rect">
            <a:avLst/>
          </a:prstGeom>
          <a:solidFill>
            <a:schemeClr val="tx2"/>
          </a:solidFill>
        </p:spPr>
        <p:txBody>
          <a:bodyPr wrap="square" rtlCol="0">
            <a:spAutoFit/>
          </a:bodyPr>
          <a:lstStyle/>
          <a:p>
            <a:r>
              <a:rPr lang="en-US" sz="2800" b="1" dirty="0"/>
              <a:t>The 5 Stones of Defeating Goliath!</a:t>
            </a:r>
          </a:p>
        </p:txBody>
      </p:sp>
    </p:spTree>
    <p:extLst>
      <p:ext uri="{BB962C8B-B14F-4D97-AF65-F5344CB8AC3E}">
        <p14:creationId xmlns:p14="http://schemas.microsoft.com/office/powerpoint/2010/main" val="351880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AC96F-43E8-0EA6-7FE7-03EA575A5427}"/>
              </a:ext>
            </a:extLst>
          </p:cNvPr>
          <p:cNvSpPr>
            <a:spLocks noGrp="1"/>
          </p:cNvSpPr>
          <p:nvPr>
            <p:ph type="title"/>
          </p:nvPr>
        </p:nvSpPr>
        <p:spPr/>
        <p:txBody>
          <a:bodyPr/>
          <a:lstStyle/>
          <a:p>
            <a:r>
              <a:rPr lang="en-US" b="1" dirty="0"/>
              <a:t>1 Samuel 17:40</a:t>
            </a:r>
          </a:p>
        </p:txBody>
      </p:sp>
      <p:sp>
        <p:nvSpPr>
          <p:cNvPr id="3" name="Content Placeholder 2">
            <a:extLst>
              <a:ext uri="{FF2B5EF4-FFF2-40B4-BE49-F238E27FC236}">
                <a16:creationId xmlns:a16="http://schemas.microsoft.com/office/drawing/2014/main" id="{BC0F207E-8C6D-1CCE-5C8E-D53CFB0CB098}"/>
              </a:ext>
            </a:extLst>
          </p:cNvPr>
          <p:cNvSpPr>
            <a:spLocks noGrp="1"/>
          </p:cNvSpPr>
          <p:nvPr>
            <p:ph idx="1"/>
          </p:nvPr>
        </p:nvSpPr>
        <p:spPr>
          <a:xfrm>
            <a:off x="457200" y="1600200"/>
            <a:ext cx="8229600" cy="2209800"/>
          </a:xfrm>
        </p:spPr>
        <p:txBody>
          <a:bodyPr>
            <a:normAutofit lnSpcReduction="10000"/>
          </a:bodyPr>
          <a:lstStyle/>
          <a:p>
            <a:pPr marL="0" indent="0">
              <a:buNone/>
            </a:pPr>
            <a:r>
              <a:rPr lang="en-US" sz="2800" b="0" i="0" dirty="0">
                <a:solidFill>
                  <a:srgbClr val="000000"/>
                </a:solidFill>
                <a:effectLst/>
              </a:rPr>
              <a:t>Then he took his staff in his hand; and he chose for himself </a:t>
            </a:r>
            <a:r>
              <a:rPr lang="en-US" sz="2800" b="1" i="0" u="sng" dirty="0">
                <a:solidFill>
                  <a:srgbClr val="000000"/>
                </a:solidFill>
                <a:effectLst/>
              </a:rPr>
              <a:t>five smooth stones </a:t>
            </a:r>
            <a:r>
              <a:rPr lang="en-US" sz="2800" b="0" i="0" dirty="0">
                <a:solidFill>
                  <a:srgbClr val="000000"/>
                </a:solidFill>
                <a:effectLst/>
              </a:rPr>
              <a:t>from the brook, and put them in a shepherd’s bag, in a pouch which he had, and his sling was in his hand. And he drew near to the Philistine. </a:t>
            </a:r>
            <a:endParaRPr lang="en-US" sz="2800" dirty="0"/>
          </a:p>
        </p:txBody>
      </p:sp>
      <p:sp>
        <p:nvSpPr>
          <p:cNvPr id="4" name="TextBox 3">
            <a:extLst>
              <a:ext uri="{FF2B5EF4-FFF2-40B4-BE49-F238E27FC236}">
                <a16:creationId xmlns:a16="http://schemas.microsoft.com/office/drawing/2014/main" id="{AA0D1E63-1D38-3A05-762A-0FCDAEC2E1C5}"/>
              </a:ext>
            </a:extLst>
          </p:cNvPr>
          <p:cNvSpPr txBox="1"/>
          <p:nvPr/>
        </p:nvSpPr>
        <p:spPr>
          <a:xfrm>
            <a:off x="609600" y="3885460"/>
            <a:ext cx="7696200" cy="2492990"/>
          </a:xfrm>
          <a:prstGeom prst="rect">
            <a:avLst/>
          </a:prstGeom>
          <a:solidFill>
            <a:schemeClr val="accent1"/>
          </a:solidFill>
        </p:spPr>
        <p:txBody>
          <a:bodyPr wrap="square" rtlCol="0">
            <a:spAutoFit/>
          </a:bodyPr>
          <a:lstStyle/>
          <a:p>
            <a:r>
              <a:rPr lang="en-US" sz="2600" dirty="0"/>
              <a:t>David took the stone of…</a:t>
            </a:r>
          </a:p>
          <a:p>
            <a:pPr marL="342900" indent="-342900">
              <a:buAutoNum type="arabicParenR"/>
            </a:pPr>
            <a:r>
              <a:rPr lang="en-US" sz="2600" dirty="0"/>
              <a:t>Courage</a:t>
            </a:r>
          </a:p>
          <a:p>
            <a:pPr marL="342900" indent="-342900">
              <a:buAutoNum type="arabicParenR"/>
            </a:pPr>
            <a:r>
              <a:rPr lang="en-US" sz="2600" dirty="0"/>
              <a:t>Faith</a:t>
            </a:r>
          </a:p>
          <a:p>
            <a:pPr marL="342900" indent="-342900">
              <a:buAutoNum type="arabicParenR"/>
            </a:pPr>
            <a:r>
              <a:rPr lang="en-US" sz="2600" dirty="0"/>
              <a:t>Boldness</a:t>
            </a:r>
          </a:p>
          <a:p>
            <a:pPr marL="342900" indent="-342900">
              <a:buAutoNum type="arabicParenR"/>
            </a:pPr>
            <a:r>
              <a:rPr lang="en-US" sz="2600" dirty="0"/>
              <a:t>Preparation</a:t>
            </a:r>
          </a:p>
          <a:p>
            <a:pPr marL="342900" indent="-342900">
              <a:buAutoNum type="arabicParenR"/>
            </a:pPr>
            <a:r>
              <a:rPr lang="en-US" sz="2600" dirty="0"/>
              <a:t>???</a:t>
            </a:r>
          </a:p>
        </p:txBody>
      </p:sp>
    </p:spTree>
    <p:extLst>
      <p:ext uri="{BB962C8B-B14F-4D97-AF65-F5344CB8AC3E}">
        <p14:creationId xmlns:p14="http://schemas.microsoft.com/office/powerpoint/2010/main" val="100998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057400"/>
            <a:ext cx="8153400" cy="1295400"/>
          </a:xfrm>
        </p:spPr>
        <p:txBody>
          <a:bodyPr/>
          <a:lstStyle/>
          <a:p>
            <a:pPr algn="ctr"/>
            <a:r>
              <a:rPr lang="en-US" sz="3500" b="1" i="0" dirty="0">
                <a:solidFill>
                  <a:srgbClr val="000000"/>
                </a:solidFill>
                <a:effectLst/>
              </a:rPr>
              <a:t>Teaching old testament stories</a:t>
            </a:r>
            <a:endParaRPr lang="en-US" sz="3200" dirty="0">
              <a:solidFill>
                <a:schemeClr val="tx1"/>
              </a:solidFill>
            </a:endParaRPr>
          </a:p>
        </p:txBody>
      </p:sp>
      <p:sp>
        <p:nvSpPr>
          <p:cNvPr id="3" name="Subtitle 2"/>
          <p:cNvSpPr>
            <a:spLocks noGrp="1"/>
          </p:cNvSpPr>
          <p:nvPr>
            <p:ph type="subTitle" idx="1"/>
          </p:nvPr>
        </p:nvSpPr>
        <p:spPr>
          <a:xfrm>
            <a:off x="1447800" y="4724400"/>
            <a:ext cx="6400800" cy="1143000"/>
          </a:xfrm>
        </p:spPr>
        <p:txBody>
          <a:bodyPr>
            <a:normAutofit/>
          </a:bodyPr>
          <a:lstStyle/>
          <a:p>
            <a:pPr algn="ctr"/>
            <a:r>
              <a:rPr lang="en-US" dirty="0"/>
              <a:t>July 31, 2022</a:t>
            </a:r>
          </a:p>
          <a:p>
            <a:pPr algn="ctr"/>
            <a:r>
              <a:rPr lang="en-US" dirty="0"/>
              <a:t>San Angelo, TX</a:t>
            </a:r>
          </a:p>
        </p:txBody>
      </p:sp>
      <p:sp>
        <p:nvSpPr>
          <p:cNvPr id="4" name="TextBox 3">
            <a:extLst>
              <a:ext uri="{FF2B5EF4-FFF2-40B4-BE49-F238E27FC236}">
                <a16:creationId xmlns:a16="http://schemas.microsoft.com/office/drawing/2014/main" id="{60F8F040-9824-8F7D-8C5C-1F4060E542F2}"/>
              </a:ext>
            </a:extLst>
          </p:cNvPr>
          <p:cNvSpPr txBox="1"/>
          <p:nvPr/>
        </p:nvSpPr>
        <p:spPr>
          <a:xfrm>
            <a:off x="1524000" y="3650902"/>
            <a:ext cx="6477000" cy="461665"/>
          </a:xfrm>
          <a:prstGeom prst="rect">
            <a:avLst/>
          </a:prstGeom>
          <a:noFill/>
        </p:spPr>
        <p:txBody>
          <a:bodyPr wrap="square" rtlCol="0">
            <a:spAutoFit/>
          </a:bodyPr>
          <a:lstStyle/>
          <a:p>
            <a:pPr algn="ctr"/>
            <a:r>
              <a:rPr lang="en-US" sz="2400" dirty="0"/>
              <a:t>Historical Psalms</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2EC08-E303-255D-D6A0-F842F17B1CD9}"/>
              </a:ext>
            </a:extLst>
          </p:cNvPr>
          <p:cNvSpPr>
            <a:spLocks noGrp="1"/>
          </p:cNvSpPr>
          <p:nvPr>
            <p:ph type="title"/>
          </p:nvPr>
        </p:nvSpPr>
        <p:spPr/>
        <p:txBody>
          <a:bodyPr/>
          <a:lstStyle/>
          <a:p>
            <a:r>
              <a:rPr lang="en-US" b="1" dirty="0"/>
              <a:t>Personalizing</a:t>
            </a:r>
          </a:p>
        </p:txBody>
      </p:sp>
      <p:sp>
        <p:nvSpPr>
          <p:cNvPr id="3" name="Content Placeholder 2">
            <a:extLst>
              <a:ext uri="{FF2B5EF4-FFF2-40B4-BE49-F238E27FC236}">
                <a16:creationId xmlns:a16="http://schemas.microsoft.com/office/drawing/2014/main" id="{C1CDD16E-34D3-6597-446A-0EA20666783C}"/>
              </a:ext>
            </a:extLst>
          </p:cNvPr>
          <p:cNvSpPr>
            <a:spLocks noGrp="1"/>
          </p:cNvSpPr>
          <p:nvPr>
            <p:ph idx="1"/>
          </p:nvPr>
        </p:nvSpPr>
        <p:spPr>
          <a:xfrm>
            <a:off x="457200" y="1600200"/>
            <a:ext cx="8229600" cy="685800"/>
          </a:xfrm>
        </p:spPr>
        <p:txBody>
          <a:bodyPr/>
          <a:lstStyle/>
          <a:p>
            <a:pPr marL="0" indent="0">
              <a:buNone/>
            </a:pPr>
            <a:r>
              <a:rPr lang="en-US" sz="2400" b="1" dirty="0"/>
              <a:t>DANGER</a:t>
            </a:r>
            <a:r>
              <a:rPr lang="en-US" sz="2400" dirty="0"/>
              <a:t>:  Making everything about us personally.</a:t>
            </a:r>
          </a:p>
          <a:p>
            <a:pPr marL="0" indent="0">
              <a:buNone/>
            </a:pPr>
            <a:endParaRPr lang="en-US" dirty="0"/>
          </a:p>
        </p:txBody>
      </p:sp>
      <p:sp>
        <p:nvSpPr>
          <p:cNvPr id="4" name="TextBox 3">
            <a:extLst>
              <a:ext uri="{FF2B5EF4-FFF2-40B4-BE49-F238E27FC236}">
                <a16:creationId xmlns:a16="http://schemas.microsoft.com/office/drawing/2014/main" id="{0786A634-DCAB-60AF-92DC-4F07B48E48E1}"/>
              </a:ext>
            </a:extLst>
          </p:cNvPr>
          <p:cNvSpPr txBox="1"/>
          <p:nvPr/>
        </p:nvSpPr>
        <p:spPr>
          <a:xfrm>
            <a:off x="609600" y="2536448"/>
            <a:ext cx="7924800" cy="892552"/>
          </a:xfrm>
          <a:prstGeom prst="rect">
            <a:avLst/>
          </a:prstGeom>
          <a:solidFill>
            <a:schemeClr val="accent1"/>
          </a:solidFill>
        </p:spPr>
        <p:txBody>
          <a:bodyPr wrap="square" rtlCol="0">
            <a:spAutoFit/>
          </a:bodyPr>
          <a:lstStyle/>
          <a:p>
            <a:pPr algn="ctr"/>
            <a:r>
              <a:rPr lang="en-US" sz="2600" dirty="0"/>
              <a:t>We ask “How does this apply to me?”, but we have to remember the stories are not a personal promise!</a:t>
            </a:r>
          </a:p>
        </p:txBody>
      </p:sp>
      <p:sp>
        <p:nvSpPr>
          <p:cNvPr id="5" name="TextBox 4">
            <a:extLst>
              <a:ext uri="{FF2B5EF4-FFF2-40B4-BE49-F238E27FC236}">
                <a16:creationId xmlns:a16="http://schemas.microsoft.com/office/drawing/2014/main" id="{14361D92-0CE3-B2E3-E4D8-F4EF74C7806A}"/>
              </a:ext>
            </a:extLst>
          </p:cNvPr>
          <p:cNvSpPr txBox="1"/>
          <p:nvPr/>
        </p:nvSpPr>
        <p:spPr>
          <a:xfrm>
            <a:off x="609600" y="3743980"/>
            <a:ext cx="7924800" cy="523220"/>
          </a:xfrm>
          <a:prstGeom prst="rect">
            <a:avLst/>
          </a:prstGeom>
          <a:noFill/>
        </p:spPr>
        <p:txBody>
          <a:bodyPr wrap="square" rtlCol="0">
            <a:spAutoFit/>
          </a:bodyPr>
          <a:lstStyle/>
          <a:p>
            <a:r>
              <a:rPr lang="en-US" sz="2800" b="1" dirty="0"/>
              <a:t>EXAMPLE:  The Fiery Furnace (Daniel 3)</a:t>
            </a:r>
          </a:p>
        </p:txBody>
      </p:sp>
    </p:spTree>
    <p:extLst>
      <p:ext uri="{BB962C8B-B14F-4D97-AF65-F5344CB8AC3E}">
        <p14:creationId xmlns:p14="http://schemas.microsoft.com/office/powerpoint/2010/main" val="149789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29A7C-027C-24B8-8EF7-2A1A1C8BFCDA}"/>
              </a:ext>
            </a:extLst>
          </p:cNvPr>
          <p:cNvSpPr>
            <a:spLocks noGrp="1"/>
          </p:cNvSpPr>
          <p:nvPr>
            <p:ph type="title"/>
          </p:nvPr>
        </p:nvSpPr>
        <p:spPr/>
        <p:txBody>
          <a:bodyPr/>
          <a:lstStyle/>
          <a:p>
            <a:r>
              <a:rPr lang="en-US" b="1" dirty="0"/>
              <a:t>Daniel 3:17</a:t>
            </a:r>
          </a:p>
        </p:txBody>
      </p:sp>
      <p:sp>
        <p:nvSpPr>
          <p:cNvPr id="3" name="Content Placeholder 2">
            <a:extLst>
              <a:ext uri="{FF2B5EF4-FFF2-40B4-BE49-F238E27FC236}">
                <a16:creationId xmlns:a16="http://schemas.microsoft.com/office/drawing/2014/main" id="{5F3E7E54-0BA1-7B73-08A0-4926C078D8E4}"/>
              </a:ext>
            </a:extLst>
          </p:cNvPr>
          <p:cNvSpPr>
            <a:spLocks noGrp="1"/>
          </p:cNvSpPr>
          <p:nvPr>
            <p:ph idx="1"/>
          </p:nvPr>
        </p:nvSpPr>
        <p:spPr>
          <a:xfrm>
            <a:off x="457200" y="1600200"/>
            <a:ext cx="8229600" cy="1447800"/>
          </a:xfrm>
        </p:spPr>
        <p:txBody>
          <a:bodyPr>
            <a:normAutofit/>
          </a:bodyPr>
          <a:lstStyle/>
          <a:p>
            <a:pPr marL="0" indent="0">
              <a:buNone/>
            </a:pPr>
            <a:r>
              <a:rPr lang="en-US" sz="2800" b="0" i="0" dirty="0">
                <a:solidFill>
                  <a:srgbClr val="000000"/>
                </a:solidFill>
                <a:effectLst/>
              </a:rPr>
              <a:t>If that </a:t>
            </a:r>
            <a:r>
              <a:rPr lang="en-US" sz="2800" b="0" i="1" dirty="0">
                <a:solidFill>
                  <a:srgbClr val="000000"/>
                </a:solidFill>
                <a:effectLst/>
              </a:rPr>
              <a:t>is the case,</a:t>
            </a:r>
            <a:r>
              <a:rPr lang="en-US" sz="2800" b="0" i="0" dirty="0">
                <a:solidFill>
                  <a:srgbClr val="000000"/>
                </a:solidFill>
                <a:effectLst/>
              </a:rPr>
              <a:t> our God whom we serve is able to deliver us from the burning fiery furnace, and He will deliver </a:t>
            </a:r>
            <a:r>
              <a:rPr lang="en-US" sz="2800" b="0" i="1" dirty="0">
                <a:solidFill>
                  <a:srgbClr val="000000"/>
                </a:solidFill>
                <a:effectLst/>
              </a:rPr>
              <a:t>us</a:t>
            </a:r>
            <a:r>
              <a:rPr lang="en-US" sz="2800" b="0" i="0" dirty="0">
                <a:solidFill>
                  <a:srgbClr val="000000"/>
                </a:solidFill>
                <a:effectLst/>
              </a:rPr>
              <a:t> from your hand, O king. </a:t>
            </a:r>
            <a:endParaRPr lang="en-US" sz="2800" dirty="0"/>
          </a:p>
        </p:txBody>
      </p:sp>
      <p:sp>
        <p:nvSpPr>
          <p:cNvPr id="4" name="TextBox 3">
            <a:extLst>
              <a:ext uri="{FF2B5EF4-FFF2-40B4-BE49-F238E27FC236}">
                <a16:creationId xmlns:a16="http://schemas.microsoft.com/office/drawing/2014/main" id="{03F81F44-6FD8-E26A-14F2-1FB124739CF6}"/>
              </a:ext>
            </a:extLst>
          </p:cNvPr>
          <p:cNvSpPr txBox="1"/>
          <p:nvPr/>
        </p:nvSpPr>
        <p:spPr>
          <a:xfrm>
            <a:off x="304800" y="3352800"/>
            <a:ext cx="8458200" cy="815608"/>
          </a:xfrm>
          <a:prstGeom prst="rect">
            <a:avLst/>
          </a:prstGeom>
          <a:solidFill>
            <a:schemeClr val="tx2"/>
          </a:solidFill>
        </p:spPr>
        <p:txBody>
          <a:bodyPr wrap="square" rtlCol="0">
            <a:spAutoFit/>
          </a:bodyPr>
          <a:lstStyle/>
          <a:p>
            <a:r>
              <a:rPr lang="en-US" sz="2300" b="1" dirty="0"/>
              <a:t>Is this a personal promise?  Should we teach the message that God will always deliver His own from harm</a:t>
            </a:r>
            <a:r>
              <a:rPr lang="en-US" sz="2400" b="1" dirty="0"/>
              <a:t>? </a:t>
            </a:r>
          </a:p>
        </p:txBody>
      </p:sp>
      <p:sp>
        <p:nvSpPr>
          <p:cNvPr id="5" name="TextBox 4">
            <a:extLst>
              <a:ext uri="{FF2B5EF4-FFF2-40B4-BE49-F238E27FC236}">
                <a16:creationId xmlns:a16="http://schemas.microsoft.com/office/drawing/2014/main" id="{9057F3E0-1CA3-D5FB-B023-AA186EC44A72}"/>
              </a:ext>
            </a:extLst>
          </p:cNvPr>
          <p:cNvSpPr txBox="1"/>
          <p:nvPr/>
        </p:nvSpPr>
        <p:spPr>
          <a:xfrm>
            <a:off x="228600" y="4495800"/>
            <a:ext cx="8610600" cy="1200329"/>
          </a:xfrm>
          <a:prstGeom prst="rect">
            <a:avLst/>
          </a:prstGeom>
          <a:noFill/>
        </p:spPr>
        <p:txBody>
          <a:bodyPr wrap="square" rtlCol="0">
            <a:spAutoFit/>
          </a:bodyPr>
          <a:lstStyle/>
          <a:p>
            <a:r>
              <a:rPr lang="en-US" sz="2400" dirty="0"/>
              <a:t>Moses was delivered…1000’s of other Hebrew boys died.</a:t>
            </a:r>
          </a:p>
          <a:p>
            <a:r>
              <a:rPr lang="en-US" sz="2400" dirty="0"/>
              <a:t>Jeremiah was delivered… Uriah was beheaded (Jeremiah 26)</a:t>
            </a:r>
          </a:p>
          <a:p>
            <a:r>
              <a:rPr lang="en-US" sz="2400" dirty="0"/>
              <a:t>Peter was delivered…James was executed. </a:t>
            </a:r>
          </a:p>
        </p:txBody>
      </p:sp>
    </p:spTree>
    <p:extLst>
      <p:ext uri="{BB962C8B-B14F-4D97-AF65-F5344CB8AC3E}">
        <p14:creationId xmlns:p14="http://schemas.microsoft.com/office/powerpoint/2010/main" val="230446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29A7C-027C-24B8-8EF7-2A1A1C8BFCDA}"/>
              </a:ext>
            </a:extLst>
          </p:cNvPr>
          <p:cNvSpPr>
            <a:spLocks noGrp="1"/>
          </p:cNvSpPr>
          <p:nvPr>
            <p:ph type="title"/>
          </p:nvPr>
        </p:nvSpPr>
        <p:spPr/>
        <p:txBody>
          <a:bodyPr/>
          <a:lstStyle/>
          <a:p>
            <a:r>
              <a:rPr lang="en-US" b="1" dirty="0"/>
              <a:t>Daniel 3:18</a:t>
            </a:r>
          </a:p>
        </p:txBody>
      </p:sp>
      <p:sp>
        <p:nvSpPr>
          <p:cNvPr id="3" name="Content Placeholder 2">
            <a:extLst>
              <a:ext uri="{FF2B5EF4-FFF2-40B4-BE49-F238E27FC236}">
                <a16:creationId xmlns:a16="http://schemas.microsoft.com/office/drawing/2014/main" id="{5F3E7E54-0BA1-7B73-08A0-4926C078D8E4}"/>
              </a:ext>
            </a:extLst>
          </p:cNvPr>
          <p:cNvSpPr>
            <a:spLocks noGrp="1"/>
          </p:cNvSpPr>
          <p:nvPr>
            <p:ph idx="1"/>
          </p:nvPr>
        </p:nvSpPr>
        <p:spPr>
          <a:xfrm>
            <a:off x="457200" y="1600200"/>
            <a:ext cx="8229600" cy="1600200"/>
          </a:xfrm>
        </p:spPr>
        <p:txBody>
          <a:bodyPr>
            <a:normAutofit/>
          </a:bodyPr>
          <a:lstStyle/>
          <a:p>
            <a:pPr marL="0" indent="0">
              <a:buNone/>
            </a:pPr>
            <a:r>
              <a:rPr lang="en-US" sz="2800" b="1" i="0" u="sng" dirty="0">
                <a:solidFill>
                  <a:srgbClr val="000000"/>
                </a:solidFill>
                <a:effectLst/>
              </a:rPr>
              <a:t>But if not</a:t>
            </a:r>
            <a:r>
              <a:rPr lang="en-US" sz="2800" b="0" i="0" dirty="0">
                <a:solidFill>
                  <a:srgbClr val="000000"/>
                </a:solidFill>
                <a:effectLst/>
              </a:rPr>
              <a:t>, let it be known to you, O king, that we do not serve your gods, nor will we worship the gold image which you have set up.”</a:t>
            </a:r>
            <a:endParaRPr lang="en-US" sz="2800" dirty="0"/>
          </a:p>
        </p:txBody>
      </p:sp>
      <p:sp>
        <p:nvSpPr>
          <p:cNvPr id="5" name="TextBox 4">
            <a:extLst>
              <a:ext uri="{FF2B5EF4-FFF2-40B4-BE49-F238E27FC236}">
                <a16:creationId xmlns:a16="http://schemas.microsoft.com/office/drawing/2014/main" id="{434592C8-F7D7-E007-597F-C55DE9DBC259}"/>
              </a:ext>
            </a:extLst>
          </p:cNvPr>
          <p:cNvSpPr txBox="1"/>
          <p:nvPr/>
        </p:nvSpPr>
        <p:spPr>
          <a:xfrm>
            <a:off x="2209800" y="3581400"/>
            <a:ext cx="4953000" cy="861774"/>
          </a:xfrm>
          <a:prstGeom prst="rect">
            <a:avLst/>
          </a:prstGeom>
          <a:solidFill>
            <a:schemeClr val="accent1"/>
          </a:solidFill>
          <a:ln>
            <a:solidFill>
              <a:schemeClr val="accent1"/>
            </a:solidFill>
          </a:ln>
        </p:spPr>
        <p:txBody>
          <a:bodyPr wrap="square" rtlCol="0">
            <a:spAutoFit/>
          </a:bodyPr>
          <a:lstStyle/>
          <a:p>
            <a:pPr algn="ctr"/>
            <a:r>
              <a:rPr lang="en-US" sz="5000" b="1" dirty="0"/>
              <a:t>did…can…will</a:t>
            </a:r>
          </a:p>
        </p:txBody>
      </p:sp>
    </p:spTree>
    <p:extLst>
      <p:ext uri="{BB962C8B-B14F-4D97-AF65-F5344CB8AC3E}">
        <p14:creationId xmlns:p14="http://schemas.microsoft.com/office/powerpoint/2010/main" val="68578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59D6-151C-3F24-EA0D-A9479FBE2F40}"/>
              </a:ext>
            </a:extLst>
          </p:cNvPr>
          <p:cNvSpPr>
            <a:spLocks noGrp="1"/>
          </p:cNvSpPr>
          <p:nvPr>
            <p:ph type="title"/>
          </p:nvPr>
        </p:nvSpPr>
        <p:spPr/>
        <p:txBody>
          <a:bodyPr/>
          <a:lstStyle/>
          <a:p>
            <a:r>
              <a:rPr lang="en-US" b="1" dirty="0"/>
              <a:t>Historical Psalms</a:t>
            </a:r>
          </a:p>
        </p:txBody>
      </p:sp>
      <p:graphicFrame>
        <p:nvGraphicFramePr>
          <p:cNvPr id="4" name="Content Placeholder 3">
            <a:extLst>
              <a:ext uri="{FF2B5EF4-FFF2-40B4-BE49-F238E27FC236}">
                <a16:creationId xmlns:a16="http://schemas.microsoft.com/office/drawing/2014/main" id="{632E4A78-099D-76AD-E3AC-36F8C12D06ED}"/>
              </a:ext>
            </a:extLst>
          </p:cNvPr>
          <p:cNvGraphicFramePr>
            <a:graphicFrameLocks noGrp="1"/>
          </p:cNvGraphicFramePr>
          <p:nvPr>
            <p:ph idx="1"/>
            <p:extLst>
              <p:ext uri="{D42A27DB-BD31-4B8C-83A1-F6EECF244321}">
                <p14:modId xmlns:p14="http://schemas.microsoft.com/office/powerpoint/2010/main" val="4090382920"/>
              </p:ext>
            </p:extLst>
          </p:nvPr>
        </p:nvGraphicFramePr>
        <p:xfrm>
          <a:off x="533400" y="1828800"/>
          <a:ext cx="8077200" cy="4828947"/>
        </p:xfrm>
        <a:graphic>
          <a:graphicData uri="http://schemas.openxmlformats.org/drawingml/2006/table">
            <a:tbl>
              <a:tblPr/>
              <a:tblGrid>
                <a:gridCol w="1256190">
                  <a:extLst>
                    <a:ext uri="{9D8B030D-6E8A-4147-A177-3AD203B41FA5}">
                      <a16:colId xmlns:a16="http://schemas.microsoft.com/office/drawing/2014/main" val="4010521584"/>
                    </a:ext>
                  </a:extLst>
                </a:gridCol>
                <a:gridCol w="1397000">
                  <a:extLst>
                    <a:ext uri="{9D8B030D-6E8A-4147-A177-3AD203B41FA5}">
                      <a16:colId xmlns:a16="http://schemas.microsoft.com/office/drawing/2014/main" val="790437856"/>
                    </a:ext>
                  </a:extLst>
                </a:gridCol>
                <a:gridCol w="1346200">
                  <a:extLst>
                    <a:ext uri="{9D8B030D-6E8A-4147-A177-3AD203B41FA5}">
                      <a16:colId xmlns:a16="http://schemas.microsoft.com/office/drawing/2014/main" val="792814178"/>
                    </a:ext>
                  </a:extLst>
                </a:gridCol>
                <a:gridCol w="1346200">
                  <a:extLst>
                    <a:ext uri="{9D8B030D-6E8A-4147-A177-3AD203B41FA5}">
                      <a16:colId xmlns:a16="http://schemas.microsoft.com/office/drawing/2014/main" val="3355474940"/>
                    </a:ext>
                  </a:extLst>
                </a:gridCol>
                <a:gridCol w="1346200">
                  <a:extLst>
                    <a:ext uri="{9D8B030D-6E8A-4147-A177-3AD203B41FA5}">
                      <a16:colId xmlns:a16="http://schemas.microsoft.com/office/drawing/2014/main" val="3250403762"/>
                    </a:ext>
                  </a:extLst>
                </a:gridCol>
                <a:gridCol w="1385410">
                  <a:extLst>
                    <a:ext uri="{9D8B030D-6E8A-4147-A177-3AD203B41FA5}">
                      <a16:colId xmlns:a16="http://schemas.microsoft.com/office/drawing/2014/main" val="2293449419"/>
                    </a:ext>
                  </a:extLst>
                </a:gridCol>
              </a:tblGrid>
              <a:tr h="386943">
                <a:tc>
                  <a:txBody>
                    <a:bodyPr/>
                    <a:lstStyle/>
                    <a:p>
                      <a:pPr algn="ctr" rtl="0" fontAlgn="t">
                        <a:spcBef>
                          <a:spcPts val="0"/>
                        </a:spcBef>
                        <a:spcAft>
                          <a:spcPts val="0"/>
                        </a:spcAft>
                      </a:pPr>
                      <a:r>
                        <a:rPr lang="en-US" sz="1600" b="1" i="0" u="none" strike="noStrike" dirty="0">
                          <a:solidFill>
                            <a:srgbClr val="000000"/>
                          </a:solidFill>
                          <a:effectLst/>
                          <a:latin typeface="Arial" panose="020B0604020202020204" pitchFamily="34" charset="0"/>
                        </a:rPr>
                        <a:t>Psalm 78</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dirty="0">
                          <a:solidFill>
                            <a:srgbClr val="000000"/>
                          </a:solidFill>
                          <a:effectLst/>
                          <a:latin typeface="Arial" panose="020B0604020202020204" pitchFamily="34" charset="0"/>
                        </a:rPr>
                        <a:t>Psalm 83</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a:solidFill>
                            <a:srgbClr val="000000"/>
                          </a:solidFill>
                          <a:effectLst/>
                          <a:latin typeface="Arial" panose="020B0604020202020204" pitchFamily="34" charset="0"/>
                        </a:rPr>
                        <a:t>Psalm 105</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a:solidFill>
                            <a:srgbClr val="000000"/>
                          </a:solidFill>
                          <a:effectLst/>
                          <a:latin typeface="Arial" panose="020B0604020202020204" pitchFamily="34" charset="0"/>
                        </a:rPr>
                        <a:t>Psalm 106</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a:solidFill>
                            <a:srgbClr val="000000"/>
                          </a:solidFill>
                          <a:effectLst/>
                          <a:latin typeface="Arial" panose="020B0604020202020204" pitchFamily="34" charset="0"/>
                        </a:rPr>
                        <a:t>Psalm 135</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a:solidFill>
                            <a:srgbClr val="000000"/>
                          </a:solidFill>
                          <a:effectLst/>
                          <a:latin typeface="Arial" panose="020B0604020202020204" pitchFamily="34" charset="0"/>
                        </a:rPr>
                        <a:t>Psalm 136</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2648999574"/>
                  </a:ext>
                </a:extLst>
              </a:tr>
              <a:tr h="603657">
                <a:tc>
                  <a:txBody>
                    <a:bodyPr/>
                    <a:lstStyle/>
                    <a:p>
                      <a:pPr algn="just" rtl="0" fontAlgn="t">
                        <a:spcBef>
                          <a:spcPts val="0"/>
                        </a:spcBef>
                        <a:spcAft>
                          <a:spcPts val="0"/>
                        </a:spcAft>
                      </a:pPr>
                      <a:r>
                        <a:rPr lang="en-US" sz="1600" b="1" i="0" u="none" strike="noStrike" dirty="0">
                          <a:solidFill>
                            <a:srgbClr val="C00000"/>
                          </a:solidFill>
                          <a:effectLst/>
                          <a:latin typeface="Arial" panose="020B0604020202020204" pitchFamily="34" charset="0"/>
                        </a:rPr>
                        <a:t>Red Sea</a:t>
                      </a:r>
                      <a:endParaRPr lang="en-US" sz="1600" b="1" dirty="0">
                        <a:solidFill>
                          <a:srgbClr val="C00000"/>
                        </a:solidFill>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Sisera</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Joseph</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rgbClr val="C00000"/>
                          </a:solidFill>
                          <a:effectLst/>
                          <a:latin typeface="Arial" panose="020B0604020202020204" pitchFamily="34" charset="0"/>
                        </a:rPr>
                        <a:t>Red Sea</a:t>
                      </a:r>
                      <a:endParaRPr lang="en-US" sz="1600" b="1" dirty="0">
                        <a:solidFill>
                          <a:srgbClr val="C00000"/>
                        </a:solidFill>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Creation</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Creation</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608297"/>
                  </a:ext>
                </a:extLst>
              </a:tr>
              <a:tr h="609600">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Cloud/Light</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Midianites</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rgbClr val="0070C0"/>
                          </a:solidFill>
                          <a:effectLst/>
                          <a:latin typeface="Arial" panose="020B0604020202020204" pitchFamily="34" charset="0"/>
                        </a:rPr>
                        <a:t>Plagues</a:t>
                      </a:r>
                      <a:endParaRPr lang="en-US" sz="1600" b="1" dirty="0">
                        <a:solidFill>
                          <a:srgbClr val="0070C0"/>
                        </a:solidFill>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Korah</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rgbClr val="0070C0"/>
                          </a:solidFill>
                          <a:effectLst/>
                          <a:latin typeface="Arial" panose="020B0604020202020204" pitchFamily="34" charset="0"/>
                        </a:rPr>
                        <a:t>Plagues</a:t>
                      </a:r>
                      <a:endParaRPr lang="en-US" sz="1600" b="1" dirty="0">
                        <a:solidFill>
                          <a:srgbClr val="0070C0"/>
                        </a:solidFill>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rgbClr val="0070C0"/>
                          </a:solidFill>
                          <a:effectLst/>
                          <a:latin typeface="Arial" panose="020B0604020202020204" pitchFamily="34" charset="0"/>
                        </a:rPr>
                        <a:t>Plagues</a:t>
                      </a:r>
                      <a:endParaRPr lang="en-US" sz="1600" b="1" dirty="0">
                        <a:solidFill>
                          <a:srgbClr val="0070C0"/>
                        </a:solidFill>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104361"/>
                  </a:ext>
                </a:extLst>
              </a:tr>
              <a:tr h="609600">
                <a:tc>
                  <a:txBody>
                    <a:bodyPr/>
                    <a:lstStyle/>
                    <a:p>
                      <a:pPr rtl="0" fontAlgn="t">
                        <a:spcBef>
                          <a:spcPts val="0"/>
                        </a:spcBef>
                        <a:spcAft>
                          <a:spcPts val="0"/>
                        </a:spcAft>
                      </a:pPr>
                      <a:r>
                        <a:rPr lang="en-US" sz="1600" b="0" i="0" u="none" strike="noStrike" dirty="0" err="1">
                          <a:solidFill>
                            <a:srgbClr val="000000"/>
                          </a:solidFill>
                          <a:effectLst/>
                          <a:latin typeface="Arial" panose="020B0604020202020204" pitchFamily="34" charset="0"/>
                        </a:rPr>
                        <a:t>Meribah</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Gideon</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Cloud/Light</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Golden calf</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Sihon &amp; Og</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rgbClr val="C00000"/>
                          </a:solidFill>
                          <a:effectLst/>
                          <a:latin typeface="Arial" panose="020B0604020202020204" pitchFamily="34" charset="0"/>
                        </a:rPr>
                        <a:t>Red Sea</a:t>
                      </a:r>
                      <a:endParaRPr lang="en-US" sz="1600" b="1" dirty="0">
                        <a:solidFill>
                          <a:srgbClr val="C00000"/>
                        </a:solidFill>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7177084"/>
                  </a:ext>
                </a:extLst>
              </a:tr>
              <a:tr h="0">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Manna</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Quail</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rgbClr val="0070C0"/>
                          </a:solidFill>
                          <a:effectLst/>
                          <a:latin typeface="Arial" panose="020B0604020202020204" pitchFamily="34" charset="0"/>
                        </a:rPr>
                        <a:t>Plagues</a:t>
                      </a:r>
                      <a:endParaRPr lang="en-US" sz="1600" b="1" dirty="0">
                        <a:solidFill>
                          <a:srgbClr val="0070C0"/>
                        </a:solidFill>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a:effectLst/>
                        </a:rPr>
                      </a:b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err="1">
                          <a:solidFill>
                            <a:srgbClr val="000000"/>
                          </a:solidFill>
                          <a:effectLst/>
                          <a:latin typeface="Arial" panose="020B0604020202020204" pitchFamily="34" charset="0"/>
                        </a:rPr>
                        <a:t>Sihon</a:t>
                      </a:r>
                      <a:r>
                        <a:rPr lang="en-US" sz="1600" b="0" i="0" u="none" strike="noStrike" dirty="0">
                          <a:solidFill>
                            <a:srgbClr val="000000"/>
                          </a:solidFill>
                          <a:effectLst/>
                          <a:latin typeface="Arial" panose="020B0604020202020204" pitchFamily="34" charset="0"/>
                        </a:rPr>
                        <a:t> &amp; </a:t>
                      </a:r>
                      <a:r>
                        <a:rPr lang="en-US" sz="1600" b="0" i="0" u="none" strike="noStrike" dirty="0" err="1">
                          <a:solidFill>
                            <a:srgbClr val="000000"/>
                          </a:solidFill>
                          <a:effectLst/>
                          <a:latin typeface="Arial" panose="020B0604020202020204" pitchFamily="34" charset="0"/>
                        </a:rPr>
                        <a:t>Og</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7120815"/>
                  </a:ext>
                </a:extLst>
              </a:tr>
              <a:tr h="352148">
                <a:tc>
                  <a:txBody>
                    <a:bodyPr/>
                    <a:lstStyle/>
                    <a:p>
                      <a:pPr rtl="0" fontAlgn="t">
                        <a:spcBef>
                          <a:spcPts val="0"/>
                        </a:spcBef>
                        <a:spcAft>
                          <a:spcPts val="0"/>
                        </a:spcAft>
                      </a:pPr>
                      <a:r>
                        <a:rPr lang="en-US" sz="1600" b="1" i="0" u="none" strike="noStrike" dirty="0">
                          <a:solidFill>
                            <a:srgbClr val="0070C0"/>
                          </a:solidFill>
                          <a:effectLst/>
                          <a:latin typeface="Arial" panose="020B0604020202020204" pitchFamily="34" charset="0"/>
                        </a:rPr>
                        <a:t>Plagues</a:t>
                      </a:r>
                      <a:endParaRPr lang="en-US" sz="1600" b="1" dirty="0">
                        <a:solidFill>
                          <a:srgbClr val="0070C0"/>
                        </a:solidFill>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Manna</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rgbClr val="00B050"/>
                          </a:solidFill>
                          <a:effectLst/>
                          <a:latin typeface="Arial" panose="020B0604020202020204" pitchFamily="34" charset="0"/>
                        </a:rPr>
                        <a:t>Baal </a:t>
                      </a:r>
                      <a:r>
                        <a:rPr lang="en-US" sz="1600" b="1" i="0" u="none" strike="noStrike" dirty="0" err="1">
                          <a:solidFill>
                            <a:srgbClr val="00B050"/>
                          </a:solidFill>
                          <a:effectLst/>
                          <a:latin typeface="Arial" panose="020B0604020202020204" pitchFamily="34" charset="0"/>
                        </a:rPr>
                        <a:t>Peor</a:t>
                      </a:r>
                      <a:endParaRPr lang="en-US" sz="1600" b="1" dirty="0">
                        <a:solidFill>
                          <a:srgbClr val="00B050"/>
                        </a:solidFill>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a:effectLst/>
                        </a:rPr>
                      </a:b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3414982"/>
                  </a:ext>
                </a:extLst>
              </a:tr>
              <a:tr h="347068">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Shiloh</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Rock/Water</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err="1">
                          <a:solidFill>
                            <a:srgbClr val="000000"/>
                          </a:solidFill>
                          <a:effectLst/>
                          <a:latin typeface="Arial" panose="020B0604020202020204" pitchFamily="34" charset="0"/>
                        </a:rPr>
                        <a:t>Meribah</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2168480"/>
                  </a:ext>
                </a:extLst>
              </a:tr>
              <a:tr h="775107">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Lost Ark</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325476"/>
                  </a:ext>
                </a:extLst>
              </a:tr>
            </a:tbl>
          </a:graphicData>
        </a:graphic>
      </p:graphicFrame>
      <p:sp>
        <p:nvSpPr>
          <p:cNvPr id="5" name="Rectangle 1">
            <a:extLst>
              <a:ext uri="{FF2B5EF4-FFF2-40B4-BE49-F238E27FC236}">
                <a16:creationId xmlns:a16="http://schemas.microsoft.com/office/drawing/2014/main" id="{C0A1D21F-CA5E-90B7-A241-3FB530B6B23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0507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21DE5-5CF1-C940-757A-0C4B1213677D}"/>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2301DD69-5B3B-D148-8F4A-9920172D69E5}"/>
              </a:ext>
            </a:extLst>
          </p:cNvPr>
          <p:cNvSpPr>
            <a:spLocks noGrp="1"/>
          </p:cNvSpPr>
          <p:nvPr>
            <p:ph idx="1"/>
          </p:nvPr>
        </p:nvSpPr>
        <p:spPr>
          <a:xfrm>
            <a:off x="457200" y="1600200"/>
            <a:ext cx="8229600" cy="2514600"/>
          </a:xfrm>
        </p:spPr>
        <p:txBody>
          <a:bodyPr>
            <a:normAutofit/>
          </a:bodyPr>
          <a:lstStyle/>
          <a:p>
            <a:pPr marL="0" indent="0">
              <a:buNone/>
            </a:pPr>
            <a:r>
              <a:rPr lang="en-US" sz="2800" b="0" i="0" dirty="0">
                <a:solidFill>
                  <a:srgbClr val="000000"/>
                </a:solidFill>
                <a:effectLst/>
              </a:rPr>
              <a:t>(</a:t>
            </a:r>
            <a:r>
              <a:rPr lang="en-US" sz="2800" b="1" dirty="0">
                <a:solidFill>
                  <a:srgbClr val="000000"/>
                </a:solidFill>
              </a:rPr>
              <a:t>Romans 15:4</a:t>
            </a:r>
            <a:r>
              <a:rPr lang="en-US" sz="2800" dirty="0">
                <a:solidFill>
                  <a:srgbClr val="000000"/>
                </a:solidFill>
              </a:rPr>
              <a:t>)</a:t>
            </a:r>
          </a:p>
          <a:p>
            <a:pPr marL="0" indent="0">
              <a:buNone/>
            </a:pPr>
            <a:r>
              <a:rPr lang="en-US" sz="2800" b="0" i="0" dirty="0">
                <a:solidFill>
                  <a:srgbClr val="000000"/>
                </a:solidFill>
                <a:effectLst/>
              </a:rPr>
              <a:t>For whatever things were written before were written for our learning, that we through the patience and comfort of the </a:t>
            </a:r>
            <a:r>
              <a:rPr lang="en-US" sz="2800" b="1" i="0" u="sng" dirty="0">
                <a:solidFill>
                  <a:srgbClr val="000000"/>
                </a:solidFill>
                <a:effectLst/>
              </a:rPr>
              <a:t>Scriptures</a:t>
            </a:r>
            <a:r>
              <a:rPr lang="en-US" sz="2800" b="0" i="0" dirty="0">
                <a:solidFill>
                  <a:srgbClr val="000000"/>
                </a:solidFill>
                <a:effectLst/>
              </a:rPr>
              <a:t> might have hope.</a:t>
            </a:r>
            <a:endParaRPr lang="en-US" sz="2800" dirty="0"/>
          </a:p>
        </p:txBody>
      </p:sp>
      <p:sp>
        <p:nvSpPr>
          <p:cNvPr id="4" name="TextBox 3">
            <a:extLst>
              <a:ext uri="{FF2B5EF4-FFF2-40B4-BE49-F238E27FC236}">
                <a16:creationId xmlns:a16="http://schemas.microsoft.com/office/drawing/2014/main" id="{812898C3-CD9C-6F59-309E-65D7F2C58BF8}"/>
              </a:ext>
            </a:extLst>
          </p:cNvPr>
          <p:cNvSpPr txBox="1"/>
          <p:nvPr/>
        </p:nvSpPr>
        <p:spPr>
          <a:xfrm>
            <a:off x="533400" y="4419600"/>
            <a:ext cx="7924800" cy="954107"/>
          </a:xfrm>
          <a:prstGeom prst="rect">
            <a:avLst/>
          </a:prstGeom>
          <a:solidFill>
            <a:srgbClr val="C00000"/>
          </a:solidFill>
        </p:spPr>
        <p:txBody>
          <a:bodyPr wrap="square" rtlCol="0">
            <a:spAutoFit/>
          </a:bodyPr>
          <a:lstStyle/>
          <a:p>
            <a:pPr algn="ctr"/>
            <a:r>
              <a:rPr lang="en-US" sz="2800" dirty="0">
                <a:solidFill>
                  <a:schemeClr val="bg1"/>
                </a:solidFill>
              </a:rPr>
              <a:t>It is our job to learn how to use the Old Testament most effectively in our teaching.</a:t>
            </a:r>
          </a:p>
        </p:txBody>
      </p:sp>
    </p:spTree>
    <p:extLst>
      <p:ext uri="{BB962C8B-B14F-4D97-AF65-F5344CB8AC3E}">
        <p14:creationId xmlns:p14="http://schemas.microsoft.com/office/powerpoint/2010/main" val="29002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2670-B72C-E783-E435-441E38EBB7EA}"/>
              </a:ext>
            </a:extLst>
          </p:cNvPr>
          <p:cNvSpPr>
            <a:spLocks noGrp="1"/>
          </p:cNvSpPr>
          <p:nvPr>
            <p:ph type="title"/>
          </p:nvPr>
        </p:nvSpPr>
        <p:spPr/>
        <p:txBody>
          <a:bodyPr/>
          <a:lstStyle/>
          <a:p>
            <a:r>
              <a:rPr lang="en-US" b="1" dirty="0"/>
              <a:t>Psalm 136</a:t>
            </a:r>
          </a:p>
        </p:txBody>
      </p:sp>
      <p:sp>
        <p:nvSpPr>
          <p:cNvPr id="3" name="Content Placeholder 2">
            <a:extLst>
              <a:ext uri="{FF2B5EF4-FFF2-40B4-BE49-F238E27FC236}">
                <a16:creationId xmlns:a16="http://schemas.microsoft.com/office/drawing/2014/main" id="{939FC0C9-FB4B-6F09-8C84-4DEDC4E78002}"/>
              </a:ext>
            </a:extLst>
          </p:cNvPr>
          <p:cNvSpPr>
            <a:spLocks noGrp="1"/>
          </p:cNvSpPr>
          <p:nvPr>
            <p:ph idx="1"/>
          </p:nvPr>
        </p:nvSpPr>
        <p:spPr/>
        <p:txBody>
          <a:bodyPr>
            <a:normAutofit fontScale="25000" lnSpcReduction="20000"/>
          </a:bodyPr>
          <a:lstStyle/>
          <a:p>
            <a:pPr marL="0" indent="0" algn="l">
              <a:buNone/>
            </a:pPr>
            <a:r>
              <a:rPr lang="en-US" sz="7400" b="0" i="0" baseline="30000" dirty="0">
                <a:solidFill>
                  <a:srgbClr val="000000"/>
                </a:solidFill>
                <a:effectLst/>
              </a:rPr>
              <a:t>1</a:t>
            </a:r>
            <a:r>
              <a:rPr lang="en-US" sz="7400" b="0" i="0" dirty="0">
                <a:solidFill>
                  <a:srgbClr val="000000"/>
                </a:solidFill>
                <a:effectLst/>
              </a:rPr>
              <a:t>Oh, give thanks to the </a:t>
            </a:r>
            <a:r>
              <a:rPr lang="en-US" sz="7400" b="0" i="0" cap="small" dirty="0">
                <a:solidFill>
                  <a:srgbClr val="000000"/>
                </a:solidFill>
                <a:effectLst/>
              </a:rPr>
              <a:t>Lord</a:t>
            </a:r>
            <a:r>
              <a:rPr lang="en-US" sz="7400" b="0" i="0" dirty="0">
                <a:solidFill>
                  <a:srgbClr val="000000"/>
                </a:solidFill>
                <a:effectLst/>
              </a:rPr>
              <a:t>, for </a:t>
            </a:r>
            <a:r>
              <a:rPr lang="en-US" sz="7400" b="0" i="1" dirty="0">
                <a:solidFill>
                  <a:srgbClr val="000000"/>
                </a:solidFill>
                <a:effectLst/>
              </a:rPr>
              <a:t>He is</a:t>
            </a:r>
            <a:r>
              <a:rPr lang="en-US" sz="7400" b="0" i="0" dirty="0">
                <a:solidFill>
                  <a:srgbClr val="000000"/>
                </a:solidFill>
                <a:effectLst/>
              </a:rPr>
              <a:t> good!</a:t>
            </a:r>
            <a:br>
              <a:rPr lang="en-US" sz="7400" b="0" i="0" dirty="0">
                <a:solidFill>
                  <a:srgbClr val="000000"/>
                </a:solidFill>
                <a:effectLst/>
              </a:rPr>
            </a:br>
            <a:r>
              <a:rPr lang="en-US" sz="7400" b="1" i="0" dirty="0">
                <a:solidFill>
                  <a:srgbClr val="000000"/>
                </a:solidFill>
                <a:effectLst/>
              </a:rPr>
              <a:t>For His mercy </a:t>
            </a:r>
            <a:r>
              <a:rPr lang="en-US" sz="7400" b="1" i="1" dirty="0">
                <a:solidFill>
                  <a:srgbClr val="000000"/>
                </a:solidFill>
                <a:effectLst/>
              </a:rPr>
              <a:t>endures</a:t>
            </a:r>
            <a:r>
              <a:rPr lang="en-US" sz="7400" b="1" i="0" dirty="0">
                <a:solidFill>
                  <a:srgbClr val="000000"/>
                </a:solidFill>
                <a:effectLst/>
              </a:rPr>
              <a:t> forever.</a:t>
            </a:r>
          </a:p>
          <a:p>
            <a:pPr marL="0" indent="0" algn="l">
              <a:buNone/>
            </a:pPr>
            <a:br>
              <a:rPr lang="en-US" sz="7400" b="1" i="0" dirty="0">
                <a:solidFill>
                  <a:srgbClr val="000000"/>
                </a:solidFill>
                <a:effectLst/>
              </a:rPr>
            </a:br>
            <a:r>
              <a:rPr lang="en-US" sz="7400" b="1" i="0" baseline="30000" dirty="0">
                <a:solidFill>
                  <a:srgbClr val="000000"/>
                </a:solidFill>
                <a:effectLst/>
              </a:rPr>
              <a:t>2 </a:t>
            </a:r>
            <a:r>
              <a:rPr lang="en-US" sz="7400" b="0" i="0" dirty="0">
                <a:solidFill>
                  <a:srgbClr val="000000"/>
                </a:solidFill>
                <a:effectLst/>
              </a:rPr>
              <a:t>Oh, give thanks to the God of gods!</a:t>
            </a:r>
            <a:br>
              <a:rPr lang="en-US" sz="7400" b="0" i="0" dirty="0">
                <a:solidFill>
                  <a:srgbClr val="000000"/>
                </a:solidFill>
                <a:effectLst/>
              </a:rPr>
            </a:br>
            <a:r>
              <a:rPr lang="en-US" sz="7400" b="1" i="0" baseline="30000" dirty="0">
                <a:solidFill>
                  <a:srgbClr val="000000"/>
                </a:solidFill>
                <a:effectLst/>
              </a:rPr>
              <a:t>3 </a:t>
            </a:r>
            <a:r>
              <a:rPr lang="en-US" sz="7400" b="0" i="0" dirty="0">
                <a:solidFill>
                  <a:srgbClr val="000000"/>
                </a:solidFill>
                <a:effectLst/>
              </a:rPr>
              <a:t>Oh, give thanks to the Lord of lords!</a:t>
            </a:r>
            <a:br>
              <a:rPr lang="en-US" sz="7400" b="0" i="0" dirty="0">
                <a:solidFill>
                  <a:srgbClr val="000000"/>
                </a:solidFill>
                <a:effectLst/>
              </a:rPr>
            </a:br>
            <a:r>
              <a:rPr lang="en-US" sz="7400" b="1" i="0" baseline="30000" dirty="0">
                <a:solidFill>
                  <a:srgbClr val="000000"/>
                </a:solidFill>
                <a:effectLst/>
              </a:rPr>
              <a:t>4 </a:t>
            </a:r>
            <a:r>
              <a:rPr lang="en-US" sz="7400" b="0" i="0" dirty="0">
                <a:solidFill>
                  <a:srgbClr val="000000"/>
                </a:solidFill>
                <a:effectLst/>
              </a:rPr>
              <a:t>To Him who alone does great wonders,</a:t>
            </a:r>
            <a:br>
              <a:rPr lang="en-US" sz="7400" b="0" i="0" dirty="0">
                <a:solidFill>
                  <a:srgbClr val="000000"/>
                </a:solidFill>
                <a:effectLst/>
              </a:rPr>
            </a:br>
            <a:r>
              <a:rPr lang="en-US" sz="7400" b="1" i="0" baseline="30000" dirty="0">
                <a:solidFill>
                  <a:srgbClr val="000000"/>
                </a:solidFill>
                <a:effectLst/>
              </a:rPr>
              <a:t>5 </a:t>
            </a:r>
            <a:r>
              <a:rPr lang="en-US" sz="7400" b="0" i="0" dirty="0">
                <a:solidFill>
                  <a:srgbClr val="000000"/>
                </a:solidFill>
                <a:effectLst/>
              </a:rPr>
              <a:t>To Him who by wisdom made the heavens,</a:t>
            </a:r>
            <a:br>
              <a:rPr lang="en-US" sz="7400" b="0" i="0" dirty="0">
                <a:solidFill>
                  <a:srgbClr val="000000"/>
                </a:solidFill>
                <a:effectLst/>
              </a:rPr>
            </a:br>
            <a:r>
              <a:rPr lang="en-US" sz="7400" b="1" i="0" baseline="30000" dirty="0">
                <a:solidFill>
                  <a:srgbClr val="000000"/>
                </a:solidFill>
                <a:effectLst/>
              </a:rPr>
              <a:t>6 </a:t>
            </a:r>
            <a:r>
              <a:rPr lang="en-US" sz="7400" b="0" i="0" dirty="0">
                <a:solidFill>
                  <a:srgbClr val="000000"/>
                </a:solidFill>
                <a:effectLst/>
              </a:rPr>
              <a:t>To Him who laid out the earth above the waters,</a:t>
            </a:r>
            <a:br>
              <a:rPr lang="en-US" sz="7400" b="0" i="0" dirty="0">
                <a:solidFill>
                  <a:srgbClr val="000000"/>
                </a:solidFill>
                <a:effectLst/>
              </a:rPr>
            </a:br>
            <a:r>
              <a:rPr lang="en-US" sz="7400" b="1" i="0" baseline="30000" dirty="0">
                <a:solidFill>
                  <a:srgbClr val="000000"/>
                </a:solidFill>
                <a:effectLst/>
              </a:rPr>
              <a:t>7 </a:t>
            </a:r>
            <a:r>
              <a:rPr lang="en-US" sz="7400" b="0" i="0" dirty="0">
                <a:solidFill>
                  <a:srgbClr val="000000"/>
                </a:solidFill>
                <a:effectLst/>
              </a:rPr>
              <a:t>To Him who made great lights,</a:t>
            </a:r>
            <a:br>
              <a:rPr lang="en-US" sz="7400" b="0" i="0" dirty="0">
                <a:solidFill>
                  <a:srgbClr val="000000"/>
                </a:solidFill>
                <a:effectLst/>
              </a:rPr>
            </a:br>
            <a:r>
              <a:rPr lang="en-US" sz="7400" b="1" i="0" baseline="30000" dirty="0">
                <a:solidFill>
                  <a:srgbClr val="000000"/>
                </a:solidFill>
                <a:effectLst/>
              </a:rPr>
              <a:t>8 </a:t>
            </a:r>
            <a:r>
              <a:rPr lang="en-US" sz="7400" b="0" i="0" dirty="0">
                <a:solidFill>
                  <a:srgbClr val="000000"/>
                </a:solidFill>
                <a:effectLst/>
              </a:rPr>
              <a:t>The sun to rule by day,</a:t>
            </a:r>
            <a:br>
              <a:rPr lang="en-US" sz="7400" b="0" i="0" dirty="0">
                <a:solidFill>
                  <a:srgbClr val="000000"/>
                </a:solidFill>
                <a:effectLst/>
              </a:rPr>
            </a:br>
            <a:r>
              <a:rPr lang="en-US" sz="7400" b="1" i="0" baseline="30000" dirty="0">
                <a:solidFill>
                  <a:srgbClr val="000000"/>
                </a:solidFill>
                <a:effectLst/>
              </a:rPr>
              <a:t>9 </a:t>
            </a:r>
            <a:r>
              <a:rPr lang="en-US" sz="7400" b="0" i="0" dirty="0">
                <a:solidFill>
                  <a:srgbClr val="000000"/>
                </a:solidFill>
                <a:effectLst/>
              </a:rPr>
              <a:t>The moon and stars to rule by night,</a:t>
            </a:r>
            <a:br>
              <a:rPr lang="en-US" sz="7400" b="0" i="0" dirty="0">
                <a:solidFill>
                  <a:srgbClr val="000000"/>
                </a:solidFill>
                <a:effectLst/>
              </a:rPr>
            </a:br>
            <a:r>
              <a:rPr lang="en-US" sz="7400" b="1" i="0" dirty="0">
                <a:solidFill>
                  <a:srgbClr val="000000"/>
                </a:solidFill>
                <a:effectLst/>
              </a:rPr>
              <a:t>For His mercy </a:t>
            </a:r>
            <a:r>
              <a:rPr lang="en-US" sz="7400" b="1" i="1" dirty="0">
                <a:solidFill>
                  <a:srgbClr val="000000"/>
                </a:solidFill>
                <a:effectLst/>
              </a:rPr>
              <a:t>endures</a:t>
            </a:r>
            <a:r>
              <a:rPr lang="en-US" sz="7400" b="1" i="0" dirty="0">
                <a:solidFill>
                  <a:srgbClr val="000000"/>
                </a:solidFill>
                <a:effectLst/>
              </a:rPr>
              <a:t> forever.</a:t>
            </a:r>
          </a:p>
          <a:p>
            <a:pPr algn="l"/>
            <a:endParaRPr lang="en-US" sz="7400" b="1" i="0" baseline="30000" dirty="0">
              <a:solidFill>
                <a:srgbClr val="000000"/>
              </a:solidFill>
              <a:effectLst/>
            </a:endParaRPr>
          </a:p>
          <a:p>
            <a:pPr marL="0" indent="0" algn="l">
              <a:buNone/>
            </a:pPr>
            <a:r>
              <a:rPr lang="en-US" sz="7400" b="1" i="0" baseline="30000" dirty="0">
                <a:solidFill>
                  <a:srgbClr val="000000"/>
                </a:solidFill>
                <a:effectLst/>
              </a:rPr>
              <a:t>10 </a:t>
            </a:r>
            <a:r>
              <a:rPr lang="en-US" sz="7400" b="0" i="0" dirty="0">
                <a:solidFill>
                  <a:srgbClr val="000000"/>
                </a:solidFill>
                <a:effectLst/>
              </a:rPr>
              <a:t>To Him who struck Egypt in their firstborn,</a:t>
            </a:r>
            <a:br>
              <a:rPr lang="en-US" sz="7400" b="0" i="0" dirty="0">
                <a:solidFill>
                  <a:srgbClr val="000000"/>
                </a:solidFill>
                <a:effectLst/>
              </a:rPr>
            </a:br>
            <a:r>
              <a:rPr lang="en-US" sz="7400" b="1" i="0" baseline="30000" dirty="0">
                <a:solidFill>
                  <a:srgbClr val="000000"/>
                </a:solidFill>
                <a:effectLst/>
              </a:rPr>
              <a:t>11 </a:t>
            </a:r>
            <a:r>
              <a:rPr lang="en-US" sz="7400" b="0" i="0" dirty="0">
                <a:solidFill>
                  <a:srgbClr val="000000"/>
                </a:solidFill>
                <a:effectLst/>
              </a:rPr>
              <a:t>And brought out Israel from among them,</a:t>
            </a:r>
            <a:br>
              <a:rPr lang="en-US" sz="7400" b="0" i="0" dirty="0">
                <a:solidFill>
                  <a:srgbClr val="000000"/>
                </a:solidFill>
                <a:effectLst/>
              </a:rPr>
            </a:br>
            <a:r>
              <a:rPr lang="en-US" sz="7400" b="1" i="0" baseline="30000" dirty="0">
                <a:solidFill>
                  <a:srgbClr val="000000"/>
                </a:solidFill>
                <a:effectLst/>
              </a:rPr>
              <a:t>12 </a:t>
            </a:r>
            <a:r>
              <a:rPr lang="en-US" sz="7400" b="0" i="0" dirty="0">
                <a:solidFill>
                  <a:srgbClr val="000000"/>
                </a:solidFill>
                <a:effectLst/>
              </a:rPr>
              <a:t>With a strong hand, and with an outstretched arm,</a:t>
            </a:r>
            <a:br>
              <a:rPr lang="en-US" sz="7400" b="0" i="0" dirty="0">
                <a:solidFill>
                  <a:srgbClr val="000000"/>
                </a:solidFill>
                <a:effectLst/>
              </a:rPr>
            </a:br>
            <a:r>
              <a:rPr lang="en-US" sz="7400" b="1" i="0" baseline="30000" dirty="0">
                <a:solidFill>
                  <a:srgbClr val="000000"/>
                </a:solidFill>
                <a:effectLst/>
              </a:rPr>
              <a:t>13 </a:t>
            </a:r>
            <a:r>
              <a:rPr lang="en-US" sz="7400" b="0" i="0" dirty="0">
                <a:solidFill>
                  <a:srgbClr val="000000"/>
                </a:solidFill>
                <a:effectLst/>
              </a:rPr>
              <a:t>To Him who divided the Red Sea in two,</a:t>
            </a:r>
            <a:br>
              <a:rPr lang="en-US" sz="7400" b="0" i="0" dirty="0">
                <a:solidFill>
                  <a:srgbClr val="000000"/>
                </a:solidFill>
                <a:effectLst/>
              </a:rPr>
            </a:br>
            <a:r>
              <a:rPr lang="en-US" sz="7400" b="1" i="0" baseline="30000" dirty="0">
                <a:solidFill>
                  <a:srgbClr val="000000"/>
                </a:solidFill>
                <a:effectLst/>
              </a:rPr>
              <a:t>14 </a:t>
            </a:r>
            <a:r>
              <a:rPr lang="en-US" sz="7400" b="0" i="0" dirty="0">
                <a:solidFill>
                  <a:srgbClr val="000000"/>
                </a:solidFill>
                <a:effectLst/>
              </a:rPr>
              <a:t>And made Israel pass through the midst of it,</a:t>
            </a:r>
            <a:br>
              <a:rPr lang="en-US" sz="7400" b="0" i="0" dirty="0">
                <a:solidFill>
                  <a:srgbClr val="000000"/>
                </a:solidFill>
                <a:effectLst/>
              </a:rPr>
            </a:br>
            <a:r>
              <a:rPr lang="en-US" sz="7400" b="1" i="0" baseline="30000" dirty="0">
                <a:solidFill>
                  <a:srgbClr val="000000"/>
                </a:solidFill>
                <a:effectLst/>
              </a:rPr>
              <a:t>15 </a:t>
            </a:r>
            <a:r>
              <a:rPr lang="en-US" sz="7400" b="0" i="0" dirty="0">
                <a:solidFill>
                  <a:srgbClr val="000000"/>
                </a:solidFill>
                <a:effectLst/>
              </a:rPr>
              <a:t>But overthrew Pharaoh and his army in the Red Sea,</a:t>
            </a:r>
            <a:br>
              <a:rPr lang="en-US" sz="7400" b="0" i="0" dirty="0">
                <a:solidFill>
                  <a:srgbClr val="000000"/>
                </a:solidFill>
                <a:effectLst/>
              </a:rPr>
            </a:br>
            <a:r>
              <a:rPr lang="en-US" sz="7400" b="1" i="0" dirty="0">
                <a:solidFill>
                  <a:srgbClr val="000000"/>
                </a:solidFill>
                <a:effectLst/>
              </a:rPr>
              <a:t>For His mercy </a:t>
            </a:r>
            <a:r>
              <a:rPr lang="en-US" sz="7400" b="1" i="1" dirty="0">
                <a:solidFill>
                  <a:srgbClr val="000000"/>
                </a:solidFill>
                <a:effectLst/>
              </a:rPr>
              <a:t>endures</a:t>
            </a:r>
            <a:r>
              <a:rPr lang="en-US" sz="7400" b="1" i="0" dirty="0">
                <a:solidFill>
                  <a:srgbClr val="000000"/>
                </a:solidFill>
                <a:effectLst/>
              </a:rPr>
              <a:t> forever;</a:t>
            </a:r>
          </a:p>
          <a:p>
            <a:pPr marL="0" indent="0" algn="l">
              <a:buNone/>
            </a:pPr>
            <a:br>
              <a:rPr lang="en-US" sz="4800" b="0" i="0" dirty="0">
                <a:solidFill>
                  <a:srgbClr val="000000"/>
                </a:solidFill>
                <a:effectLst/>
                <a:latin typeface="system-ui"/>
              </a:rPr>
            </a:br>
            <a:endParaRPr lang="en-US" dirty="0"/>
          </a:p>
        </p:txBody>
      </p:sp>
      <p:sp>
        <p:nvSpPr>
          <p:cNvPr id="4" name="TextBox 3">
            <a:extLst>
              <a:ext uri="{FF2B5EF4-FFF2-40B4-BE49-F238E27FC236}">
                <a16:creationId xmlns:a16="http://schemas.microsoft.com/office/drawing/2014/main" id="{F9D648F8-BB05-5921-ABF0-940778632546}"/>
              </a:ext>
            </a:extLst>
          </p:cNvPr>
          <p:cNvSpPr txBox="1"/>
          <p:nvPr/>
        </p:nvSpPr>
        <p:spPr>
          <a:xfrm rot="16200000">
            <a:off x="6471166" y="3053834"/>
            <a:ext cx="1600200" cy="369332"/>
          </a:xfrm>
          <a:prstGeom prst="rect">
            <a:avLst/>
          </a:prstGeom>
          <a:solidFill>
            <a:schemeClr val="bg2">
              <a:lumMod val="75000"/>
            </a:schemeClr>
          </a:solidFill>
          <a:ln>
            <a:solidFill>
              <a:schemeClr val="tx1"/>
            </a:solidFill>
          </a:ln>
        </p:spPr>
        <p:txBody>
          <a:bodyPr wrap="square" rtlCol="0">
            <a:spAutoFit/>
          </a:bodyPr>
          <a:lstStyle/>
          <a:p>
            <a:pPr algn="ctr"/>
            <a:r>
              <a:rPr lang="en-US" dirty="0"/>
              <a:t>CREATION</a:t>
            </a:r>
          </a:p>
        </p:txBody>
      </p:sp>
      <p:sp>
        <p:nvSpPr>
          <p:cNvPr id="5" name="TextBox 4">
            <a:extLst>
              <a:ext uri="{FF2B5EF4-FFF2-40B4-BE49-F238E27FC236}">
                <a16:creationId xmlns:a16="http://schemas.microsoft.com/office/drawing/2014/main" id="{BD1F78E5-9A5F-9492-CC02-32B0B7F01A3C}"/>
              </a:ext>
            </a:extLst>
          </p:cNvPr>
          <p:cNvSpPr txBox="1"/>
          <p:nvPr/>
        </p:nvSpPr>
        <p:spPr>
          <a:xfrm rot="16200000">
            <a:off x="6471167" y="5339834"/>
            <a:ext cx="1600200" cy="369332"/>
          </a:xfrm>
          <a:prstGeom prst="rect">
            <a:avLst/>
          </a:prstGeom>
          <a:solidFill>
            <a:schemeClr val="accent5"/>
          </a:solidFill>
          <a:ln>
            <a:solidFill>
              <a:schemeClr val="tx1"/>
            </a:solidFill>
          </a:ln>
        </p:spPr>
        <p:txBody>
          <a:bodyPr wrap="square" rtlCol="0">
            <a:spAutoFit/>
          </a:bodyPr>
          <a:lstStyle/>
          <a:p>
            <a:pPr algn="ctr"/>
            <a:r>
              <a:rPr lang="en-US" dirty="0"/>
              <a:t>EGYPT</a:t>
            </a:r>
          </a:p>
        </p:txBody>
      </p:sp>
    </p:spTree>
    <p:extLst>
      <p:ext uri="{BB962C8B-B14F-4D97-AF65-F5344CB8AC3E}">
        <p14:creationId xmlns:p14="http://schemas.microsoft.com/office/powerpoint/2010/main" val="817846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2670-B72C-E783-E435-441E38EBB7EA}"/>
              </a:ext>
            </a:extLst>
          </p:cNvPr>
          <p:cNvSpPr>
            <a:spLocks noGrp="1"/>
          </p:cNvSpPr>
          <p:nvPr>
            <p:ph type="title"/>
          </p:nvPr>
        </p:nvSpPr>
        <p:spPr/>
        <p:txBody>
          <a:bodyPr/>
          <a:lstStyle/>
          <a:p>
            <a:r>
              <a:rPr lang="en-US" b="1" dirty="0"/>
              <a:t>Psalm 136</a:t>
            </a:r>
          </a:p>
        </p:txBody>
      </p:sp>
      <p:sp>
        <p:nvSpPr>
          <p:cNvPr id="3" name="Content Placeholder 2">
            <a:extLst>
              <a:ext uri="{FF2B5EF4-FFF2-40B4-BE49-F238E27FC236}">
                <a16:creationId xmlns:a16="http://schemas.microsoft.com/office/drawing/2014/main" id="{939FC0C9-FB4B-6F09-8C84-4DEDC4E78002}"/>
              </a:ext>
            </a:extLst>
          </p:cNvPr>
          <p:cNvSpPr>
            <a:spLocks noGrp="1"/>
          </p:cNvSpPr>
          <p:nvPr>
            <p:ph idx="1"/>
          </p:nvPr>
        </p:nvSpPr>
        <p:spPr>
          <a:xfrm>
            <a:off x="457200" y="1600200"/>
            <a:ext cx="8229600" cy="4572000"/>
          </a:xfrm>
        </p:spPr>
        <p:txBody>
          <a:bodyPr>
            <a:normAutofit/>
          </a:bodyPr>
          <a:lstStyle/>
          <a:p>
            <a:pPr marL="0" indent="0" algn="l">
              <a:buNone/>
            </a:pPr>
            <a:r>
              <a:rPr lang="en-US" sz="2100" b="1" i="0" baseline="30000" dirty="0">
                <a:solidFill>
                  <a:srgbClr val="000000"/>
                </a:solidFill>
                <a:effectLst/>
              </a:rPr>
              <a:t>16 </a:t>
            </a:r>
            <a:r>
              <a:rPr lang="en-US" sz="2100" b="0" i="0" dirty="0">
                <a:solidFill>
                  <a:srgbClr val="000000"/>
                </a:solidFill>
                <a:effectLst/>
              </a:rPr>
              <a:t>To Him who led His people through the wilderness,</a:t>
            </a:r>
            <a:br>
              <a:rPr lang="en-US" sz="2100" b="0" i="0" dirty="0">
                <a:solidFill>
                  <a:srgbClr val="000000"/>
                </a:solidFill>
                <a:effectLst/>
              </a:rPr>
            </a:br>
            <a:r>
              <a:rPr lang="en-US" sz="2100" b="1" i="0" baseline="30000" dirty="0">
                <a:solidFill>
                  <a:srgbClr val="000000"/>
                </a:solidFill>
                <a:effectLst/>
              </a:rPr>
              <a:t>17 </a:t>
            </a:r>
            <a:r>
              <a:rPr lang="en-US" sz="2100" b="0" i="0" dirty="0">
                <a:solidFill>
                  <a:srgbClr val="000000"/>
                </a:solidFill>
                <a:effectLst/>
              </a:rPr>
              <a:t>To Him who struck down great kings,</a:t>
            </a:r>
            <a:br>
              <a:rPr lang="en-US" sz="2100" b="0" i="0" dirty="0">
                <a:solidFill>
                  <a:srgbClr val="000000"/>
                </a:solidFill>
                <a:effectLst/>
              </a:rPr>
            </a:br>
            <a:r>
              <a:rPr lang="en-US" sz="2100" b="1" i="0" baseline="30000" dirty="0">
                <a:solidFill>
                  <a:srgbClr val="000000"/>
                </a:solidFill>
                <a:effectLst/>
              </a:rPr>
              <a:t>18 </a:t>
            </a:r>
            <a:r>
              <a:rPr lang="en-US" sz="2100" b="0" i="0" dirty="0">
                <a:solidFill>
                  <a:srgbClr val="000000"/>
                </a:solidFill>
                <a:effectLst/>
              </a:rPr>
              <a:t>And slew famous kings,</a:t>
            </a:r>
            <a:br>
              <a:rPr lang="en-US" sz="2100" b="0" i="0" dirty="0">
                <a:solidFill>
                  <a:srgbClr val="000000"/>
                </a:solidFill>
                <a:effectLst/>
              </a:rPr>
            </a:br>
            <a:r>
              <a:rPr lang="en-US" sz="2100" b="1" i="0" baseline="30000" dirty="0">
                <a:solidFill>
                  <a:srgbClr val="000000"/>
                </a:solidFill>
                <a:effectLst/>
              </a:rPr>
              <a:t>19 </a:t>
            </a:r>
            <a:r>
              <a:rPr lang="en-US" sz="2100" b="0" i="0" dirty="0" err="1">
                <a:solidFill>
                  <a:srgbClr val="000000"/>
                </a:solidFill>
                <a:effectLst/>
              </a:rPr>
              <a:t>Sihon</a:t>
            </a:r>
            <a:r>
              <a:rPr lang="en-US" sz="2100" b="0" i="0" dirty="0">
                <a:solidFill>
                  <a:srgbClr val="000000"/>
                </a:solidFill>
                <a:effectLst/>
              </a:rPr>
              <a:t> king of the Amorites,</a:t>
            </a:r>
            <a:br>
              <a:rPr lang="en-US" sz="2100" b="0" i="0" dirty="0">
                <a:solidFill>
                  <a:srgbClr val="000000"/>
                </a:solidFill>
                <a:effectLst/>
              </a:rPr>
            </a:br>
            <a:r>
              <a:rPr lang="en-US" sz="2100" b="1" i="0" baseline="30000" dirty="0">
                <a:solidFill>
                  <a:srgbClr val="000000"/>
                </a:solidFill>
                <a:effectLst/>
              </a:rPr>
              <a:t>20 </a:t>
            </a:r>
            <a:r>
              <a:rPr lang="en-US" sz="2100" b="0" i="0" dirty="0">
                <a:solidFill>
                  <a:srgbClr val="000000"/>
                </a:solidFill>
                <a:effectLst/>
              </a:rPr>
              <a:t>And </a:t>
            </a:r>
            <a:r>
              <a:rPr lang="en-US" sz="2100" b="0" i="0" dirty="0" err="1">
                <a:solidFill>
                  <a:srgbClr val="000000"/>
                </a:solidFill>
                <a:effectLst/>
              </a:rPr>
              <a:t>Og</a:t>
            </a:r>
            <a:r>
              <a:rPr lang="en-US" sz="2100" b="0" i="0" dirty="0">
                <a:solidFill>
                  <a:srgbClr val="000000"/>
                </a:solidFill>
                <a:effectLst/>
              </a:rPr>
              <a:t> king of Bashan,</a:t>
            </a:r>
            <a:br>
              <a:rPr lang="en-US" sz="2100" b="0" i="0" dirty="0">
                <a:solidFill>
                  <a:srgbClr val="000000"/>
                </a:solidFill>
                <a:effectLst/>
              </a:rPr>
            </a:br>
            <a:r>
              <a:rPr lang="en-US" sz="2100" b="1" i="0" baseline="30000" dirty="0">
                <a:solidFill>
                  <a:srgbClr val="000000"/>
                </a:solidFill>
                <a:effectLst/>
              </a:rPr>
              <a:t>21 </a:t>
            </a:r>
            <a:r>
              <a:rPr lang="en-US" sz="2100" b="0" i="0" dirty="0">
                <a:solidFill>
                  <a:srgbClr val="000000"/>
                </a:solidFill>
                <a:effectLst/>
              </a:rPr>
              <a:t>And gave their land as a heritage,</a:t>
            </a:r>
            <a:br>
              <a:rPr lang="en-US" sz="2100" b="0" i="0" dirty="0">
                <a:solidFill>
                  <a:srgbClr val="000000"/>
                </a:solidFill>
                <a:effectLst/>
              </a:rPr>
            </a:br>
            <a:r>
              <a:rPr lang="en-US" sz="2100" b="1" i="0" baseline="30000" dirty="0">
                <a:solidFill>
                  <a:srgbClr val="000000"/>
                </a:solidFill>
                <a:effectLst/>
              </a:rPr>
              <a:t>22 </a:t>
            </a:r>
            <a:r>
              <a:rPr lang="en-US" sz="2100" b="0" i="0" dirty="0">
                <a:solidFill>
                  <a:srgbClr val="000000"/>
                </a:solidFill>
                <a:effectLst/>
              </a:rPr>
              <a:t>A heritage to Israel His servant,</a:t>
            </a:r>
            <a:br>
              <a:rPr lang="en-US" sz="2100" b="0" i="0" dirty="0">
                <a:solidFill>
                  <a:srgbClr val="000000"/>
                </a:solidFill>
                <a:effectLst/>
              </a:rPr>
            </a:br>
            <a:r>
              <a:rPr lang="en-US" sz="2100" b="1" i="0" dirty="0">
                <a:solidFill>
                  <a:srgbClr val="000000"/>
                </a:solidFill>
                <a:effectLst/>
              </a:rPr>
              <a:t>For His mercy </a:t>
            </a:r>
            <a:r>
              <a:rPr lang="en-US" sz="2100" b="1" i="1" dirty="0">
                <a:solidFill>
                  <a:srgbClr val="000000"/>
                </a:solidFill>
                <a:effectLst/>
              </a:rPr>
              <a:t>endures</a:t>
            </a:r>
            <a:r>
              <a:rPr lang="en-US" sz="2100" b="1" i="0" dirty="0">
                <a:solidFill>
                  <a:srgbClr val="000000"/>
                </a:solidFill>
                <a:effectLst/>
              </a:rPr>
              <a:t> forever.</a:t>
            </a:r>
          </a:p>
          <a:p>
            <a:pPr algn="l"/>
            <a:endParaRPr lang="en-US" sz="2100" b="1" i="0" baseline="30000" dirty="0">
              <a:solidFill>
                <a:srgbClr val="000000"/>
              </a:solidFill>
              <a:effectLst/>
            </a:endParaRPr>
          </a:p>
          <a:p>
            <a:pPr marL="0" indent="0" algn="l">
              <a:buNone/>
            </a:pPr>
            <a:r>
              <a:rPr lang="en-US" sz="2100" b="1" i="0" baseline="30000" dirty="0">
                <a:solidFill>
                  <a:srgbClr val="000000"/>
                </a:solidFill>
                <a:effectLst/>
              </a:rPr>
              <a:t>23 </a:t>
            </a:r>
            <a:r>
              <a:rPr lang="en-US" sz="2100" b="0" i="0" dirty="0">
                <a:solidFill>
                  <a:srgbClr val="000000"/>
                </a:solidFill>
                <a:effectLst/>
              </a:rPr>
              <a:t>Who remembered us in our lowly state,</a:t>
            </a:r>
            <a:br>
              <a:rPr lang="en-US" sz="2100" b="0" i="0" dirty="0">
                <a:solidFill>
                  <a:srgbClr val="000000"/>
                </a:solidFill>
                <a:effectLst/>
              </a:rPr>
            </a:br>
            <a:r>
              <a:rPr lang="en-US" sz="2100" b="1" i="0" baseline="30000" dirty="0">
                <a:solidFill>
                  <a:srgbClr val="000000"/>
                </a:solidFill>
                <a:effectLst/>
              </a:rPr>
              <a:t>24 </a:t>
            </a:r>
            <a:r>
              <a:rPr lang="en-US" sz="2100" b="0" i="0" dirty="0">
                <a:solidFill>
                  <a:srgbClr val="000000"/>
                </a:solidFill>
                <a:effectLst/>
              </a:rPr>
              <a:t>And rescued us from our enemies,</a:t>
            </a:r>
            <a:br>
              <a:rPr lang="en-US" sz="2100" b="0" i="0" dirty="0">
                <a:solidFill>
                  <a:srgbClr val="000000"/>
                </a:solidFill>
                <a:effectLst/>
              </a:rPr>
            </a:br>
            <a:r>
              <a:rPr lang="en-US" sz="2100" b="1" i="0" baseline="30000" dirty="0">
                <a:solidFill>
                  <a:srgbClr val="000000"/>
                </a:solidFill>
                <a:effectLst/>
              </a:rPr>
              <a:t>25 </a:t>
            </a:r>
            <a:r>
              <a:rPr lang="en-US" sz="2100" b="0" i="0" dirty="0">
                <a:solidFill>
                  <a:srgbClr val="000000"/>
                </a:solidFill>
                <a:effectLst/>
              </a:rPr>
              <a:t>Who gives food to all flesh,</a:t>
            </a:r>
            <a:br>
              <a:rPr lang="en-US" sz="2100" b="0" i="0" dirty="0">
                <a:solidFill>
                  <a:srgbClr val="000000"/>
                </a:solidFill>
                <a:effectLst/>
              </a:rPr>
            </a:br>
            <a:r>
              <a:rPr lang="en-US" sz="2100" b="1" i="0" baseline="30000" dirty="0">
                <a:solidFill>
                  <a:srgbClr val="000000"/>
                </a:solidFill>
                <a:effectLst/>
              </a:rPr>
              <a:t>26 </a:t>
            </a:r>
            <a:r>
              <a:rPr lang="en-US" sz="2100" b="0" i="0" dirty="0">
                <a:solidFill>
                  <a:srgbClr val="000000"/>
                </a:solidFill>
                <a:effectLst/>
              </a:rPr>
              <a:t>Oh, give thanks to the God of heaven!</a:t>
            </a:r>
            <a:br>
              <a:rPr lang="en-US" sz="2100" b="0" i="0" dirty="0">
                <a:solidFill>
                  <a:srgbClr val="000000"/>
                </a:solidFill>
                <a:effectLst/>
              </a:rPr>
            </a:br>
            <a:r>
              <a:rPr lang="en-US" sz="2100" b="1" i="0" dirty="0">
                <a:solidFill>
                  <a:srgbClr val="000000"/>
                </a:solidFill>
                <a:effectLst/>
              </a:rPr>
              <a:t>For His mercy </a:t>
            </a:r>
            <a:r>
              <a:rPr lang="en-US" sz="2100" b="1" i="1" dirty="0">
                <a:solidFill>
                  <a:srgbClr val="000000"/>
                </a:solidFill>
                <a:effectLst/>
              </a:rPr>
              <a:t>endures</a:t>
            </a:r>
            <a:r>
              <a:rPr lang="en-US" sz="2100" b="1" i="0" dirty="0">
                <a:solidFill>
                  <a:srgbClr val="000000"/>
                </a:solidFill>
                <a:effectLst/>
              </a:rPr>
              <a:t> forever</a:t>
            </a:r>
            <a:r>
              <a:rPr lang="en-US" sz="2100" b="0" i="0" dirty="0">
                <a:solidFill>
                  <a:srgbClr val="000000"/>
                </a:solidFill>
                <a:effectLst/>
              </a:rPr>
              <a:t>.</a:t>
            </a:r>
          </a:p>
          <a:p>
            <a:pPr marL="0" indent="0">
              <a:buNone/>
            </a:pPr>
            <a:endParaRPr lang="en-US" dirty="0"/>
          </a:p>
        </p:txBody>
      </p:sp>
      <p:sp>
        <p:nvSpPr>
          <p:cNvPr id="4" name="TextBox 3">
            <a:extLst>
              <a:ext uri="{FF2B5EF4-FFF2-40B4-BE49-F238E27FC236}">
                <a16:creationId xmlns:a16="http://schemas.microsoft.com/office/drawing/2014/main" id="{151C7D37-1945-B969-D3A3-7ED705E95814}"/>
              </a:ext>
            </a:extLst>
          </p:cNvPr>
          <p:cNvSpPr txBox="1"/>
          <p:nvPr/>
        </p:nvSpPr>
        <p:spPr>
          <a:xfrm rot="16200000">
            <a:off x="6356866" y="2939534"/>
            <a:ext cx="1828801" cy="369332"/>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dirty="0"/>
              <a:t>WILDERNESS</a:t>
            </a:r>
          </a:p>
        </p:txBody>
      </p:sp>
    </p:spTree>
    <p:extLst>
      <p:ext uri="{BB962C8B-B14F-4D97-AF65-F5344CB8AC3E}">
        <p14:creationId xmlns:p14="http://schemas.microsoft.com/office/powerpoint/2010/main" val="2866083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5801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745DC-DB6E-A50C-C2F1-A417EAD2277C}"/>
              </a:ext>
            </a:extLst>
          </p:cNvPr>
          <p:cNvSpPr>
            <a:spLocks noGrp="1"/>
          </p:cNvSpPr>
          <p:nvPr>
            <p:ph type="title"/>
          </p:nvPr>
        </p:nvSpPr>
        <p:spPr/>
        <p:txBody>
          <a:bodyPr/>
          <a:lstStyle/>
          <a:p>
            <a:r>
              <a:rPr lang="en-US" b="1" dirty="0"/>
              <a:t>Historical Psalms</a:t>
            </a:r>
          </a:p>
        </p:txBody>
      </p:sp>
      <p:sp>
        <p:nvSpPr>
          <p:cNvPr id="3" name="Content Placeholder 2">
            <a:extLst>
              <a:ext uri="{FF2B5EF4-FFF2-40B4-BE49-F238E27FC236}">
                <a16:creationId xmlns:a16="http://schemas.microsoft.com/office/drawing/2014/main" id="{B762C9A8-3F03-0121-3CD4-7EFF05FAE3E7}"/>
              </a:ext>
            </a:extLst>
          </p:cNvPr>
          <p:cNvSpPr>
            <a:spLocks noGrp="1"/>
          </p:cNvSpPr>
          <p:nvPr>
            <p:ph idx="1"/>
          </p:nvPr>
        </p:nvSpPr>
        <p:spPr>
          <a:xfrm>
            <a:off x="457200" y="1600200"/>
            <a:ext cx="8229600" cy="1905000"/>
          </a:xfrm>
        </p:spPr>
        <p:txBody>
          <a:bodyPr>
            <a:normAutofit/>
          </a:bodyPr>
          <a:lstStyle/>
          <a:p>
            <a:pPr marL="514350" indent="-514350">
              <a:buAutoNum type="arabicPeriod"/>
            </a:pPr>
            <a:r>
              <a:rPr lang="en-US" sz="3000" dirty="0"/>
              <a:t>How were psalms named?</a:t>
            </a:r>
          </a:p>
          <a:p>
            <a:pPr marL="514350" indent="-514350">
              <a:buAutoNum type="arabicPeriod"/>
            </a:pPr>
            <a:r>
              <a:rPr lang="en-US" sz="3000" dirty="0"/>
              <a:t>What are “Historical Psalms”?</a:t>
            </a:r>
          </a:p>
          <a:p>
            <a:pPr marL="514350" indent="-514350">
              <a:buAutoNum type="arabicPeriod"/>
            </a:pPr>
            <a:r>
              <a:rPr lang="en-US" sz="3000" dirty="0"/>
              <a:t>What is the “Great Hallel”?</a:t>
            </a:r>
          </a:p>
        </p:txBody>
      </p:sp>
      <p:sp>
        <p:nvSpPr>
          <p:cNvPr id="4" name="TextBox 3">
            <a:extLst>
              <a:ext uri="{FF2B5EF4-FFF2-40B4-BE49-F238E27FC236}">
                <a16:creationId xmlns:a16="http://schemas.microsoft.com/office/drawing/2014/main" id="{A8AB0F53-43E9-4ABB-0457-5A4925880D66}"/>
              </a:ext>
            </a:extLst>
          </p:cNvPr>
          <p:cNvSpPr txBox="1"/>
          <p:nvPr/>
        </p:nvSpPr>
        <p:spPr>
          <a:xfrm>
            <a:off x="762000" y="3606035"/>
            <a:ext cx="6705600" cy="1292662"/>
          </a:xfrm>
          <a:prstGeom prst="rect">
            <a:avLst/>
          </a:prstGeom>
          <a:solidFill>
            <a:schemeClr val="accent1"/>
          </a:solidFill>
        </p:spPr>
        <p:txBody>
          <a:bodyPr wrap="square" rtlCol="0">
            <a:spAutoFit/>
          </a:bodyPr>
          <a:lstStyle/>
          <a:p>
            <a:r>
              <a:rPr lang="en-US" sz="2600" b="0" i="0" dirty="0">
                <a:solidFill>
                  <a:srgbClr val="000000"/>
                </a:solidFill>
                <a:effectLst/>
              </a:rPr>
              <a:t>(</a:t>
            </a:r>
            <a:r>
              <a:rPr lang="en-US" sz="2600" b="1" i="0" dirty="0">
                <a:solidFill>
                  <a:srgbClr val="000000"/>
                </a:solidFill>
                <a:effectLst/>
              </a:rPr>
              <a:t>Matthew 26:30</a:t>
            </a:r>
            <a:r>
              <a:rPr lang="en-US" sz="2600" b="0" i="0" dirty="0">
                <a:solidFill>
                  <a:srgbClr val="000000"/>
                </a:solidFill>
                <a:effectLst/>
              </a:rPr>
              <a:t>)</a:t>
            </a:r>
          </a:p>
          <a:p>
            <a:r>
              <a:rPr lang="en-US" sz="2600" dirty="0">
                <a:solidFill>
                  <a:srgbClr val="000000"/>
                </a:solidFill>
              </a:rPr>
              <a:t>A</a:t>
            </a:r>
            <a:r>
              <a:rPr lang="en-US" sz="2600" b="0" i="0" dirty="0">
                <a:solidFill>
                  <a:srgbClr val="000000"/>
                </a:solidFill>
                <a:effectLst/>
              </a:rPr>
              <a:t>nd when they had sung a </a:t>
            </a:r>
            <a:r>
              <a:rPr lang="en-US" sz="2600" b="1" i="0" u="sng" dirty="0">
                <a:solidFill>
                  <a:srgbClr val="000000"/>
                </a:solidFill>
                <a:effectLst/>
              </a:rPr>
              <a:t>hymn</a:t>
            </a:r>
            <a:r>
              <a:rPr lang="en-US" sz="2600" b="0" i="0" dirty="0">
                <a:solidFill>
                  <a:srgbClr val="000000"/>
                </a:solidFill>
                <a:effectLst/>
              </a:rPr>
              <a:t>, they went out to the Mount of Olives.</a:t>
            </a:r>
            <a:endParaRPr lang="en-US" sz="2600" dirty="0"/>
          </a:p>
        </p:txBody>
      </p:sp>
    </p:spTree>
    <p:extLst>
      <p:ext uri="{BB962C8B-B14F-4D97-AF65-F5344CB8AC3E}">
        <p14:creationId xmlns:p14="http://schemas.microsoft.com/office/powerpoint/2010/main" val="286236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9C298-36FB-9108-FF60-BFD93F786DD5}"/>
              </a:ext>
            </a:extLst>
          </p:cNvPr>
          <p:cNvSpPr>
            <a:spLocks noGrp="1"/>
          </p:cNvSpPr>
          <p:nvPr>
            <p:ph type="title"/>
          </p:nvPr>
        </p:nvSpPr>
        <p:spPr/>
        <p:txBody>
          <a:bodyPr/>
          <a:lstStyle/>
          <a:p>
            <a:r>
              <a:rPr lang="en-US" b="1" dirty="0"/>
              <a:t>Historical Psalms</a:t>
            </a:r>
          </a:p>
        </p:txBody>
      </p:sp>
      <p:sp>
        <p:nvSpPr>
          <p:cNvPr id="3" name="Content Placeholder 2">
            <a:extLst>
              <a:ext uri="{FF2B5EF4-FFF2-40B4-BE49-F238E27FC236}">
                <a16:creationId xmlns:a16="http://schemas.microsoft.com/office/drawing/2014/main" id="{68029310-3087-50C7-7FB0-CA416311F414}"/>
              </a:ext>
            </a:extLst>
          </p:cNvPr>
          <p:cNvSpPr>
            <a:spLocks noGrp="1"/>
          </p:cNvSpPr>
          <p:nvPr>
            <p:ph idx="1"/>
          </p:nvPr>
        </p:nvSpPr>
        <p:spPr>
          <a:xfrm>
            <a:off x="457200" y="1600200"/>
            <a:ext cx="8229600" cy="2362200"/>
          </a:xfrm>
        </p:spPr>
        <p:txBody>
          <a:bodyPr>
            <a:normAutofit fontScale="92500" lnSpcReduction="10000"/>
          </a:bodyPr>
          <a:lstStyle/>
          <a:p>
            <a:r>
              <a:rPr lang="en-US" dirty="0"/>
              <a:t>Psalm 78</a:t>
            </a:r>
          </a:p>
          <a:p>
            <a:r>
              <a:rPr lang="en-US" dirty="0"/>
              <a:t>Psalm 83</a:t>
            </a:r>
          </a:p>
          <a:p>
            <a:r>
              <a:rPr lang="en-US" dirty="0"/>
              <a:t>Psalm 105</a:t>
            </a:r>
          </a:p>
          <a:p>
            <a:r>
              <a:rPr lang="en-US" dirty="0"/>
              <a:t>Psalm 106</a:t>
            </a:r>
          </a:p>
          <a:p>
            <a:r>
              <a:rPr lang="en-US" dirty="0"/>
              <a:t>Psalm 135</a:t>
            </a:r>
          </a:p>
          <a:p>
            <a:r>
              <a:rPr lang="en-US" dirty="0"/>
              <a:t>Psalm 136</a:t>
            </a:r>
          </a:p>
          <a:p>
            <a:pPr marL="0" indent="0">
              <a:buNone/>
            </a:pPr>
            <a:endParaRPr lang="en-US" dirty="0"/>
          </a:p>
        </p:txBody>
      </p:sp>
      <p:sp>
        <p:nvSpPr>
          <p:cNvPr id="4" name="TextBox 3">
            <a:extLst>
              <a:ext uri="{FF2B5EF4-FFF2-40B4-BE49-F238E27FC236}">
                <a16:creationId xmlns:a16="http://schemas.microsoft.com/office/drawing/2014/main" id="{79A72921-7899-2C6D-B40B-3A285290A54E}"/>
              </a:ext>
            </a:extLst>
          </p:cNvPr>
          <p:cNvSpPr txBox="1"/>
          <p:nvPr/>
        </p:nvSpPr>
        <p:spPr>
          <a:xfrm>
            <a:off x="533400" y="4267200"/>
            <a:ext cx="7315200" cy="1692771"/>
          </a:xfrm>
          <a:prstGeom prst="rect">
            <a:avLst/>
          </a:prstGeom>
          <a:solidFill>
            <a:schemeClr val="accent1"/>
          </a:solidFill>
        </p:spPr>
        <p:txBody>
          <a:bodyPr wrap="square" rtlCol="0">
            <a:spAutoFit/>
          </a:bodyPr>
          <a:lstStyle/>
          <a:p>
            <a:pPr algn="ctr"/>
            <a:r>
              <a:rPr lang="en-US" sz="2600" dirty="0"/>
              <a:t>Each of these psalms refer to specific events in the history of God’s people.  These stories are meant to be used to help teach and remind the people of certain truths.</a:t>
            </a:r>
          </a:p>
        </p:txBody>
      </p:sp>
    </p:spTree>
    <p:extLst>
      <p:ext uri="{BB962C8B-B14F-4D97-AF65-F5344CB8AC3E}">
        <p14:creationId xmlns:p14="http://schemas.microsoft.com/office/powerpoint/2010/main" val="202375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59D6-151C-3F24-EA0D-A9479FBE2F40}"/>
              </a:ext>
            </a:extLst>
          </p:cNvPr>
          <p:cNvSpPr>
            <a:spLocks noGrp="1"/>
          </p:cNvSpPr>
          <p:nvPr>
            <p:ph type="title"/>
          </p:nvPr>
        </p:nvSpPr>
        <p:spPr/>
        <p:txBody>
          <a:bodyPr/>
          <a:lstStyle/>
          <a:p>
            <a:r>
              <a:rPr lang="en-US" b="1" dirty="0"/>
              <a:t>Historical Psalms</a:t>
            </a:r>
          </a:p>
        </p:txBody>
      </p:sp>
      <p:graphicFrame>
        <p:nvGraphicFramePr>
          <p:cNvPr id="4" name="Content Placeholder 3">
            <a:extLst>
              <a:ext uri="{FF2B5EF4-FFF2-40B4-BE49-F238E27FC236}">
                <a16:creationId xmlns:a16="http://schemas.microsoft.com/office/drawing/2014/main" id="{632E4A78-099D-76AD-E3AC-36F8C12D06ED}"/>
              </a:ext>
            </a:extLst>
          </p:cNvPr>
          <p:cNvGraphicFramePr>
            <a:graphicFrameLocks noGrp="1"/>
          </p:cNvGraphicFramePr>
          <p:nvPr>
            <p:ph idx="1"/>
            <p:extLst>
              <p:ext uri="{D42A27DB-BD31-4B8C-83A1-F6EECF244321}">
                <p14:modId xmlns:p14="http://schemas.microsoft.com/office/powerpoint/2010/main" val="1756691726"/>
              </p:ext>
            </p:extLst>
          </p:nvPr>
        </p:nvGraphicFramePr>
        <p:xfrm>
          <a:off x="494190" y="1828800"/>
          <a:ext cx="8116410" cy="4828947"/>
        </p:xfrm>
        <a:graphic>
          <a:graphicData uri="http://schemas.openxmlformats.org/drawingml/2006/table">
            <a:tbl>
              <a:tblPr/>
              <a:tblGrid>
                <a:gridCol w="1295400">
                  <a:extLst>
                    <a:ext uri="{9D8B030D-6E8A-4147-A177-3AD203B41FA5}">
                      <a16:colId xmlns:a16="http://schemas.microsoft.com/office/drawing/2014/main" val="4010521584"/>
                    </a:ext>
                  </a:extLst>
                </a:gridCol>
                <a:gridCol w="1397000">
                  <a:extLst>
                    <a:ext uri="{9D8B030D-6E8A-4147-A177-3AD203B41FA5}">
                      <a16:colId xmlns:a16="http://schemas.microsoft.com/office/drawing/2014/main" val="790437856"/>
                    </a:ext>
                  </a:extLst>
                </a:gridCol>
                <a:gridCol w="1346200">
                  <a:extLst>
                    <a:ext uri="{9D8B030D-6E8A-4147-A177-3AD203B41FA5}">
                      <a16:colId xmlns:a16="http://schemas.microsoft.com/office/drawing/2014/main" val="792814178"/>
                    </a:ext>
                  </a:extLst>
                </a:gridCol>
                <a:gridCol w="1346200">
                  <a:extLst>
                    <a:ext uri="{9D8B030D-6E8A-4147-A177-3AD203B41FA5}">
                      <a16:colId xmlns:a16="http://schemas.microsoft.com/office/drawing/2014/main" val="3355474940"/>
                    </a:ext>
                  </a:extLst>
                </a:gridCol>
                <a:gridCol w="1346200">
                  <a:extLst>
                    <a:ext uri="{9D8B030D-6E8A-4147-A177-3AD203B41FA5}">
                      <a16:colId xmlns:a16="http://schemas.microsoft.com/office/drawing/2014/main" val="3250403762"/>
                    </a:ext>
                  </a:extLst>
                </a:gridCol>
                <a:gridCol w="1385410">
                  <a:extLst>
                    <a:ext uri="{9D8B030D-6E8A-4147-A177-3AD203B41FA5}">
                      <a16:colId xmlns:a16="http://schemas.microsoft.com/office/drawing/2014/main" val="2293449419"/>
                    </a:ext>
                  </a:extLst>
                </a:gridCol>
              </a:tblGrid>
              <a:tr h="386943">
                <a:tc>
                  <a:txBody>
                    <a:bodyPr/>
                    <a:lstStyle/>
                    <a:p>
                      <a:pPr algn="ctr" rtl="0" fontAlgn="t">
                        <a:spcBef>
                          <a:spcPts val="0"/>
                        </a:spcBef>
                        <a:spcAft>
                          <a:spcPts val="0"/>
                        </a:spcAft>
                      </a:pPr>
                      <a:r>
                        <a:rPr lang="en-US" sz="1600" b="1" i="0" u="none" strike="noStrike" dirty="0">
                          <a:solidFill>
                            <a:srgbClr val="000000"/>
                          </a:solidFill>
                          <a:effectLst/>
                          <a:latin typeface="Arial" panose="020B0604020202020204" pitchFamily="34" charset="0"/>
                        </a:rPr>
                        <a:t>Psalm 78</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dirty="0">
                          <a:solidFill>
                            <a:srgbClr val="000000"/>
                          </a:solidFill>
                          <a:effectLst/>
                          <a:latin typeface="Arial" panose="020B0604020202020204" pitchFamily="34" charset="0"/>
                        </a:rPr>
                        <a:t>Psalm 83</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a:solidFill>
                            <a:srgbClr val="000000"/>
                          </a:solidFill>
                          <a:effectLst/>
                          <a:latin typeface="Arial" panose="020B0604020202020204" pitchFamily="34" charset="0"/>
                        </a:rPr>
                        <a:t>Psalm 105</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a:solidFill>
                            <a:srgbClr val="000000"/>
                          </a:solidFill>
                          <a:effectLst/>
                          <a:latin typeface="Arial" panose="020B0604020202020204" pitchFamily="34" charset="0"/>
                        </a:rPr>
                        <a:t>Psalm 106</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a:solidFill>
                            <a:srgbClr val="000000"/>
                          </a:solidFill>
                          <a:effectLst/>
                          <a:latin typeface="Arial" panose="020B0604020202020204" pitchFamily="34" charset="0"/>
                        </a:rPr>
                        <a:t>Psalm 135</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a:solidFill>
                            <a:srgbClr val="000000"/>
                          </a:solidFill>
                          <a:effectLst/>
                          <a:latin typeface="Arial" panose="020B0604020202020204" pitchFamily="34" charset="0"/>
                        </a:rPr>
                        <a:t>Psalm 136</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2648999574"/>
                  </a:ext>
                </a:extLst>
              </a:tr>
              <a:tr h="603657">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Red Sea</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Sisera</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Joseph</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Red Sea</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Creation</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Creation</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608297"/>
                  </a:ext>
                </a:extLst>
              </a:tr>
              <a:tr h="609600">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Cloud/Fire</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Midianites</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Plagues</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Korah</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Plagues</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Plagues</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104361"/>
                  </a:ext>
                </a:extLst>
              </a:tr>
              <a:tr h="609600">
                <a:tc>
                  <a:txBody>
                    <a:bodyPr/>
                    <a:lstStyle/>
                    <a:p>
                      <a:pPr rtl="0" fontAlgn="t">
                        <a:spcBef>
                          <a:spcPts val="0"/>
                        </a:spcBef>
                        <a:spcAft>
                          <a:spcPts val="0"/>
                        </a:spcAft>
                      </a:pPr>
                      <a:r>
                        <a:rPr lang="en-US" sz="1600" b="0" i="0" u="none" strike="noStrike" dirty="0" err="1">
                          <a:solidFill>
                            <a:srgbClr val="000000"/>
                          </a:solidFill>
                          <a:effectLst/>
                          <a:latin typeface="Arial" panose="020B0604020202020204" pitchFamily="34" charset="0"/>
                        </a:rPr>
                        <a:t>Meribah</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Gideon</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Cloud/Fire</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Golden calf</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Sihon &amp; Og</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Red Sea</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7177084"/>
                  </a:ext>
                </a:extLst>
              </a:tr>
              <a:tr h="0">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Manna</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Quail</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Plagues</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a:effectLst/>
                        </a:rPr>
                      </a:b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err="1">
                          <a:solidFill>
                            <a:srgbClr val="000000"/>
                          </a:solidFill>
                          <a:effectLst/>
                          <a:latin typeface="Arial" panose="020B0604020202020204" pitchFamily="34" charset="0"/>
                        </a:rPr>
                        <a:t>Sihon</a:t>
                      </a:r>
                      <a:r>
                        <a:rPr lang="en-US" sz="1600" b="0" i="0" u="none" strike="noStrike" dirty="0">
                          <a:solidFill>
                            <a:srgbClr val="000000"/>
                          </a:solidFill>
                          <a:effectLst/>
                          <a:latin typeface="Arial" panose="020B0604020202020204" pitchFamily="34" charset="0"/>
                        </a:rPr>
                        <a:t> &amp; </a:t>
                      </a:r>
                      <a:r>
                        <a:rPr lang="en-US" sz="1600" b="0" i="0" u="none" strike="noStrike" dirty="0" err="1">
                          <a:solidFill>
                            <a:srgbClr val="000000"/>
                          </a:solidFill>
                          <a:effectLst/>
                          <a:latin typeface="Arial" panose="020B0604020202020204" pitchFamily="34" charset="0"/>
                        </a:rPr>
                        <a:t>Og</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7120815"/>
                  </a:ext>
                </a:extLst>
              </a:tr>
              <a:tr h="352148">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Plagues</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Manna</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Baal Peor</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a:effectLst/>
                        </a:rPr>
                      </a:b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3414982"/>
                  </a:ext>
                </a:extLst>
              </a:tr>
              <a:tr h="347068">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Shiloh</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Rock/Water</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err="1">
                          <a:solidFill>
                            <a:srgbClr val="000000"/>
                          </a:solidFill>
                          <a:effectLst/>
                          <a:latin typeface="Arial" panose="020B0604020202020204" pitchFamily="34" charset="0"/>
                        </a:rPr>
                        <a:t>Meribah</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2168480"/>
                  </a:ext>
                </a:extLst>
              </a:tr>
              <a:tr h="775107">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Lost Ark</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t"/>
                      <a:br>
                        <a:rPr lang="en-US" sz="1600" dirty="0">
                          <a:effectLst/>
                        </a:rPr>
                      </a:b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325476"/>
                  </a:ext>
                </a:extLst>
              </a:tr>
            </a:tbl>
          </a:graphicData>
        </a:graphic>
      </p:graphicFrame>
      <p:sp>
        <p:nvSpPr>
          <p:cNvPr id="5" name="Rectangle 1">
            <a:extLst>
              <a:ext uri="{FF2B5EF4-FFF2-40B4-BE49-F238E27FC236}">
                <a16:creationId xmlns:a16="http://schemas.microsoft.com/office/drawing/2014/main" id="{C0A1D21F-CA5E-90B7-A241-3FB530B6B23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46026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EF9B0-5991-4FD1-DF73-C5D4758B5B18}"/>
              </a:ext>
            </a:extLst>
          </p:cNvPr>
          <p:cNvSpPr>
            <a:spLocks noGrp="1"/>
          </p:cNvSpPr>
          <p:nvPr>
            <p:ph type="title"/>
          </p:nvPr>
        </p:nvSpPr>
        <p:spPr/>
        <p:txBody>
          <a:bodyPr>
            <a:normAutofit fontScale="90000"/>
          </a:bodyPr>
          <a:lstStyle/>
          <a:p>
            <a:r>
              <a:rPr lang="en-US" b="1" dirty="0"/>
              <a:t>Major Historical Divisions of the OT</a:t>
            </a:r>
          </a:p>
        </p:txBody>
      </p:sp>
      <p:sp>
        <p:nvSpPr>
          <p:cNvPr id="3" name="Content Placeholder 2">
            <a:extLst>
              <a:ext uri="{FF2B5EF4-FFF2-40B4-BE49-F238E27FC236}">
                <a16:creationId xmlns:a16="http://schemas.microsoft.com/office/drawing/2014/main" id="{7942B9FF-AA78-0AA4-DEEC-791CB4C43967}"/>
              </a:ext>
            </a:extLst>
          </p:cNvPr>
          <p:cNvSpPr>
            <a:spLocks noGrp="1"/>
          </p:cNvSpPr>
          <p:nvPr>
            <p:ph idx="1"/>
          </p:nvPr>
        </p:nvSpPr>
        <p:spPr>
          <a:xfrm>
            <a:off x="457200" y="1600200"/>
            <a:ext cx="3352800" cy="609600"/>
          </a:xfrm>
          <a:solidFill>
            <a:schemeClr val="bg2">
              <a:lumMod val="90000"/>
            </a:schemeClr>
          </a:solidFill>
          <a:ln>
            <a:solidFill>
              <a:schemeClr val="tx1"/>
            </a:solidFill>
          </a:ln>
        </p:spPr>
        <p:txBody>
          <a:bodyPr anchor="ctr">
            <a:noAutofit/>
          </a:bodyPr>
          <a:lstStyle/>
          <a:p>
            <a:pPr marL="0" indent="0" algn="ctr">
              <a:buNone/>
            </a:pPr>
            <a:r>
              <a:rPr lang="en-US" sz="2200" dirty="0"/>
              <a:t>CREATION</a:t>
            </a:r>
          </a:p>
        </p:txBody>
      </p:sp>
      <p:sp>
        <p:nvSpPr>
          <p:cNvPr id="4" name="Content Placeholder 2">
            <a:extLst>
              <a:ext uri="{FF2B5EF4-FFF2-40B4-BE49-F238E27FC236}">
                <a16:creationId xmlns:a16="http://schemas.microsoft.com/office/drawing/2014/main" id="{138B55D5-95D1-A68B-4DEC-3989B8D683F7}"/>
              </a:ext>
            </a:extLst>
          </p:cNvPr>
          <p:cNvSpPr txBox="1">
            <a:spLocks/>
          </p:cNvSpPr>
          <p:nvPr/>
        </p:nvSpPr>
        <p:spPr>
          <a:xfrm>
            <a:off x="457200" y="2209800"/>
            <a:ext cx="3352800" cy="609600"/>
          </a:xfrm>
          <a:prstGeom prst="rect">
            <a:avLst/>
          </a:prstGeom>
          <a:solidFill>
            <a:srgbClr val="FFFF00"/>
          </a:solidFill>
          <a:ln>
            <a:solidFill>
              <a:schemeClr val="tx1"/>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sz="2200" dirty="0"/>
              <a:t>PATRIARCHS</a:t>
            </a:r>
          </a:p>
        </p:txBody>
      </p:sp>
      <p:sp>
        <p:nvSpPr>
          <p:cNvPr id="5" name="Content Placeholder 2">
            <a:extLst>
              <a:ext uri="{FF2B5EF4-FFF2-40B4-BE49-F238E27FC236}">
                <a16:creationId xmlns:a16="http://schemas.microsoft.com/office/drawing/2014/main" id="{0928172B-4B8B-FEA9-7FFF-D3A4DF5096D0}"/>
              </a:ext>
            </a:extLst>
          </p:cNvPr>
          <p:cNvSpPr txBox="1">
            <a:spLocks/>
          </p:cNvSpPr>
          <p:nvPr/>
        </p:nvSpPr>
        <p:spPr>
          <a:xfrm>
            <a:off x="457200" y="2819400"/>
            <a:ext cx="3352800" cy="609600"/>
          </a:xfrm>
          <a:prstGeom prst="rect">
            <a:avLst/>
          </a:prstGeom>
          <a:solidFill>
            <a:schemeClr val="accent5"/>
          </a:solidFill>
          <a:ln>
            <a:solidFill>
              <a:schemeClr val="tx1"/>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sz="2200" dirty="0"/>
              <a:t>EGYPT</a:t>
            </a:r>
          </a:p>
        </p:txBody>
      </p:sp>
      <p:sp>
        <p:nvSpPr>
          <p:cNvPr id="6" name="Content Placeholder 2">
            <a:extLst>
              <a:ext uri="{FF2B5EF4-FFF2-40B4-BE49-F238E27FC236}">
                <a16:creationId xmlns:a16="http://schemas.microsoft.com/office/drawing/2014/main" id="{60B29440-C492-4E04-B840-BE249A5AEAA2}"/>
              </a:ext>
            </a:extLst>
          </p:cNvPr>
          <p:cNvSpPr txBox="1">
            <a:spLocks/>
          </p:cNvSpPr>
          <p:nvPr/>
        </p:nvSpPr>
        <p:spPr>
          <a:xfrm>
            <a:off x="457200" y="3429000"/>
            <a:ext cx="3352800" cy="609600"/>
          </a:xfrm>
          <a:prstGeom prst="rect">
            <a:avLst/>
          </a:prstGeom>
          <a:solidFill>
            <a:schemeClr val="accent6">
              <a:lumMod val="20000"/>
              <a:lumOff val="80000"/>
            </a:schemeClr>
          </a:solidFill>
          <a:ln>
            <a:solidFill>
              <a:schemeClr val="tx1"/>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sz="2200" dirty="0"/>
              <a:t>WILDERNESS</a:t>
            </a:r>
          </a:p>
        </p:txBody>
      </p:sp>
      <p:sp>
        <p:nvSpPr>
          <p:cNvPr id="7" name="Content Placeholder 2">
            <a:extLst>
              <a:ext uri="{FF2B5EF4-FFF2-40B4-BE49-F238E27FC236}">
                <a16:creationId xmlns:a16="http://schemas.microsoft.com/office/drawing/2014/main" id="{AC80DE55-1F71-9D14-8B2C-4288AAA04B92}"/>
              </a:ext>
            </a:extLst>
          </p:cNvPr>
          <p:cNvSpPr txBox="1">
            <a:spLocks/>
          </p:cNvSpPr>
          <p:nvPr/>
        </p:nvSpPr>
        <p:spPr>
          <a:xfrm>
            <a:off x="457200" y="4038600"/>
            <a:ext cx="3352800" cy="609600"/>
          </a:xfrm>
          <a:prstGeom prst="rect">
            <a:avLst/>
          </a:prstGeom>
          <a:solidFill>
            <a:schemeClr val="accent1"/>
          </a:solidFill>
          <a:ln>
            <a:solidFill>
              <a:schemeClr val="tx1"/>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sz="2200" dirty="0"/>
              <a:t>LAND OF CANAAN</a:t>
            </a:r>
          </a:p>
        </p:txBody>
      </p:sp>
      <p:sp>
        <p:nvSpPr>
          <p:cNvPr id="8" name="Content Placeholder 2">
            <a:extLst>
              <a:ext uri="{FF2B5EF4-FFF2-40B4-BE49-F238E27FC236}">
                <a16:creationId xmlns:a16="http://schemas.microsoft.com/office/drawing/2014/main" id="{B101AD37-DBB8-C29B-B04B-2742541EFE83}"/>
              </a:ext>
            </a:extLst>
          </p:cNvPr>
          <p:cNvSpPr txBox="1">
            <a:spLocks/>
          </p:cNvSpPr>
          <p:nvPr/>
        </p:nvSpPr>
        <p:spPr>
          <a:xfrm>
            <a:off x="457200" y="4648200"/>
            <a:ext cx="3352800" cy="609600"/>
          </a:xfrm>
          <a:prstGeom prst="rect">
            <a:avLst/>
          </a:prstGeom>
          <a:solidFill>
            <a:srgbClr val="7030A0"/>
          </a:solidFill>
          <a:ln>
            <a:solidFill>
              <a:schemeClr val="tx1"/>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sz="2200" dirty="0"/>
              <a:t>KINGDOM</a:t>
            </a:r>
          </a:p>
        </p:txBody>
      </p:sp>
      <p:sp>
        <p:nvSpPr>
          <p:cNvPr id="9" name="Content Placeholder 2">
            <a:extLst>
              <a:ext uri="{FF2B5EF4-FFF2-40B4-BE49-F238E27FC236}">
                <a16:creationId xmlns:a16="http://schemas.microsoft.com/office/drawing/2014/main" id="{BA674D60-D68D-A93C-CDE1-A77C2DCD2B51}"/>
              </a:ext>
            </a:extLst>
          </p:cNvPr>
          <p:cNvSpPr txBox="1">
            <a:spLocks/>
          </p:cNvSpPr>
          <p:nvPr/>
        </p:nvSpPr>
        <p:spPr>
          <a:xfrm>
            <a:off x="457200" y="5257800"/>
            <a:ext cx="3352800" cy="609600"/>
          </a:xfrm>
          <a:prstGeom prst="rect">
            <a:avLst/>
          </a:prstGeom>
          <a:solidFill>
            <a:schemeClr val="accent2">
              <a:lumMod val="75000"/>
            </a:schemeClr>
          </a:solidFill>
          <a:ln>
            <a:solidFill>
              <a:schemeClr val="tx1"/>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sz="2200" dirty="0"/>
              <a:t>FALL OF KINGDOM</a:t>
            </a:r>
          </a:p>
        </p:txBody>
      </p:sp>
      <p:sp>
        <p:nvSpPr>
          <p:cNvPr id="10" name="Content Placeholder 2">
            <a:extLst>
              <a:ext uri="{FF2B5EF4-FFF2-40B4-BE49-F238E27FC236}">
                <a16:creationId xmlns:a16="http://schemas.microsoft.com/office/drawing/2014/main" id="{2E909F9A-641D-3338-8C23-168A76BA7233}"/>
              </a:ext>
            </a:extLst>
          </p:cNvPr>
          <p:cNvSpPr txBox="1">
            <a:spLocks/>
          </p:cNvSpPr>
          <p:nvPr/>
        </p:nvSpPr>
        <p:spPr>
          <a:xfrm>
            <a:off x="457200" y="5867400"/>
            <a:ext cx="3352800" cy="609600"/>
          </a:xfrm>
          <a:prstGeom prst="rect">
            <a:avLst/>
          </a:prstGeom>
          <a:solidFill>
            <a:srgbClr val="92D050"/>
          </a:solidFill>
          <a:ln>
            <a:solidFill>
              <a:schemeClr val="tx1"/>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en-US" sz="2200" dirty="0"/>
              <a:t>RESTORATION</a:t>
            </a:r>
          </a:p>
        </p:txBody>
      </p:sp>
      <p:graphicFrame>
        <p:nvGraphicFramePr>
          <p:cNvPr id="11" name="Content Placeholder 3">
            <a:extLst>
              <a:ext uri="{FF2B5EF4-FFF2-40B4-BE49-F238E27FC236}">
                <a16:creationId xmlns:a16="http://schemas.microsoft.com/office/drawing/2014/main" id="{F12B1627-FBAB-28EB-E8AC-94B06BDC379C}"/>
              </a:ext>
            </a:extLst>
          </p:cNvPr>
          <p:cNvGraphicFramePr>
            <a:graphicFrameLocks/>
          </p:cNvGraphicFramePr>
          <p:nvPr>
            <p:extLst>
              <p:ext uri="{D42A27DB-BD31-4B8C-83A1-F6EECF244321}">
                <p14:modId xmlns:p14="http://schemas.microsoft.com/office/powerpoint/2010/main" val="876864047"/>
              </p:ext>
            </p:extLst>
          </p:nvPr>
        </p:nvGraphicFramePr>
        <p:xfrm>
          <a:off x="3810000" y="1600200"/>
          <a:ext cx="3981450" cy="4891998"/>
        </p:xfrm>
        <a:graphic>
          <a:graphicData uri="http://schemas.openxmlformats.org/drawingml/2006/table">
            <a:tbl>
              <a:tblPr/>
              <a:tblGrid>
                <a:gridCol w="3981450">
                  <a:extLst>
                    <a:ext uri="{9D8B030D-6E8A-4147-A177-3AD203B41FA5}">
                      <a16:colId xmlns:a16="http://schemas.microsoft.com/office/drawing/2014/main" val="2040199576"/>
                    </a:ext>
                  </a:extLst>
                </a:gridCol>
              </a:tblGrid>
              <a:tr h="614666">
                <a:tc>
                  <a:txBody>
                    <a:bodyPr/>
                    <a:lstStyle/>
                    <a:p>
                      <a:pPr algn="ctr" rtl="0" fontAlgn="t">
                        <a:spcBef>
                          <a:spcPts val="0"/>
                        </a:spcBef>
                        <a:spcAft>
                          <a:spcPts val="0"/>
                        </a:spcAft>
                      </a:pPr>
                      <a:r>
                        <a:rPr lang="en-US" sz="2200" b="0" i="0" u="none" strike="noStrike" dirty="0">
                          <a:solidFill>
                            <a:srgbClr val="000000"/>
                          </a:solidFill>
                          <a:effectLst/>
                          <a:latin typeface="Arial" panose="020B0604020202020204" pitchFamily="34" charset="0"/>
                        </a:rPr>
                        <a:t>Genesis 1-11</a:t>
                      </a:r>
                      <a:endParaRPr lang="en-US" sz="2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9047119"/>
                  </a:ext>
                </a:extLst>
              </a:tr>
              <a:tr h="614666">
                <a:tc>
                  <a:txBody>
                    <a:bodyPr/>
                    <a:lstStyle/>
                    <a:p>
                      <a:pPr algn="ctr" rtl="0" fontAlgn="t">
                        <a:spcBef>
                          <a:spcPts val="0"/>
                        </a:spcBef>
                        <a:spcAft>
                          <a:spcPts val="0"/>
                        </a:spcAft>
                      </a:pPr>
                      <a:r>
                        <a:rPr lang="en-US" sz="2200" b="0" i="0" u="none" strike="noStrike" dirty="0">
                          <a:solidFill>
                            <a:srgbClr val="000000"/>
                          </a:solidFill>
                          <a:effectLst/>
                          <a:latin typeface="Arial" panose="020B0604020202020204" pitchFamily="34" charset="0"/>
                        </a:rPr>
                        <a:t>Abram to Jacob</a:t>
                      </a:r>
                      <a:endParaRPr lang="en-US" sz="2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1177383"/>
                  </a:ext>
                </a:extLst>
              </a:tr>
              <a:tr h="599468">
                <a:tc>
                  <a:txBody>
                    <a:bodyPr/>
                    <a:lstStyle/>
                    <a:p>
                      <a:pPr algn="ctr" rtl="0" fontAlgn="t">
                        <a:spcBef>
                          <a:spcPts val="0"/>
                        </a:spcBef>
                        <a:spcAft>
                          <a:spcPts val="0"/>
                        </a:spcAft>
                      </a:pPr>
                      <a:r>
                        <a:rPr lang="en-US" sz="2200" b="0" i="0" u="none" strike="noStrike" dirty="0">
                          <a:solidFill>
                            <a:srgbClr val="000000"/>
                          </a:solidFill>
                          <a:effectLst/>
                          <a:latin typeface="Arial" panose="020B0604020202020204" pitchFamily="34" charset="0"/>
                        </a:rPr>
                        <a:t>Joseph to Exodus</a:t>
                      </a:r>
                      <a:endParaRPr lang="en-US" sz="2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3578964"/>
                  </a:ext>
                </a:extLst>
              </a:tr>
              <a:tr h="614666">
                <a:tc>
                  <a:txBody>
                    <a:bodyPr/>
                    <a:lstStyle/>
                    <a:p>
                      <a:pPr algn="ctr" rtl="0" fontAlgn="t">
                        <a:spcBef>
                          <a:spcPts val="0"/>
                        </a:spcBef>
                        <a:spcAft>
                          <a:spcPts val="0"/>
                        </a:spcAft>
                      </a:pPr>
                      <a:r>
                        <a:rPr lang="en-US" sz="2200" b="0" i="0" u="none" strike="noStrike" dirty="0">
                          <a:solidFill>
                            <a:srgbClr val="000000"/>
                          </a:solidFill>
                          <a:effectLst/>
                          <a:latin typeface="Arial" panose="020B0604020202020204" pitchFamily="34" charset="0"/>
                        </a:rPr>
                        <a:t>Red Sea Crossing to Joshua</a:t>
                      </a:r>
                      <a:endParaRPr lang="en-US" sz="2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7356949"/>
                  </a:ext>
                </a:extLst>
              </a:tr>
              <a:tr h="604534">
                <a:tc>
                  <a:txBody>
                    <a:bodyPr/>
                    <a:lstStyle/>
                    <a:p>
                      <a:pPr algn="ctr" rtl="0" fontAlgn="t">
                        <a:spcBef>
                          <a:spcPts val="0"/>
                        </a:spcBef>
                        <a:spcAft>
                          <a:spcPts val="0"/>
                        </a:spcAft>
                      </a:pPr>
                      <a:r>
                        <a:rPr lang="en-US" sz="2000" b="0" i="0" u="none" strike="noStrike" dirty="0">
                          <a:solidFill>
                            <a:srgbClr val="000000"/>
                          </a:solidFill>
                          <a:effectLst/>
                          <a:latin typeface="Arial" panose="020B0604020202020204" pitchFamily="34" charset="0"/>
                        </a:rPr>
                        <a:t>Jordan River Crossing to Samuel</a:t>
                      </a:r>
                      <a:endParaRPr lang="en-US" sz="20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0346267"/>
                  </a:ext>
                </a:extLst>
              </a:tr>
              <a:tr h="614666">
                <a:tc>
                  <a:txBody>
                    <a:bodyPr/>
                    <a:lstStyle/>
                    <a:p>
                      <a:pPr algn="ctr" rtl="0" fontAlgn="t">
                        <a:spcBef>
                          <a:spcPts val="0"/>
                        </a:spcBef>
                        <a:spcAft>
                          <a:spcPts val="0"/>
                        </a:spcAft>
                      </a:pPr>
                      <a:r>
                        <a:rPr lang="en-US" sz="2200" b="0" i="0" u="none" strike="noStrike" dirty="0">
                          <a:solidFill>
                            <a:srgbClr val="000000"/>
                          </a:solidFill>
                          <a:effectLst/>
                          <a:latin typeface="Arial" panose="020B0604020202020204" pitchFamily="34" charset="0"/>
                        </a:rPr>
                        <a:t>Saul to Solomon </a:t>
                      </a:r>
                      <a:endParaRPr lang="en-US" sz="2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9036486"/>
                  </a:ext>
                </a:extLst>
              </a:tr>
              <a:tr h="614666">
                <a:tc>
                  <a:txBody>
                    <a:bodyPr/>
                    <a:lstStyle/>
                    <a:p>
                      <a:pPr algn="ctr" rtl="0" fontAlgn="t">
                        <a:spcBef>
                          <a:spcPts val="0"/>
                        </a:spcBef>
                        <a:spcAft>
                          <a:spcPts val="0"/>
                        </a:spcAft>
                      </a:pPr>
                      <a:r>
                        <a:rPr lang="en-US" sz="2200" b="0" i="0" u="none" strike="noStrike" dirty="0">
                          <a:solidFill>
                            <a:srgbClr val="000000"/>
                          </a:solidFill>
                          <a:effectLst/>
                          <a:latin typeface="Arial" panose="020B0604020202020204" pitchFamily="34" charset="0"/>
                        </a:rPr>
                        <a:t>Fall of Israel to the Captivity</a:t>
                      </a:r>
                      <a:endParaRPr lang="en-US" sz="2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7138843"/>
                  </a:ext>
                </a:extLst>
              </a:tr>
              <a:tr h="614666">
                <a:tc>
                  <a:txBody>
                    <a:bodyPr/>
                    <a:lstStyle/>
                    <a:p>
                      <a:pPr algn="ctr" rtl="0" fontAlgn="t">
                        <a:spcBef>
                          <a:spcPts val="0"/>
                        </a:spcBef>
                        <a:spcAft>
                          <a:spcPts val="0"/>
                        </a:spcAft>
                      </a:pPr>
                      <a:r>
                        <a:rPr lang="en-US" sz="2200" b="0" i="0" u="none" strike="noStrike" dirty="0">
                          <a:solidFill>
                            <a:srgbClr val="000000"/>
                          </a:solidFill>
                          <a:effectLst/>
                          <a:latin typeface="Arial" panose="020B0604020202020204" pitchFamily="34" charset="0"/>
                        </a:rPr>
                        <a:t>Return from Babylon to Jesus</a:t>
                      </a:r>
                      <a:endParaRPr lang="en-US" sz="22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7760664"/>
                  </a:ext>
                </a:extLst>
              </a:tr>
            </a:tbl>
          </a:graphicData>
        </a:graphic>
      </p:graphicFrame>
    </p:spTree>
    <p:extLst>
      <p:ext uri="{BB962C8B-B14F-4D97-AF65-F5344CB8AC3E}">
        <p14:creationId xmlns:p14="http://schemas.microsoft.com/office/powerpoint/2010/main" val="3742600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6462</TotalTime>
  <Words>1371</Words>
  <Application>Microsoft Office PowerPoint</Application>
  <PresentationFormat>On-screen Show (4:3)</PresentationFormat>
  <Paragraphs>218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hero-new</vt:lpstr>
      <vt:lpstr>system-ui</vt:lpstr>
      <vt:lpstr>Clarity</vt:lpstr>
      <vt:lpstr>PowerPoint Presentation</vt:lpstr>
      <vt:lpstr>Teaching old testament stories</vt:lpstr>
      <vt:lpstr>Psalm 136</vt:lpstr>
      <vt:lpstr>Psalm 136</vt:lpstr>
      <vt:lpstr>PowerPoint Presentation</vt:lpstr>
      <vt:lpstr>Historical Psalms</vt:lpstr>
      <vt:lpstr>Historical Psalms</vt:lpstr>
      <vt:lpstr>Historical Psalms</vt:lpstr>
      <vt:lpstr>Major Historical Divisions of the OT</vt:lpstr>
      <vt:lpstr>Teaching OT Stories</vt:lpstr>
      <vt:lpstr>4 Dangers of Teaching OT Stories</vt:lpstr>
      <vt:lpstr>DISCLAIMER</vt:lpstr>
      <vt:lpstr>Moralizing</vt:lpstr>
      <vt:lpstr>Psalm 83:11-12</vt:lpstr>
      <vt:lpstr>Allegorizing</vt:lpstr>
      <vt:lpstr>Exodus 36:8</vt:lpstr>
      <vt:lpstr>The Good Samaritan</vt:lpstr>
      <vt:lpstr>Generalizing</vt:lpstr>
      <vt:lpstr>1 Samuel 17:40</vt:lpstr>
      <vt:lpstr>Personalizing</vt:lpstr>
      <vt:lpstr>Daniel 3:17</vt:lpstr>
      <vt:lpstr>Daniel 3:18</vt:lpstr>
      <vt:lpstr>Historical Psalms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Megan Morrison</cp:lastModifiedBy>
  <cp:revision>689</cp:revision>
  <cp:lastPrinted>2016-08-14T13:26:36Z</cp:lastPrinted>
  <dcterms:created xsi:type="dcterms:W3CDTF">2006-08-16T00:00:00Z</dcterms:created>
  <dcterms:modified xsi:type="dcterms:W3CDTF">2022-07-31T13:26:12Z</dcterms:modified>
</cp:coreProperties>
</file>