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79" r:id="rId2"/>
    <p:sldId id="281" r:id="rId3"/>
    <p:sldId id="280" r:id="rId4"/>
    <p:sldId id="282" r:id="rId5"/>
    <p:sldId id="283" r:id="rId6"/>
    <p:sldId id="286" r:id="rId7"/>
    <p:sldId id="284" r:id="rId8"/>
    <p:sldId id="285" r:id="rId9"/>
    <p:sldId id="287" r:id="rId10"/>
    <p:sldId id="288" r:id="rId11"/>
    <p:sldId id="289" r:id="rId12"/>
    <p:sldId id="290" r:id="rId13"/>
    <p:sldId id="291" r:id="rId14"/>
    <p:sldId id="292" r:id="rId15"/>
    <p:sldId id="293" r:id="rId16"/>
    <p:sldId id="294" r:id="rId17"/>
    <p:sldId id="295" r:id="rId18"/>
    <p:sldId id="298" r:id="rId19"/>
    <p:sldId id="299" r:id="rId20"/>
    <p:sldId id="300" r:id="rId21"/>
    <p:sldId id="296" r:id="rId22"/>
    <p:sldId id="297" r:id="rId23"/>
    <p:sldId id="302" r:id="rId24"/>
    <p:sldId id="304" r:id="rId25"/>
    <p:sldId id="305" r:id="rId26"/>
    <p:sldId id="306" r:id="rId27"/>
    <p:sldId id="307" r:id="rId28"/>
    <p:sldId id="308" r:id="rId2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1/28/2017</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1/28/2017</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1/28/2017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bing.com/images/search?q=destruction+of+jerusalem+70+ad&amp;view=detailv2&amp;qpvt=destruction+of+jerusalem+70+ad&amp;id=BD58B516C6AF5EB22B098145C0735107BE57530D&amp;selectedIndex=0&amp;ccid=eddQGFYc&amp;simid=608047128517476651&amp;thid=OIP.M79d75018561c8a4e35143a920a49f0e9H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7543800" cy="1069975"/>
          </a:xfrm>
        </p:spPr>
        <p:txBody>
          <a:bodyPr/>
          <a:lstStyle/>
          <a:p>
            <a:pPr algn="ctr"/>
            <a:r>
              <a:rPr lang="en-US" dirty="0" smtClean="0"/>
              <a:t>The Fall of Jerusalem</a:t>
            </a:r>
            <a:endParaRPr lang="en-US" dirty="0"/>
          </a:p>
        </p:txBody>
      </p:sp>
      <p:sp>
        <p:nvSpPr>
          <p:cNvPr id="3" name="Subtitle 2"/>
          <p:cNvSpPr>
            <a:spLocks noGrp="1"/>
          </p:cNvSpPr>
          <p:nvPr>
            <p:ph type="subTitle" idx="1"/>
          </p:nvPr>
        </p:nvSpPr>
        <p:spPr>
          <a:xfrm>
            <a:off x="914400" y="1828800"/>
            <a:ext cx="6400800" cy="685800"/>
          </a:xfrm>
        </p:spPr>
        <p:txBody>
          <a:bodyPr>
            <a:normAutofit/>
          </a:bodyPr>
          <a:lstStyle/>
          <a:p>
            <a:pPr algn="ctr"/>
            <a:r>
              <a:rPr lang="en-US" sz="3200" dirty="0" smtClean="0"/>
              <a:t>AD 66- 70</a:t>
            </a:r>
            <a:endParaRPr lang="en-US" sz="3200" dirty="0"/>
          </a:p>
        </p:txBody>
      </p:sp>
      <p:pic>
        <p:nvPicPr>
          <p:cNvPr id="4" name="Picture 3" descr="Image result for destruction of jerusalem 70 ad"/>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14600"/>
            <a:ext cx="7010400" cy="3810000"/>
          </a:xfrm>
          <a:prstGeom prst="rect">
            <a:avLst/>
          </a:prstGeom>
          <a:noFill/>
          <a:ln>
            <a:noFill/>
          </a:ln>
        </p:spPr>
      </p:pic>
    </p:spTree>
    <p:extLst>
      <p:ext uri="{BB962C8B-B14F-4D97-AF65-F5344CB8AC3E}">
        <p14:creationId xmlns:p14="http://schemas.microsoft.com/office/powerpoint/2010/main" val="3805350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11:27-28</a:t>
            </a:r>
            <a:endParaRPr lang="en-US" dirty="0"/>
          </a:p>
        </p:txBody>
      </p:sp>
      <p:sp>
        <p:nvSpPr>
          <p:cNvPr id="3" name="Content Placeholder 2"/>
          <p:cNvSpPr>
            <a:spLocks noGrp="1"/>
          </p:cNvSpPr>
          <p:nvPr>
            <p:ph idx="1"/>
          </p:nvPr>
        </p:nvSpPr>
        <p:spPr>
          <a:xfrm>
            <a:off x="457200" y="1600200"/>
            <a:ext cx="7620000" cy="2743200"/>
          </a:xfrm>
        </p:spPr>
        <p:txBody>
          <a:bodyPr>
            <a:normAutofit/>
          </a:bodyPr>
          <a:lstStyle/>
          <a:p>
            <a:pPr marL="114300" indent="0">
              <a:buNone/>
            </a:pPr>
            <a:r>
              <a:rPr lang="en-US" sz="3000" dirty="0"/>
              <a:t>Then one of them, named </a:t>
            </a:r>
            <a:r>
              <a:rPr lang="en-US" sz="3000" dirty="0" err="1"/>
              <a:t>Agabus</a:t>
            </a:r>
            <a:r>
              <a:rPr lang="en-US" sz="3000" dirty="0"/>
              <a:t>, stood up and showed by the Spirit that there was going to be a great </a:t>
            </a:r>
            <a:r>
              <a:rPr lang="en-US" sz="3000" b="1" dirty="0"/>
              <a:t>famine</a:t>
            </a:r>
            <a:r>
              <a:rPr lang="en-US" sz="3000" dirty="0"/>
              <a:t> throughout all the world, which also happened in the days of Claudius Caesar. </a:t>
            </a:r>
            <a:endParaRPr lang="en-US" sz="3000" dirty="0"/>
          </a:p>
        </p:txBody>
      </p:sp>
    </p:spTree>
    <p:extLst>
      <p:ext uri="{BB962C8B-B14F-4D97-AF65-F5344CB8AC3E}">
        <p14:creationId xmlns:p14="http://schemas.microsoft.com/office/powerpoint/2010/main" val="3112796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Earthquakes</a:t>
            </a:r>
            <a:endParaRPr lang="en-US" dirty="0"/>
          </a:p>
        </p:txBody>
      </p:sp>
      <p:sp>
        <p:nvSpPr>
          <p:cNvPr id="3" name="Content Placeholder 2"/>
          <p:cNvSpPr>
            <a:spLocks noGrp="1"/>
          </p:cNvSpPr>
          <p:nvPr>
            <p:ph idx="1"/>
          </p:nvPr>
        </p:nvSpPr>
        <p:spPr>
          <a:xfrm>
            <a:off x="457200" y="1600200"/>
            <a:ext cx="7620000" cy="3505200"/>
          </a:xfrm>
        </p:spPr>
        <p:txBody>
          <a:bodyPr>
            <a:normAutofit/>
          </a:bodyPr>
          <a:lstStyle/>
          <a:p>
            <a:pPr marL="114300" indent="0">
              <a:buNone/>
            </a:pPr>
            <a:r>
              <a:rPr lang="en-US" sz="3000" dirty="0" smtClean="0"/>
              <a:t>AD 46		Crete</a:t>
            </a:r>
          </a:p>
          <a:p>
            <a:pPr marL="114300" indent="0">
              <a:buNone/>
            </a:pPr>
            <a:r>
              <a:rPr lang="en-US" sz="3000" dirty="0" smtClean="0"/>
              <a:t>AD 51		Rome</a:t>
            </a:r>
          </a:p>
          <a:p>
            <a:pPr marL="114300" indent="0">
              <a:buNone/>
            </a:pPr>
            <a:r>
              <a:rPr lang="en-US" sz="3000" dirty="0" smtClean="0"/>
              <a:t>AD 53		</a:t>
            </a:r>
            <a:r>
              <a:rPr lang="en-US" sz="3000" dirty="0" err="1" smtClean="0"/>
              <a:t>Apamaia</a:t>
            </a:r>
            <a:endParaRPr lang="en-US" sz="3000" dirty="0" smtClean="0"/>
          </a:p>
          <a:p>
            <a:pPr marL="114300" indent="0">
              <a:buNone/>
            </a:pPr>
            <a:r>
              <a:rPr lang="en-US" sz="3000" dirty="0" smtClean="0"/>
              <a:t>AD 60-62		</a:t>
            </a:r>
            <a:r>
              <a:rPr lang="en-US" sz="3000" b="1" dirty="0" smtClean="0"/>
              <a:t>Laodicea</a:t>
            </a:r>
            <a:r>
              <a:rPr lang="en-US" sz="3000" dirty="0" smtClean="0"/>
              <a:t>, Colossae, </a:t>
            </a:r>
            <a:r>
              <a:rPr lang="en-US" sz="3000" dirty="0" err="1" smtClean="0"/>
              <a:t>Hierpolis</a:t>
            </a:r>
            <a:endParaRPr lang="en-US" sz="3000" dirty="0" smtClean="0"/>
          </a:p>
          <a:p>
            <a:pPr marL="114300" indent="0">
              <a:buNone/>
            </a:pPr>
            <a:r>
              <a:rPr lang="en-US" sz="3000" dirty="0" smtClean="0"/>
              <a:t>AD 62		Campania</a:t>
            </a:r>
          </a:p>
          <a:p>
            <a:pPr marL="114300" indent="0">
              <a:buNone/>
            </a:pPr>
            <a:r>
              <a:rPr lang="en-US" sz="3000" dirty="0" smtClean="0"/>
              <a:t>AD 63		Pompeii</a:t>
            </a:r>
            <a:endParaRPr lang="en-US" sz="3000" dirty="0"/>
          </a:p>
        </p:txBody>
      </p:sp>
    </p:spTree>
    <p:extLst>
      <p:ext uri="{BB962C8B-B14F-4D97-AF65-F5344CB8AC3E}">
        <p14:creationId xmlns:p14="http://schemas.microsoft.com/office/powerpoint/2010/main" val="260747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a:t>
            </a:r>
            <a:r>
              <a:rPr lang="en-US" dirty="0" smtClean="0"/>
              <a:t>16:26    </a:t>
            </a:r>
            <a:r>
              <a:rPr lang="en-US" dirty="0" smtClean="0"/>
              <a:t>Philippi</a:t>
            </a:r>
            <a:endParaRPr lang="en-US" dirty="0"/>
          </a:p>
        </p:txBody>
      </p:sp>
      <p:sp>
        <p:nvSpPr>
          <p:cNvPr id="3" name="Content Placeholder 2"/>
          <p:cNvSpPr>
            <a:spLocks noGrp="1"/>
          </p:cNvSpPr>
          <p:nvPr>
            <p:ph idx="1"/>
          </p:nvPr>
        </p:nvSpPr>
        <p:spPr>
          <a:xfrm>
            <a:off x="457200" y="1600200"/>
            <a:ext cx="7620000" cy="2438400"/>
          </a:xfrm>
        </p:spPr>
        <p:txBody>
          <a:bodyPr>
            <a:normAutofit/>
          </a:bodyPr>
          <a:lstStyle/>
          <a:p>
            <a:pPr marL="114300" indent="0">
              <a:buNone/>
            </a:pPr>
            <a:r>
              <a:rPr lang="en-US" sz="3000" dirty="0"/>
              <a:t>Suddenly there was a great </a:t>
            </a:r>
            <a:r>
              <a:rPr lang="en-US" sz="3000" b="1" dirty="0"/>
              <a:t>earthquake</a:t>
            </a:r>
            <a:r>
              <a:rPr lang="en-US" sz="3000" dirty="0"/>
              <a:t>, so that the foundations of the prison were shaken; and immediately all the doors were opened and everyone’s chains were loosed. </a:t>
            </a:r>
            <a:endParaRPr lang="en-US" sz="3000" dirty="0"/>
          </a:p>
        </p:txBody>
      </p:sp>
    </p:spTree>
    <p:extLst>
      <p:ext uri="{BB962C8B-B14F-4D97-AF65-F5344CB8AC3E}">
        <p14:creationId xmlns:p14="http://schemas.microsoft.com/office/powerpoint/2010/main" val="3102409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tribulations</a:t>
            </a:r>
            <a:endParaRPr lang="en-US" dirty="0"/>
          </a:p>
        </p:txBody>
      </p:sp>
      <p:sp>
        <p:nvSpPr>
          <p:cNvPr id="3" name="Content Placeholder 2"/>
          <p:cNvSpPr>
            <a:spLocks noGrp="1"/>
          </p:cNvSpPr>
          <p:nvPr>
            <p:ph idx="1"/>
          </p:nvPr>
        </p:nvSpPr>
        <p:spPr>
          <a:xfrm>
            <a:off x="457200" y="1600200"/>
            <a:ext cx="7620000" cy="2438400"/>
          </a:xfrm>
        </p:spPr>
        <p:txBody>
          <a:bodyPr>
            <a:normAutofit/>
          </a:bodyPr>
          <a:lstStyle/>
          <a:p>
            <a:r>
              <a:rPr lang="en-US" sz="3000" dirty="0" smtClean="0"/>
              <a:t>Peter and John (Acts 4)</a:t>
            </a:r>
          </a:p>
          <a:p>
            <a:r>
              <a:rPr lang="en-US" sz="3000" dirty="0" smtClean="0"/>
              <a:t>Stephen (Acts 7)</a:t>
            </a:r>
          </a:p>
          <a:p>
            <a:r>
              <a:rPr lang="en-US" sz="3000" dirty="0" smtClean="0"/>
              <a:t>James (Acts 12)</a:t>
            </a:r>
          </a:p>
          <a:p>
            <a:r>
              <a:rPr lang="en-US" sz="3000" dirty="0" smtClean="0"/>
              <a:t>Paul </a:t>
            </a:r>
          </a:p>
          <a:p>
            <a:endParaRPr lang="en-US" sz="3000" dirty="0"/>
          </a:p>
        </p:txBody>
      </p:sp>
      <p:sp>
        <p:nvSpPr>
          <p:cNvPr id="4" name="TextBox 3"/>
          <p:cNvSpPr txBox="1"/>
          <p:nvPr/>
        </p:nvSpPr>
        <p:spPr>
          <a:xfrm>
            <a:off x="457200" y="4114800"/>
            <a:ext cx="7696200" cy="2400657"/>
          </a:xfrm>
          <a:prstGeom prst="rect">
            <a:avLst/>
          </a:prstGeom>
          <a:solidFill>
            <a:schemeClr val="bg2"/>
          </a:solidFill>
        </p:spPr>
        <p:txBody>
          <a:bodyPr wrap="square" rtlCol="0">
            <a:spAutoFit/>
          </a:bodyPr>
          <a:lstStyle/>
          <a:p>
            <a:r>
              <a:rPr lang="en-US" sz="3000" dirty="0" smtClean="0"/>
              <a:t>Tradition holds Peter was killed in Rome in AD 64, while Paul met his fate in 66.  Of the Apostles, only John was believed to live out a natural life, and that was with banishment to Patmos.</a:t>
            </a:r>
            <a:endParaRPr lang="en-US" sz="3000" dirty="0"/>
          </a:p>
        </p:txBody>
      </p:sp>
    </p:spTree>
    <p:extLst>
      <p:ext uri="{BB962C8B-B14F-4D97-AF65-F5344CB8AC3E}">
        <p14:creationId xmlns:p14="http://schemas.microsoft.com/office/powerpoint/2010/main" val="148491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Prophets</a:t>
            </a:r>
            <a:endParaRPr lang="en-US" dirty="0"/>
          </a:p>
        </p:txBody>
      </p:sp>
      <p:sp>
        <p:nvSpPr>
          <p:cNvPr id="3" name="Content Placeholder 2"/>
          <p:cNvSpPr>
            <a:spLocks noGrp="1"/>
          </p:cNvSpPr>
          <p:nvPr>
            <p:ph idx="1"/>
          </p:nvPr>
        </p:nvSpPr>
        <p:spPr>
          <a:xfrm>
            <a:off x="457200" y="1600200"/>
            <a:ext cx="7620000" cy="3429000"/>
          </a:xfrm>
        </p:spPr>
        <p:txBody>
          <a:bodyPr>
            <a:normAutofit/>
          </a:bodyPr>
          <a:lstStyle/>
          <a:p>
            <a:pPr marL="114300" indent="0">
              <a:buNone/>
            </a:pPr>
            <a:r>
              <a:rPr lang="en-US" sz="3000" dirty="0" smtClean="0"/>
              <a:t>Jude </a:t>
            </a:r>
            <a:r>
              <a:rPr lang="en-US" sz="3000" dirty="0" smtClean="0"/>
              <a:t>4</a:t>
            </a:r>
          </a:p>
          <a:p>
            <a:pPr marL="114300" indent="0">
              <a:buNone/>
            </a:pPr>
            <a:r>
              <a:rPr lang="en-US" sz="3000" dirty="0"/>
              <a:t>For certain men have crept in unnoticed, who long ago were marked out for this condemnation, ungodly men, who turn the grace of our God into lewdness and deny the only Lord </a:t>
            </a:r>
            <a:r>
              <a:rPr lang="en-US" sz="3000" dirty="0" smtClean="0"/>
              <a:t>God</a:t>
            </a:r>
            <a:r>
              <a:rPr lang="en-US" sz="3000" baseline="30000" dirty="0"/>
              <a:t> </a:t>
            </a:r>
            <a:r>
              <a:rPr lang="en-US" sz="3000" dirty="0" smtClean="0"/>
              <a:t>and </a:t>
            </a:r>
            <a:r>
              <a:rPr lang="en-US" sz="3000" dirty="0"/>
              <a:t>our Lord Jesus Christ.</a:t>
            </a:r>
          </a:p>
          <a:p>
            <a:pPr marL="114300" indent="0">
              <a:buNone/>
            </a:pPr>
            <a:endParaRPr lang="en-US" sz="3000" dirty="0"/>
          </a:p>
        </p:txBody>
      </p:sp>
    </p:spTree>
    <p:extLst>
      <p:ext uri="{BB962C8B-B14F-4D97-AF65-F5344CB8AC3E}">
        <p14:creationId xmlns:p14="http://schemas.microsoft.com/office/powerpoint/2010/main" val="2182875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Away</a:t>
            </a:r>
            <a:endParaRPr lang="en-US" dirty="0"/>
          </a:p>
        </p:txBody>
      </p:sp>
      <p:sp>
        <p:nvSpPr>
          <p:cNvPr id="3" name="Content Placeholder 2"/>
          <p:cNvSpPr>
            <a:spLocks noGrp="1"/>
          </p:cNvSpPr>
          <p:nvPr>
            <p:ph idx="1"/>
          </p:nvPr>
        </p:nvSpPr>
        <p:spPr/>
        <p:txBody>
          <a:bodyPr>
            <a:normAutofit/>
          </a:bodyPr>
          <a:lstStyle/>
          <a:p>
            <a:pPr marL="114300" indent="0">
              <a:buNone/>
            </a:pPr>
            <a:r>
              <a:rPr lang="en-US" sz="3000" dirty="0" smtClean="0"/>
              <a:t>1 Timothy 1:18-19</a:t>
            </a:r>
          </a:p>
          <a:p>
            <a:pPr marL="114300" indent="0">
              <a:buNone/>
            </a:pPr>
            <a:r>
              <a:rPr lang="en-US" sz="3000" dirty="0"/>
              <a:t>This charge I commit to you, son Timothy, according to the prophecies previously made concerning you, that by them you may wage the good warfare, </a:t>
            </a:r>
            <a:r>
              <a:rPr lang="en-US" sz="3000" b="1" baseline="30000" dirty="0"/>
              <a:t>19 </a:t>
            </a:r>
            <a:r>
              <a:rPr lang="en-US" sz="3000" dirty="0"/>
              <a:t>having faith and a good conscience, which some having rejected, concerning the faith </a:t>
            </a:r>
            <a:r>
              <a:rPr lang="en-US" sz="3000" b="1" dirty="0"/>
              <a:t>have suffered shipwreck</a:t>
            </a:r>
            <a:endParaRPr lang="en-US" sz="3000" b="1" dirty="0"/>
          </a:p>
        </p:txBody>
      </p:sp>
    </p:spTree>
    <p:extLst>
      <p:ext uri="{BB962C8B-B14F-4D97-AF65-F5344CB8AC3E}">
        <p14:creationId xmlns:p14="http://schemas.microsoft.com/office/powerpoint/2010/main" val="3432894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Spreading of the Gospel</a:t>
            </a:r>
            <a:endParaRPr lang="en-US" dirty="0"/>
          </a:p>
        </p:txBody>
      </p:sp>
      <p:sp>
        <p:nvSpPr>
          <p:cNvPr id="3" name="Content Placeholder 2"/>
          <p:cNvSpPr>
            <a:spLocks noGrp="1"/>
          </p:cNvSpPr>
          <p:nvPr>
            <p:ph idx="1"/>
          </p:nvPr>
        </p:nvSpPr>
        <p:spPr/>
        <p:txBody>
          <a:bodyPr>
            <a:normAutofit/>
          </a:bodyPr>
          <a:lstStyle/>
          <a:p>
            <a:pPr marL="114300" indent="0">
              <a:buNone/>
            </a:pPr>
            <a:r>
              <a:rPr lang="en-US" sz="3000" dirty="0" smtClean="0"/>
              <a:t>After the Day of Pentecost, the Church grew rapidly.  By the writing of the book of Colossians (in approximately AD 60-62), the Apostle Paul felt comfortable enough to declare that the Gospel had been taught to “every creature under heaven</a:t>
            </a:r>
            <a:r>
              <a:rPr lang="en-US" sz="3000" dirty="0" smtClean="0"/>
              <a:t>”. (Colossians 1:23)</a:t>
            </a:r>
            <a:endParaRPr lang="en-US" sz="3000" dirty="0"/>
          </a:p>
        </p:txBody>
      </p:sp>
    </p:spTree>
    <p:extLst>
      <p:ext uri="{BB962C8B-B14F-4D97-AF65-F5344CB8AC3E}">
        <p14:creationId xmlns:p14="http://schemas.microsoft.com/office/powerpoint/2010/main" val="1930258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a:t>
            </a:r>
            <a:r>
              <a:rPr lang="en-US" dirty="0" smtClean="0"/>
              <a:t>1:5-6</a:t>
            </a:r>
            <a:endParaRPr lang="en-US" dirty="0"/>
          </a:p>
        </p:txBody>
      </p:sp>
      <p:sp>
        <p:nvSpPr>
          <p:cNvPr id="3" name="Content Placeholder 2"/>
          <p:cNvSpPr>
            <a:spLocks noGrp="1"/>
          </p:cNvSpPr>
          <p:nvPr>
            <p:ph idx="1"/>
          </p:nvPr>
        </p:nvSpPr>
        <p:spPr/>
        <p:txBody>
          <a:bodyPr>
            <a:normAutofit/>
          </a:bodyPr>
          <a:lstStyle/>
          <a:p>
            <a:pPr marL="114300" indent="0">
              <a:buNone/>
            </a:pPr>
            <a:r>
              <a:rPr lang="en-US" sz="3000" dirty="0" smtClean="0"/>
              <a:t>…because </a:t>
            </a:r>
            <a:r>
              <a:rPr lang="en-US" sz="3000" dirty="0"/>
              <a:t>of the hope which is laid up for you in heaven, of which you heard before in the word of the truth of the gospel, </a:t>
            </a:r>
            <a:r>
              <a:rPr lang="en-US" sz="3000" b="1" baseline="30000" dirty="0"/>
              <a:t>6 </a:t>
            </a:r>
            <a:r>
              <a:rPr lang="en-US" sz="3000" dirty="0"/>
              <a:t>which has come to you, </a:t>
            </a:r>
            <a:r>
              <a:rPr lang="en-US" sz="3000" b="1" dirty="0"/>
              <a:t>as </a:t>
            </a:r>
            <a:r>
              <a:rPr lang="en-US" sz="3000" b="1" i="1" dirty="0"/>
              <a:t>it has</a:t>
            </a:r>
            <a:r>
              <a:rPr lang="en-US" sz="3000" b="1" dirty="0"/>
              <a:t> also in all the </a:t>
            </a:r>
            <a:r>
              <a:rPr lang="en-US" sz="3000" b="1" dirty="0" smtClean="0"/>
              <a:t>world</a:t>
            </a:r>
            <a:endParaRPr lang="en-US" sz="3000" b="1" dirty="0"/>
          </a:p>
        </p:txBody>
      </p:sp>
    </p:spTree>
    <p:extLst>
      <p:ext uri="{BB962C8B-B14F-4D97-AF65-F5344CB8AC3E}">
        <p14:creationId xmlns:p14="http://schemas.microsoft.com/office/powerpoint/2010/main" val="1183070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153400" cy="1143000"/>
          </a:xfrm>
        </p:spPr>
        <p:txBody>
          <a:bodyPr/>
          <a:lstStyle/>
          <a:p>
            <a:r>
              <a:rPr lang="en-US" sz="4400" dirty="0"/>
              <a:t>Signs of the end of the (Jewish) age</a:t>
            </a:r>
          </a:p>
        </p:txBody>
      </p:sp>
      <p:sp>
        <p:nvSpPr>
          <p:cNvPr id="3" name="Content Placeholder 2"/>
          <p:cNvSpPr>
            <a:spLocks noGrp="1"/>
          </p:cNvSpPr>
          <p:nvPr>
            <p:ph idx="1"/>
          </p:nvPr>
        </p:nvSpPr>
        <p:spPr>
          <a:xfrm>
            <a:off x="457200" y="1600200"/>
            <a:ext cx="7620000" cy="2209800"/>
          </a:xfrm>
        </p:spPr>
        <p:txBody>
          <a:bodyPr>
            <a:normAutofit/>
          </a:bodyPr>
          <a:lstStyle/>
          <a:p>
            <a:pPr marL="114300" indent="0">
              <a:buNone/>
            </a:pPr>
            <a:r>
              <a:rPr lang="en-US" sz="3000" dirty="0" smtClean="0"/>
              <a:t>In the years following the life of Jesus, all of the signs that He predicted had come true.  There was no excuse for the Christian </a:t>
            </a:r>
            <a:r>
              <a:rPr lang="en-US" sz="3000" b="1" dirty="0" smtClean="0"/>
              <a:t>NOT</a:t>
            </a:r>
            <a:r>
              <a:rPr lang="en-US" sz="3000" dirty="0" smtClean="0"/>
              <a:t> to know what was coming!</a:t>
            </a:r>
            <a:endParaRPr lang="en-US" sz="3000" dirty="0"/>
          </a:p>
        </p:txBody>
      </p:sp>
    </p:spTree>
    <p:extLst>
      <p:ext uri="{BB962C8B-B14F-4D97-AF65-F5344CB8AC3E}">
        <p14:creationId xmlns:p14="http://schemas.microsoft.com/office/powerpoint/2010/main" val="1623465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a:t>
            </a:r>
            <a:r>
              <a:rPr lang="en-US" dirty="0" smtClean="0"/>
              <a:t>24:32</a:t>
            </a:r>
            <a:endParaRPr lang="en-US" dirty="0"/>
          </a:p>
        </p:txBody>
      </p:sp>
      <p:sp>
        <p:nvSpPr>
          <p:cNvPr id="3" name="Content Placeholder 2"/>
          <p:cNvSpPr>
            <a:spLocks noGrp="1"/>
          </p:cNvSpPr>
          <p:nvPr>
            <p:ph idx="1"/>
          </p:nvPr>
        </p:nvSpPr>
        <p:spPr/>
        <p:txBody>
          <a:bodyPr/>
          <a:lstStyle/>
          <a:p>
            <a:pPr marL="114300" indent="0">
              <a:buNone/>
            </a:pPr>
            <a:r>
              <a:rPr lang="en-US" b="1" baseline="30000" dirty="0"/>
              <a:t> </a:t>
            </a:r>
            <a:r>
              <a:rPr lang="en-US" sz="3000" dirty="0"/>
              <a:t>“Now learn this parable from the fig tree: When its branch has already become tender and puts forth leaves, </a:t>
            </a:r>
            <a:r>
              <a:rPr lang="en-US" sz="3000" b="1" dirty="0"/>
              <a:t>you know that summer </a:t>
            </a:r>
            <a:r>
              <a:rPr lang="en-US" sz="3000" b="1" i="1" dirty="0"/>
              <a:t>is</a:t>
            </a:r>
            <a:r>
              <a:rPr lang="en-US" sz="3000" b="1" dirty="0"/>
              <a:t> near</a:t>
            </a:r>
            <a:r>
              <a:rPr lang="en-US" sz="3000" dirty="0"/>
              <a:t>.</a:t>
            </a:r>
            <a:endParaRPr lang="en-US" sz="3000" dirty="0"/>
          </a:p>
        </p:txBody>
      </p:sp>
    </p:spTree>
    <p:extLst>
      <p:ext uri="{BB962C8B-B14F-4D97-AF65-F5344CB8AC3E}">
        <p14:creationId xmlns:p14="http://schemas.microsoft.com/office/powerpoint/2010/main" val="2216767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457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Jerusalem would fall!</a:t>
            </a:r>
            <a:endParaRPr lang="en-US" dirty="0"/>
          </a:p>
        </p:txBody>
      </p:sp>
      <p:sp>
        <p:nvSpPr>
          <p:cNvPr id="3" name="Content Placeholder 2"/>
          <p:cNvSpPr>
            <a:spLocks noGrp="1"/>
          </p:cNvSpPr>
          <p:nvPr>
            <p:ph idx="1"/>
          </p:nvPr>
        </p:nvSpPr>
        <p:spPr/>
        <p:txBody>
          <a:bodyPr>
            <a:normAutofit/>
          </a:bodyPr>
          <a:lstStyle/>
          <a:p>
            <a:pPr marL="114300" indent="0">
              <a:buNone/>
            </a:pPr>
            <a:r>
              <a:rPr lang="en-US" sz="3000" dirty="0" smtClean="0"/>
              <a:t>Matthew </a:t>
            </a:r>
            <a:r>
              <a:rPr lang="en-US" sz="3000" dirty="0" smtClean="0"/>
              <a:t>23:37-38</a:t>
            </a:r>
          </a:p>
          <a:p>
            <a:pPr marL="114300" indent="0">
              <a:buNone/>
            </a:pPr>
            <a:r>
              <a:rPr lang="en-US" sz="3000" b="1" baseline="30000" dirty="0"/>
              <a:t> </a:t>
            </a:r>
            <a:r>
              <a:rPr lang="en-US" sz="3000" dirty="0"/>
              <a:t>“O Jerusalem, Jerusalem, the one who kills the prophets and stones those who are sent to her! How often I wanted to gather your children together, as a hen gathers her chicks under </a:t>
            </a:r>
            <a:r>
              <a:rPr lang="en-US" sz="3000" i="1" dirty="0"/>
              <a:t>her</a:t>
            </a:r>
            <a:r>
              <a:rPr lang="en-US" sz="3000" dirty="0"/>
              <a:t> wings, but you were not willing! </a:t>
            </a:r>
            <a:r>
              <a:rPr lang="en-US" sz="3000" b="1" baseline="30000" dirty="0"/>
              <a:t>38 </a:t>
            </a:r>
            <a:r>
              <a:rPr lang="en-US" sz="3000" dirty="0"/>
              <a:t>See! Your house is left to you desolate</a:t>
            </a:r>
            <a:endParaRPr lang="en-US" sz="3000" dirty="0"/>
          </a:p>
        </p:txBody>
      </p:sp>
    </p:spTree>
    <p:extLst>
      <p:ext uri="{BB962C8B-B14F-4D97-AF65-F5344CB8AC3E}">
        <p14:creationId xmlns:p14="http://schemas.microsoft.com/office/powerpoint/2010/main" val="1967090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21:13   “My House”</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“It is written, ‘</a:t>
            </a:r>
            <a:r>
              <a:rPr lang="en-US" sz="3200" b="1" dirty="0"/>
              <a:t>My house </a:t>
            </a:r>
            <a:r>
              <a:rPr lang="en-US" sz="3200" dirty="0"/>
              <a:t>shall be called a house of prayer</a:t>
            </a:r>
            <a:r>
              <a:rPr lang="en-US" sz="3200" dirty="0" smtClean="0"/>
              <a:t>,’</a:t>
            </a:r>
            <a:r>
              <a:rPr lang="en-US" sz="3200" baseline="30000" dirty="0"/>
              <a:t> </a:t>
            </a:r>
            <a:r>
              <a:rPr lang="en-US" sz="3200" dirty="0"/>
              <a:t> but you have made it a ‘den of thieves.’”</a:t>
            </a:r>
            <a:endParaRPr lang="en-US" sz="3200" dirty="0"/>
          </a:p>
        </p:txBody>
      </p:sp>
    </p:spTree>
    <p:extLst>
      <p:ext uri="{BB962C8B-B14F-4D97-AF65-F5344CB8AC3E}">
        <p14:creationId xmlns:p14="http://schemas.microsoft.com/office/powerpoint/2010/main" val="17284321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23:38    “Your House”</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See! </a:t>
            </a:r>
            <a:r>
              <a:rPr lang="en-US" sz="3200" b="1" dirty="0"/>
              <a:t>Your house </a:t>
            </a:r>
            <a:r>
              <a:rPr lang="en-US" sz="3200" dirty="0"/>
              <a:t>is left to you desolate</a:t>
            </a:r>
            <a:endParaRPr lang="en-US" sz="3200" dirty="0"/>
          </a:p>
        </p:txBody>
      </p:sp>
    </p:spTree>
    <p:extLst>
      <p:ext uri="{BB962C8B-B14F-4D97-AF65-F5344CB8AC3E}">
        <p14:creationId xmlns:p14="http://schemas.microsoft.com/office/powerpoint/2010/main" val="3294100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Jerusalem</a:t>
            </a:r>
            <a:endParaRPr lang="en-US" dirty="0"/>
          </a:p>
        </p:txBody>
      </p:sp>
      <p:pic>
        <p:nvPicPr>
          <p:cNvPr id="4" name="Picture 3" descr="Image result for destruction of jerusalem 70 ad"/>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95400"/>
            <a:ext cx="5943600" cy="5151120"/>
          </a:xfrm>
          <a:prstGeom prst="rect">
            <a:avLst/>
          </a:prstGeom>
          <a:noFill/>
          <a:ln>
            <a:noFill/>
          </a:ln>
        </p:spPr>
      </p:pic>
    </p:spTree>
    <p:extLst>
      <p:ext uri="{BB962C8B-B14F-4D97-AF65-F5344CB8AC3E}">
        <p14:creationId xmlns:p14="http://schemas.microsoft.com/office/powerpoint/2010/main" val="3106792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Jerusalem</a:t>
            </a:r>
            <a:endParaRPr lang="en-US" dirty="0"/>
          </a:p>
        </p:txBody>
      </p:sp>
      <p:pic>
        <p:nvPicPr>
          <p:cNvPr id="4" name="Picture 3" descr="Image result for destruction of jerusalem 70 ad"/>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05927"/>
            <a:ext cx="7086600" cy="4618673"/>
          </a:xfrm>
          <a:prstGeom prst="rect">
            <a:avLst/>
          </a:prstGeom>
          <a:noFill/>
          <a:ln>
            <a:noFill/>
          </a:ln>
        </p:spPr>
      </p:pic>
    </p:spTree>
    <p:extLst>
      <p:ext uri="{BB962C8B-B14F-4D97-AF65-F5344CB8AC3E}">
        <p14:creationId xmlns:p14="http://schemas.microsoft.com/office/powerpoint/2010/main" val="3276195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Jerusalem</a:t>
            </a:r>
            <a:endParaRPr lang="en-US" dirty="0"/>
          </a:p>
        </p:txBody>
      </p:sp>
      <p:pic>
        <p:nvPicPr>
          <p:cNvPr id="5" name="Picture 4" descr="Image result for destruction of jerusalem 70 ad">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24000"/>
            <a:ext cx="6934200" cy="4810125"/>
          </a:xfrm>
          <a:prstGeom prst="rect">
            <a:avLst/>
          </a:prstGeom>
          <a:noFill/>
          <a:ln>
            <a:noFill/>
          </a:ln>
        </p:spPr>
      </p:pic>
    </p:spTree>
    <p:extLst>
      <p:ext uri="{BB962C8B-B14F-4D97-AF65-F5344CB8AC3E}">
        <p14:creationId xmlns:p14="http://schemas.microsoft.com/office/powerpoint/2010/main" val="2248165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Jerusalem</a:t>
            </a:r>
            <a:endParaRPr lang="en-US" dirty="0"/>
          </a:p>
        </p:txBody>
      </p:sp>
      <p:pic>
        <p:nvPicPr>
          <p:cNvPr id="4" name="Picture 3" descr="Image result for destruction of jerusalem 70 ad"/>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010400" cy="4572000"/>
          </a:xfrm>
          <a:prstGeom prst="rect">
            <a:avLst/>
          </a:prstGeom>
          <a:noFill/>
          <a:ln>
            <a:noFill/>
          </a:ln>
        </p:spPr>
      </p:pic>
    </p:spTree>
    <p:extLst>
      <p:ext uri="{BB962C8B-B14F-4D97-AF65-F5344CB8AC3E}">
        <p14:creationId xmlns:p14="http://schemas.microsoft.com/office/powerpoint/2010/main" val="5809875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Jerusalem</a:t>
            </a:r>
            <a:endParaRPr lang="en-US" dirty="0"/>
          </a:p>
        </p:txBody>
      </p:sp>
      <p:pic>
        <p:nvPicPr>
          <p:cNvPr id="6" name="Picture 5" descr="Image result for destruction of jerusalem 70 ad"/>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086600" cy="4701021"/>
          </a:xfrm>
          <a:prstGeom prst="rect">
            <a:avLst/>
          </a:prstGeom>
          <a:noFill/>
          <a:ln>
            <a:noFill/>
          </a:ln>
        </p:spPr>
      </p:pic>
    </p:spTree>
    <p:extLst>
      <p:ext uri="{BB962C8B-B14F-4D97-AF65-F5344CB8AC3E}">
        <p14:creationId xmlns:p14="http://schemas.microsoft.com/office/powerpoint/2010/main" val="3068930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Jerusalem</a:t>
            </a:r>
            <a:endParaRPr lang="en-US" dirty="0"/>
          </a:p>
        </p:txBody>
      </p:sp>
      <p:pic>
        <p:nvPicPr>
          <p:cNvPr id="4" name="Picture 3" descr="http://www.livius.org/site/assets/files/16272/coin_judaea_capta_valkhof.312x0-is-pid38915.jpg"/>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943100"/>
            <a:ext cx="4191000" cy="4229100"/>
          </a:xfrm>
          <a:prstGeom prst="rect">
            <a:avLst/>
          </a:prstGeom>
          <a:noFill/>
          <a:ln>
            <a:noFill/>
          </a:ln>
        </p:spPr>
      </p:pic>
    </p:spTree>
    <p:extLst>
      <p:ext uri="{BB962C8B-B14F-4D97-AF65-F5344CB8AC3E}">
        <p14:creationId xmlns:p14="http://schemas.microsoft.com/office/powerpoint/2010/main" val="430315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848600" cy="1143000"/>
          </a:xfrm>
        </p:spPr>
        <p:txBody>
          <a:bodyPr/>
          <a:lstStyle/>
          <a:p>
            <a:r>
              <a:rPr lang="en-US" sz="4200" dirty="0" smtClean="0"/>
              <a:t>Signs of the end of the (Jewish) age</a:t>
            </a:r>
            <a:endParaRPr lang="en-US" sz="4200" dirty="0"/>
          </a:p>
        </p:txBody>
      </p:sp>
      <p:sp>
        <p:nvSpPr>
          <p:cNvPr id="3" name="Content Placeholder 2"/>
          <p:cNvSpPr>
            <a:spLocks noGrp="1"/>
          </p:cNvSpPr>
          <p:nvPr>
            <p:ph idx="1"/>
          </p:nvPr>
        </p:nvSpPr>
        <p:spPr>
          <a:xfrm>
            <a:off x="457200" y="1295400"/>
            <a:ext cx="7620000" cy="4800600"/>
          </a:xfrm>
        </p:spPr>
        <p:txBody>
          <a:bodyPr>
            <a:noAutofit/>
          </a:bodyPr>
          <a:lstStyle/>
          <a:p>
            <a:pPr marL="571500" indent="-457200">
              <a:buAutoNum type="arabicPeriod"/>
            </a:pPr>
            <a:r>
              <a:rPr lang="en-US" sz="3000" dirty="0" smtClean="0"/>
              <a:t>False Messiahs</a:t>
            </a:r>
          </a:p>
          <a:p>
            <a:pPr marL="571500" indent="-457200">
              <a:buAutoNum type="arabicPeriod"/>
            </a:pPr>
            <a:r>
              <a:rPr lang="en-US" sz="3000" dirty="0" smtClean="0"/>
              <a:t>Wars and Rumors of Wars</a:t>
            </a:r>
          </a:p>
          <a:p>
            <a:pPr marL="571500" indent="-457200">
              <a:buAutoNum type="arabicPeriod"/>
            </a:pPr>
            <a:r>
              <a:rPr lang="en-US" sz="3000" dirty="0" smtClean="0"/>
              <a:t>Famines</a:t>
            </a:r>
          </a:p>
          <a:p>
            <a:pPr marL="571500" indent="-457200">
              <a:buAutoNum type="arabicPeriod"/>
            </a:pPr>
            <a:r>
              <a:rPr lang="en-US" sz="3000" dirty="0" smtClean="0"/>
              <a:t>Pestilences</a:t>
            </a:r>
          </a:p>
          <a:p>
            <a:pPr marL="571500" indent="-457200">
              <a:buAutoNum type="arabicPeriod"/>
            </a:pPr>
            <a:r>
              <a:rPr lang="en-US" sz="3000" dirty="0" smtClean="0"/>
              <a:t>Earthquakes</a:t>
            </a:r>
          </a:p>
          <a:p>
            <a:pPr marL="571500" indent="-457200">
              <a:buAutoNum type="arabicPeriod"/>
            </a:pPr>
            <a:r>
              <a:rPr lang="en-US" sz="3000" dirty="0" smtClean="0"/>
              <a:t>Christian tribulations</a:t>
            </a:r>
          </a:p>
          <a:p>
            <a:pPr marL="571500" indent="-457200">
              <a:buAutoNum type="arabicPeriod"/>
            </a:pPr>
            <a:r>
              <a:rPr lang="en-US" sz="3000" dirty="0" smtClean="0"/>
              <a:t>False prophets</a:t>
            </a:r>
          </a:p>
          <a:p>
            <a:pPr marL="571500" indent="-457200">
              <a:buAutoNum type="arabicPeriod"/>
            </a:pPr>
            <a:r>
              <a:rPr lang="en-US" sz="3000" dirty="0" smtClean="0"/>
              <a:t>Falling away</a:t>
            </a:r>
          </a:p>
          <a:p>
            <a:pPr marL="571500" indent="-457200">
              <a:buAutoNum type="arabicPeriod"/>
            </a:pPr>
            <a:r>
              <a:rPr lang="en-US" sz="3000" dirty="0" smtClean="0"/>
              <a:t>Spreading of the Gospel worldwide</a:t>
            </a:r>
            <a:endParaRPr lang="en-US" sz="3000" dirty="0"/>
          </a:p>
        </p:txBody>
      </p:sp>
    </p:spTree>
    <p:extLst>
      <p:ext uri="{BB962C8B-B14F-4D97-AF65-F5344CB8AC3E}">
        <p14:creationId xmlns:p14="http://schemas.microsoft.com/office/powerpoint/2010/main" val="2765951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24:34</a:t>
            </a:r>
            <a:endParaRPr lang="en-US" dirty="0"/>
          </a:p>
        </p:txBody>
      </p:sp>
      <p:sp>
        <p:nvSpPr>
          <p:cNvPr id="3" name="Content Placeholder 2"/>
          <p:cNvSpPr>
            <a:spLocks noGrp="1"/>
          </p:cNvSpPr>
          <p:nvPr>
            <p:ph idx="1"/>
          </p:nvPr>
        </p:nvSpPr>
        <p:spPr>
          <a:xfrm>
            <a:off x="457200" y="1600200"/>
            <a:ext cx="7620000" cy="2057400"/>
          </a:xfrm>
        </p:spPr>
        <p:txBody>
          <a:bodyPr>
            <a:normAutofit/>
          </a:bodyPr>
          <a:lstStyle/>
          <a:p>
            <a:pPr marL="114300" indent="0">
              <a:buNone/>
            </a:pPr>
            <a:r>
              <a:rPr lang="en-US" sz="3200" dirty="0"/>
              <a:t>Assuredly, I say to you, this generation will by no means pass away till all these things take place.</a:t>
            </a:r>
            <a:endParaRPr lang="en-US" sz="3200" dirty="0"/>
          </a:p>
        </p:txBody>
      </p:sp>
    </p:spTree>
    <p:extLst>
      <p:ext uri="{BB962C8B-B14F-4D97-AF65-F5344CB8AC3E}">
        <p14:creationId xmlns:p14="http://schemas.microsoft.com/office/powerpoint/2010/main" val="2246743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Messiahs</a:t>
            </a:r>
            <a:endParaRPr lang="en-US" dirty="0"/>
          </a:p>
        </p:txBody>
      </p:sp>
      <p:sp>
        <p:nvSpPr>
          <p:cNvPr id="3" name="Content Placeholder 2"/>
          <p:cNvSpPr>
            <a:spLocks noGrp="1"/>
          </p:cNvSpPr>
          <p:nvPr>
            <p:ph idx="1"/>
          </p:nvPr>
        </p:nvSpPr>
        <p:spPr>
          <a:xfrm>
            <a:off x="457200" y="1600200"/>
            <a:ext cx="7620000" cy="2590800"/>
          </a:xfrm>
        </p:spPr>
        <p:txBody>
          <a:bodyPr>
            <a:normAutofit/>
          </a:bodyPr>
          <a:lstStyle/>
          <a:p>
            <a:pPr marL="114300" indent="0">
              <a:buNone/>
            </a:pPr>
            <a:r>
              <a:rPr lang="en-US" sz="3000" b="1" u="sng" dirty="0" smtClean="0"/>
              <a:t>BIBLICAL</a:t>
            </a:r>
          </a:p>
          <a:p>
            <a:pPr marL="114300" indent="0">
              <a:buNone/>
            </a:pPr>
            <a:r>
              <a:rPr lang="en-US" sz="3000" dirty="0" err="1" smtClean="0"/>
              <a:t>Theudas</a:t>
            </a:r>
            <a:r>
              <a:rPr lang="en-US" sz="3000" dirty="0" smtClean="0"/>
              <a:t> </a:t>
            </a:r>
            <a:r>
              <a:rPr lang="en-US" sz="3000" dirty="0" smtClean="0"/>
              <a:t>of Judea </a:t>
            </a:r>
            <a:endParaRPr lang="en-US" sz="3000" dirty="0" smtClean="0"/>
          </a:p>
          <a:p>
            <a:pPr marL="114300" indent="0">
              <a:buNone/>
            </a:pPr>
            <a:r>
              <a:rPr lang="en-US" sz="3000" dirty="0" smtClean="0"/>
              <a:t>Judas of Galilee</a:t>
            </a:r>
          </a:p>
          <a:p>
            <a:pPr marL="114300" indent="0">
              <a:buNone/>
            </a:pPr>
            <a:r>
              <a:rPr lang="en-US" sz="3000" dirty="0" smtClean="0"/>
              <a:t>“The </a:t>
            </a:r>
            <a:r>
              <a:rPr lang="en-US" sz="3000" dirty="0"/>
              <a:t>Egyptian” </a:t>
            </a:r>
          </a:p>
          <a:p>
            <a:pPr marL="114300" indent="0">
              <a:buNone/>
            </a:pPr>
            <a:endParaRPr lang="en-US" sz="3000" dirty="0" smtClean="0"/>
          </a:p>
          <a:p>
            <a:pPr marL="114300" indent="0">
              <a:buNone/>
            </a:pPr>
            <a:endParaRPr lang="en-US" sz="3000" dirty="0" smtClean="0"/>
          </a:p>
        </p:txBody>
      </p:sp>
      <p:sp>
        <p:nvSpPr>
          <p:cNvPr id="5" name="TextBox 4"/>
          <p:cNvSpPr txBox="1"/>
          <p:nvPr/>
        </p:nvSpPr>
        <p:spPr>
          <a:xfrm>
            <a:off x="4191000" y="1566208"/>
            <a:ext cx="3886200" cy="1938992"/>
          </a:xfrm>
          <a:prstGeom prst="rect">
            <a:avLst/>
          </a:prstGeom>
          <a:solidFill>
            <a:schemeClr val="bg2"/>
          </a:solidFill>
        </p:spPr>
        <p:txBody>
          <a:bodyPr wrap="square" rtlCol="0">
            <a:spAutoFit/>
          </a:bodyPr>
          <a:lstStyle/>
          <a:p>
            <a:pPr marL="114300" indent="0">
              <a:buNone/>
            </a:pPr>
            <a:r>
              <a:rPr lang="en-US" sz="3000" b="1" u="sng" dirty="0"/>
              <a:t>NON-BIBLICAL</a:t>
            </a:r>
          </a:p>
          <a:p>
            <a:r>
              <a:rPr lang="en-US" sz="3000" dirty="0" err="1"/>
              <a:t>Menahem</a:t>
            </a:r>
            <a:endParaRPr lang="en-US" sz="3000" dirty="0"/>
          </a:p>
          <a:p>
            <a:r>
              <a:rPr lang="en-US" sz="3000" dirty="0"/>
              <a:t>Simon the Proselyte</a:t>
            </a:r>
          </a:p>
          <a:p>
            <a:endParaRPr lang="en-US" sz="3000" dirty="0"/>
          </a:p>
        </p:txBody>
      </p:sp>
    </p:spTree>
    <p:extLst>
      <p:ext uri="{BB962C8B-B14F-4D97-AF65-F5344CB8AC3E}">
        <p14:creationId xmlns:p14="http://schemas.microsoft.com/office/powerpoint/2010/main" val="10130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43000"/>
          </a:xfrm>
        </p:spPr>
        <p:txBody>
          <a:bodyPr/>
          <a:lstStyle/>
          <a:p>
            <a:r>
              <a:rPr lang="en-US" dirty="0" smtClean="0"/>
              <a:t>Acts </a:t>
            </a:r>
            <a:r>
              <a:rPr lang="en-US" dirty="0" smtClean="0"/>
              <a:t>5:33-34    </a:t>
            </a:r>
            <a:r>
              <a:rPr lang="en-US" dirty="0" err="1" smtClean="0"/>
              <a:t>Theudas</a:t>
            </a:r>
            <a:r>
              <a:rPr lang="en-US" dirty="0" smtClean="0"/>
              <a:t> &amp; </a:t>
            </a:r>
            <a:r>
              <a:rPr lang="en-US" dirty="0"/>
              <a:t>J</a:t>
            </a:r>
            <a:r>
              <a:rPr lang="en-US" dirty="0" smtClean="0"/>
              <a:t>udas</a:t>
            </a:r>
            <a:endParaRPr lang="en-US" dirty="0"/>
          </a:p>
        </p:txBody>
      </p:sp>
      <p:sp>
        <p:nvSpPr>
          <p:cNvPr id="3" name="Content Placeholder 2"/>
          <p:cNvSpPr>
            <a:spLocks noGrp="1"/>
          </p:cNvSpPr>
          <p:nvPr>
            <p:ph idx="1"/>
          </p:nvPr>
        </p:nvSpPr>
        <p:spPr>
          <a:xfrm>
            <a:off x="457200" y="1524000"/>
            <a:ext cx="7620000" cy="2743200"/>
          </a:xfrm>
        </p:spPr>
        <p:txBody>
          <a:bodyPr>
            <a:normAutofit/>
          </a:bodyPr>
          <a:lstStyle/>
          <a:p>
            <a:pPr marL="114300" indent="0">
              <a:buNone/>
            </a:pPr>
            <a:r>
              <a:rPr lang="en-US" sz="3000" dirty="0"/>
              <a:t>For some time ago </a:t>
            </a:r>
            <a:r>
              <a:rPr lang="en-US" sz="3000" b="1" dirty="0" err="1"/>
              <a:t>Theudas</a:t>
            </a:r>
            <a:r>
              <a:rPr lang="en-US" sz="3000" dirty="0"/>
              <a:t> rose up, claiming to be somebody. A number of men, about four hundred, joined him. He was slain, and all who obeyed him were scattered and came to nothing. </a:t>
            </a:r>
            <a:endParaRPr lang="en-US" sz="3000" dirty="0" smtClean="0"/>
          </a:p>
        </p:txBody>
      </p:sp>
      <p:sp>
        <p:nvSpPr>
          <p:cNvPr id="5" name="TextBox 4"/>
          <p:cNvSpPr txBox="1"/>
          <p:nvPr/>
        </p:nvSpPr>
        <p:spPr>
          <a:xfrm>
            <a:off x="609600" y="3962400"/>
            <a:ext cx="7467600" cy="2400657"/>
          </a:xfrm>
          <a:prstGeom prst="rect">
            <a:avLst/>
          </a:prstGeom>
          <a:solidFill>
            <a:schemeClr val="bg2"/>
          </a:solidFill>
        </p:spPr>
        <p:txBody>
          <a:bodyPr wrap="square" rtlCol="0">
            <a:spAutoFit/>
          </a:bodyPr>
          <a:lstStyle/>
          <a:p>
            <a:r>
              <a:rPr lang="en-US" sz="3000" b="1" baseline="30000" dirty="0"/>
              <a:t>37 </a:t>
            </a:r>
            <a:r>
              <a:rPr lang="en-US" sz="3000" dirty="0"/>
              <a:t>After this man, </a:t>
            </a:r>
            <a:r>
              <a:rPr lang="en-US" sz="3000" b="1" dirty="0"/>
              <a:t>Judas</a:t>
            </a:r>
            <a:r>
              <a:rPr lang="en-US" sz="3000" dirty="0"/>
              <a:t> of Galilee rose up in the days of the census, and drew away many people after him. He also perished, and all who obeyed him were dispersed.</a:t>
            </a:r>
          </a:p>
          <a:p>
            <a:endParaRPr lang="en-US" sz="3000" dirty="0"/>
          </a:p>
        </p:txBody>
      </p:sp>
    </p:spTree>
    <p:extLst>
      <p:ext uri="{BB962C8B-B14F-4D97-AF65-F5344CB8AC3E}">
        <p14:creationId xmlns:p14="http://schemas.microsoft.com/office/powerpoint/2010/main" val="409811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a:t>
            </a:r>
            <a:r>
              <a:rPr lang="en-US" dirty="0" smtClean="0"/>
              <a:t>21:38   “The Egyptian”</a:t>
            </a:r>
            <a:endParaRPr lang="en-US" dirty="0"/>
          </a:p>
        </p:txBody>
      </p:sp>
      <p:sp>
        <p:nvSpPr>
          <p:cNvPr id="3" name="Content Placeholder 2"/>
          <p:cNvSpPr>
            <a:spLocks noGrp="1"/>
          </p:cNvSpPr>
          <p:nvPr>
            <p:ph idx="1"/>
          </p:nvPr>
        </p:nvSpPr>
        <p:spPr>
          <a:xfrm>
            <a:off x="457200" y="1600200"/>
            <a:ext cx="7620000" cy="1905000"/>
          </a:xfrm>
        </p:spPr>
        <p:txBody>
          <a:bodyPr>
            <a:normAutofit/>
          </a:bodyPr>
          <a:lstStyle/>
          <a:p>
            <a:pPr marL="114300" indent="0">
              <a:buNone/>
            </a:pPr>
            <a:r>
              <a:rPr lang="en-US" sz="3000" dirty="0"/>
              <a:t>Are you not the Egyptian who some time ago stirred up a rebellion and led the four thousand assassins out into the wilderness?”</a:t>
            </a:r>
            <a:endParaRPr lang="en-US" sz="3000" dirty="0"/>
          </a:p>
        </p:txBody>
      </p:sp>
    </p:spTree>
    <p:extLst>
      <p:ext uri="{BB962C8B-B14F-4D97-AF65-F5344CB8AC3E}">
        <p14:creationId xmlns:p14="http://schemas.microsoft.com/office/powerpoint/2010/main" val="626881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Wars and Rumors of Wars</a:t>
            </a:r>
            <a:endParaRPr lang="en-US" dirty="0"/>
          </a:p>
        </p:txBody>
      </p:sp>
      <p:sp>
        <p:nvSpPr>
          <p:cNvPr id="3" name="Content Placeholder 2"/>
          <p:cNvSpPr>
            <a:spLocks noGrp="1"/>
          </p:cNvSpPr>
          <p:nvPr>
            <p:ph idx="1"/>
          </p:nvPr>
        </p:nvSpPr>
        <p:spPr>
          <a:xfrm>
            <a:off x="457200" y="1600200"/>
            <a:ext cx="7620000" cy="3505200"/>
          </a:xfrm>
        </p:spPr>
        <p:txBody>
          <a:bodyPr>
            <a:normAutofit/>
          </a:bodyPr>
          <a:lstStyle/>
          <a:p>
            <a:pPr marL="114300" indent="0">
              <a:buNone/>
            </a:pPr>
            <a:r>
              <a:rPr lang="en-US" sz="3000" dirty="0" smtClean="0"/>
              <a:t>The time of Jesus was part of what the Romans called “</a:t>
            </a:r>
            <a:r>
              <a:rPr lang="en-US" sz="3000" b="1" u="sng" dirty="0" err="1" smtClean="0"/>
              <a:t>Pax</a:t>
            </a:r>
            <a:r>
              <a:rPr lang="en-US" sz="3000" b="1" u="sng" dirty="0" smtClean="0"/>
              <a:t> </a:t>
            </a:r>
            <a:r>
              <a:rPr lang="en-US" sz="3000" b="1" u="sng" dirty="0" err="1" smtClean="0"/>
              <a:t>Romana</a:t>
            </a:r>
            <a:r>
              <a:rPr lang="en-US" sz="3000" dirty="0" smtClean="0"/>
              <a:t>”, or the “Roman Peace”.  It was a time of great stability in the Empire.  </a:t>
            </a:r>
          </a:p>
          <a:p>
            <a:pPr marL="114300" indent="0">
              <a:buNone/>
            </a:pPr>
            <a:endParaRPr lang="en-US" sz="3000" dirty="0"/>
          </a:p>
        </p:txBody>
      </p:sp>
      <p:sp>
        <p:nvSpPr>
          <p:cNvPr id="4" name="TextBox 3"/>
          <p:cNvSpPr txBox="1"/>
          <p:nvPr/>
        </p:nvSpPr>
        <p:spPr>
          <a:xfrm>
            <a:off x="533400" y="3471208"/>
            <a:ext cx="7620000" cy="1938992"/>
          </a:xfrm>
          <a:prstGeom prst="rect">
            <a:avLst/>
          </a:prstGeom>
          <a:solidFill>
            <a:schemeClr val="bg2"/>
          </a:solidFill>
        </p:spPr>
        <p:txBody>
          <a:bodyPr wrap="square" rtlCol="0">
            <a:spAutoFit/>
          </a:bodyPr>
          <a:lstStyle/>
          <a:p>
            <a:r>
              <a:rPr lang="en-US" sz="3000" dirty="0"/>
              <a:t>This would all change by the year AD 68, when there were extensive civil wars raging across the Empire during the so-called “Year of the Four Emperors”.</a:t>
            </a:r>
          </a:p>
        </p:txBody>
      </p:sp>
    </p:spTree>
    <p:extLst>
      <p:ext uri="{BB962C8B-B14F-4D97-AF65-F5344CB8AC3E}">
        <p14:creationId xmlns:p14="http://schemas.microsoft.com/office/powerpoint/2010/main" val="168108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Famines</a:t>
            </a:r>
            <a:endParaRPr lang="en-US" dirty="0"/>
          </a:p>
        </p:txBody>
      </p:sp>
      <p:sp>
        <p:nvSpPr>
          <p:cNvPr id="3" name="Content Placeholder 2"/>
          <p:cNvSpPr>
            <a:spLocks noGrp="1"/>
          </p:cNvSpPr>
          <p:nvPr>
            <p:ph idx="1"/>
          </p:nvPr>
        </p:nvSpPr>
        <p:spPr>
          <a:xfrm>
            <a:off x="457200" y="1600200"/>
            <a:ext cx="7620000" cy="1981200"/>
          </a:xfrm>
        </p:spPr>
        <p:txBody>
          <a:bodyPr>
            <a:normAutofit/>
          </a:bodyPr>
          <a:lstStyle/>
          <a:p>
            <a:pPr marL="114300" indent="0">
              <a:buNone/>
            </a:pPr>
            <a:r>
              <a:rPr lang="en-US" sz="3000" dirty="0" smtClean="0"/>
              <a:t>AD 40-41	Rome</a:t>
            </a:r>
          </a:p>
          <a:p>
            <a:pPr marL="114300" indent="0">
              <a:buNone/>
            </a:pPr>
            <a:r>
              <a:rPr lang="en-US" sz="3000" dirty="0" smtClean="0"/>
              <a:t>AD 45-47	Egypt</a:t>
            </a:r>
          </a:p>
          <a:p>
            <a:pPr marL="114300" indent="0">
              <a:buNone/>
            </a:pPr>
            <a:r>
              <a:rPr lang="en-US" sz="3000" dirty="0" smtClean="0"/>
              <a:t>AD 46-48	Jerusalem (Queen Helena)</a:t>
            </a:r>
            <a:endParaRPr lang="en-US" sz="3000" dirty="0"/>
          </a:p>
        </p:txBody>
      </p:sp>
    </p:spTree>
    <p:extLst>
      <p:ext uri="{BB962C8B-B14F-4D97-AF65-F5344CB8AC3E}">
        <p14:creationId xmlns:p14="http://schemas.microsoft.com/office/powerpoint/2010/main" val="9925280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2147</TotalTime>
  <Words>644</Words>
  <Application>Microsoft Office PowerPoint</Application>
  <PresentationFormat>On-screen Show (4:3)</PresentationFormat>
  <Paragraphs>78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Adjacency</vt:lpstr>
      <vt:lpstr>The Fall of Jerusalem</vt:lpstr>
      <vt:lpstr>PowerPoint Presentation</vt:lpstr>
      <vt:lpstr>Signs of the end of the (Jewish) age</vt:lpstr>
      <vt:lpstr>Matthew 24:34</vt:lpstr>
      <vt:lpstr>False Messiahs</vt:lpstr>
      <vt:lpstr>Acts 5:33-34    Theudas &amp; Judas</vt:lpstr>
      <vt:lpstr>Acts 21:38   “The Egyptian”</vt:lpstr>
      <vt:lpstr>Wars and Rumors of Wars</vt:lpstr>
      <vt:lpstr>Famines</vt:lpstr>
      <vt:lpstr>Acts 11:27-28</vt:lpstr>
      <vt:lpstr>Earthquakes</vt:lpstr>
      <vt:lpstr>Acts 16:26    Philippi</vt:lpstr>
      <vt:lpstr>Christian tribulations</vt:lpstr>
      <vt:lpstr>False Prophets</vt:lpstr>
      <vt:lpstr>Falling Away</vt:lpstr>
      <vt:lpstr>Spreading of the Gospel</vt:lpstr>
      <vt:lpstr>Colossians 1:5-6</vt:lpstr>
      <vt:lpstr>Signs of the end of the (Jewish) age</vt:lpstr>
      <vt:lpstr>Matthew 24:32</vt:lpstr>
      <vt:lpstr>Jerusalem would fall!</vt:lpstr>
      <vt:lpstr>Matthew 21:13   “My House”</vt:lpstr>
      <vt:lpstr>Matthew 23:38    “Your House”</vt:lpstr>
      <vt:lpstr>The Fall of Jerusalem</vt:lpstr>
      <vt:lpstr>The Fall of Jerusalem</vt:lpstr>
      <vt:lpstr>The Fall of Jerusalem</vt:lpstr>
      <vt:lpstr>The Fall of Jerusalem</vt:lpstr>
      <vt:lpstr>The Fall of Jerusalem</vt:lpstr>
      <vt:lpstr>The Fall of Jerusalem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219</cp:revision>
  <cp:lastPrinted>2016-08-14T13:26:36Z</cp:lastPrinted>
  <dcterms:created xsi:type="dcterms:W3CDTF">2006-08-16T00:00:00Z</dcterms:created>
  <dcterms:modified xsi:type="dcterms:W3CDTF">2017-01-29T05:01:20Z</dcterms:modified>
</cp:coreProperties>
</file>