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2"/>
  </p:notesMasterIdLst>
  <p:handoutMasterIdLst>
    <p:handoutMasterId r:id="rId33"/>
  </p:handoutMasterIdLst>
  <p:sldIdLst>
    <p:sldId id="288" r:id="rId2"/>
    <p:sldId id="286" r:id="rId3"/>
    <p:sldId id="287" r:id="rId4"/>
    <p:sldId id="289" r:id="rId5"/>
    <p:sldId id="292" r:id="rId6"/>
    <p:sldId id="293" r:id="rId7"/>
    <p:sldId id="294" r:id="rId8"/>
    <p:sldId id="295" r:id="rId9"/>
    <p:sldId id="296" r:id="rId10"/>
    <p:sldId id="290" r:id="rId11"/>
    <p:sldId id="297" r:id="rId12"/>
    <p:sldId id="299" r:id="rId13"/>
    <p:sldId id="300" r:id="rId14"/>
    <p:sldId id="291" r:id="rId15"/>
    <p:sldId id="298" r:id="rId16"/>
    <p:sldId id="301" r:id="rId17"/>
    <p:sldId id="302" r:id="rId18"/>
    <p:sldId id="305" r:id="rId19"/>
    <p:sldId id="303" r:id="rId20"/>
    <p:sldId id="306" r:id="rId21"/>
    <p:sldId id="307" r:id="rId22"/>
    <p:sldId id="309" r:id="rId23"/>
    <p:sldId id="310" r:id="rId24"/>
    <p:sldId id="311" r:id="rId25"/>
    <p:sldId id="308" r:id="rId26"/>
    <p:sldId id="312" r:id="rId27"/>
    <p:sldId id="313" r:id="rId28"/>
    <p:sldId id="314" r:id="rId29"/>
    <p:sldId id="315" r:id="rId30"/>
    <p:sldId id="316" r:id="rId31"/>
  </p:sldIdLst>
  <p:sldSz cx="9144000" cy="6858000" type="screen4x3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1956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43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7400A3-F593-4FFA-9C14-3D0F3BB41727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C12F0-9412-40A8-B450-CC05218B62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17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F07B3-B9EA-4D47-9C41-38A25BD73E2D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1725" y="698500"/>
            <a:ext cx="4654550" cy="3492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24363"/>
            <a:ext cx="5486400" cy="41910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51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7B4C6E-FBEC-440D-95E0-F6EA56AA7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694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F56819-F711-46A1-8241-FB5891934218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83A3768-E5FA-4588-BCB7-2289BDA6C314}" type="datetimeFigureOut">
              <a:rPr lang="en-US" smtClean="0"/>
              <a:t>5/24/2020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0551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Then </a:t>
            </a:r>
            <a:r>
              <a:rPr lang="en-US" sz="3000" dirty="0" err="1"/>
              <a:t>Nadab</a:t>
            </a:r>
            <a:r>
              <a:rPr lang="en-US" sz="3000" dirty="0"/>
              <a:t> and </a:t>
            </a:r>
            <a:r>
              <a:rPr lang="en-US" sz="3000" dirty="0" err="1"/>
              <a:t>Abihu</a:t>
            </a:r>
            <a:r>
              <a:rPr lang="en-US" sz="3000" dirty="0"/>
              <a:t>, the sons of Aaron, each took his censer and put fire in it, put incense on it, and offered profane fire before the </a:t>
            </a:r>
            <a:r>
              <a:rPr lang="en-US" sz="3000" cap="small" dirty="0"/>
              <a:t>Lord</a:t>
            </a:r>
            <a:r>
              <a:rPr lang="en-US" sz="3000" dirty="0"/>
              <a:t>, which He had not commanded them. </a:t>
            </a:r>
          </a:p>
        </p:txBody>
      </p:sp>
    </p:spTree>
    <p:extLst>
      <p:ext uri="{BB962C8B-B14F-4D97-AF65-F5344CB8AC3E}">
        <p14:creationId xmlns:p14="http://schemas.microsoft.com/office/powerpoint/2010/main" val="408544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Q:  What was their sin?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438400"/>
          </a:xfrm>
        </p:spPr>
        <p:txBody>
          <a:bodyPr/>
          <a:lstStyle/>
          <a:p>
            <a:pPr marL="114300" indent="0">
              <a:buNone/>
            </a:pPr>
            <a:r>
              <a:rPr lang="en-US" sz="5200" b="1" dirty="0" smtClean="0">
                <a:latin typeface="+mj-lt"/>
              </a:rPr>
              <a:t>A</a:t>
            </a:r>
            <a:r>
              <a:rPr lang="en-US" sz="3000" dirty="0" smtClean="0"/>
              <a:t>:  They offered profane </a:t>
            </a:r>
            <a:r>
              <a:rPr lang="en-US" sz="3000" dirty="0" smtClean="0"/>
              <a:t>(or strange) fire</a:t>
            </a:r>
            <a:r>
              <a:rPr lang="en-US" sz="3000" dirty="0" smtClean="0"/>
              <a:t>.</a:t>
            </a:r>
          </a:p>
          <a:p>
            <a:pPr marL="114300" indent="0">
              <a:buNone/>
            </a:pPr>
            <a:endParaRPr lang="en-US" sz="3000" dirty="0" smtClean="0"/>
          </a:p>
          <a:p>
            <a:pPr marL="114300" indent="0" algn="ctr">
              <a:buNone/>
            </a:pPr>
            <a:r>
              <a:rPr lang="en-US" sz="3000" i="1" dirty="0" smtClean="0"/>
              <a:t>What does this mean?</a:t>
            </a:r>
          </a:p>
          <a:p>
            <a:pPr marL="114300" indent="0" algn="ctr">
              <a:buNone/>
            </a:pPr>
            <a:endParaRPr lang="en-US" sz="3000" i="1" dirty="0" smtClean="0"/>
          </a:p>
        </p:txBody>
      </p:sp>
    </p:spTree>
    <p:extLst>
      <p:ext uri="{BB962C8B-B14F-4D97-AF65-F5344CB8AC3E}">
        <p14:creationId xmlns:p14="http://schemas.microsoft.com/office/powerpoint/2010/main" val="320185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16:1-2,12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dirty="0"/>
              <a:t>Now the </a:t>
            </a:r>
            <a:r>
              <a:rPr lang="en-US" sz="2800" cap="small" dirty="0"/>
              <a:t>Lord</a:t>
            </a:r>
            <a:r>
              <a:rPr lang="en-US" sz="2800" dirty="0"/>
              <a:t> spoke to Moses after the death of the two sons of Aaron, when they offered </a:t>
            </a:r>
            <a:r>
              <a:rPr lang="en-US" sz="2800" i="1" dirty="0"/>
              <a:t>profane fire</a:t>
            </a:r>
            <a:r>
              <a:rPr lang="en-US" sz="2800" dirty="0"/>
              <a:t> before the </a:t>
            </a:r>
            <a:r>
              <a:rPr lang="en-US" sz="2800" cap="small" dirty="0"/>
              <a:t>Lord</a:t>
            </a:r>
            <a:r>
              <a:rPr lang="en-US" sz="2800" dirty="0"/>
              <a:t>, and died; </a:t>
            </a:r>
            <a:r>
              <a:rPr lang="en-US" sz="2800" b="1" baseline="30000" dirty="0"/>
              <a:t>2 </a:t>
            </a:r>
            <a:r>
              <a:rPr lang="en-US" sz="2800" dirty="0"/>
              <a:t>and the </a:t>
            </a:r>
            <a:r>
              <a:rPr lang="en-US" sz="2800" cap="small" dirty="0"/>
              <a:t>Lord</a:t>
            </a:r>
            <a:r>
              <a:rPr lang="en-US" sz="2800" dirty="0"/>
              <a:t> said to Moses: “Tell Aaron your brother not to come at </a:t>
            </a:r>
            <a:r>
              <a:rPr lang="en-US" sz="2800" i="1" dirty="0"/>
              <a:t>just</a:t>
            </a:r>
            <a:r>
              <a:rPr lang="en-US" sz="2800" dirty="0"/>
              <a:t> any time into the Holy </a:t>
            </a:r>
            <a:r>
              <a:rPr lang="en-US" sz="2800" i="1" dirty="0"/>
              <a:t>Place</a:t>
            </a:r>
            <a:r>
              <a:rPr lang="en-US" sz="2800" dirty="0"/>
              <a:t> inside the veil, before the mercy seat which </a:t>
            </a:r>
            <a:r>
              <a:rPr lang="en-US" sz="2800" i="1" dirty="0"/>
              <a:t>is</a:t>
            </a:r>
            <a:r>
              <a:rPr lang="en-US" sz="2800" dirty="0"/>
              <a:t> on the ark, lest he </a:t>
            </a:r>
            <a:r>
              <a:rPr lang="en-US" sz="2800" dirty="0" smtClean="0"/>
              <a:t>die…</a:t>
            </a:r>
            <a:endParaRPr lang="en-US" sz="2800" dirty="0" smtClean="0"/>
          </a:p>
          <a:p>
            <a:pPr marL="114300" indent="0">
              <a:buNone/>
            </a:pPr>
            <a:endParaRPr lang="en-US" sz="2800" dirty="0" smtClean="0"/>
          </a:p>
          <a:p>
            <a:pPr marL="114300" indent="0">
              <a:buNone/>
            </a:pPr>
            <a:r>
              <a:rPr lang="en-US" sz="2800" dirty="0" smtClean="0"/>
              <a:t>Then </a:t>
            </a:r>
            <a:r>
              <a:rPr lang="en-US" sz="2800" dirty="0"/>
              <a:t>he shall take a censer full of burning coals of fire from the altar before the </a:t>
            </a:r>
            <a:r>
              <a:rPr lang="en-US" sz="2800" cap="small" dirty="0" smtClean="0"/>
              <a:t>Lord…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24788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10:9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b="1" baseline="30000" dirty="0"/>
              <a:t> </a:t>
            </a:r>
            <a:r>
              <a:rPr lang="en-US" sz="3000" dirty="0" smtClean="0"/>
              <a:t>Do </a:t>
            </a:r>
            <a:r>
              <a:rPr lang="en-US" sz="3000" dirty="0"/>
              <a:t>not drink wine or intoxicating drink, you, nor your sons with you, when you go into the tabernacle of meeting, lest you die.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632537"/>
            <a:ext cx="72390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Whatever the case, they paid for their transgression with their lives.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183307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10:2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/>
          <a:lstStyle/>
          <a:p>
            <a:pPr marL="114300" indent="0">
              <a:buNone/>
            </a:pPr>
            <a:r>
              <a:rPr lang="en-US" sz="3000" dirty="0" smtClean="0"/>
              <a:t>So</a:t>
            </a:r>
            <a:r>
              <a:rPr lang="en-US" sz="3000" dirty="0"/>
              <a:t> fire went out from the </a:t>
            </a:r>
            <a:r>
              <a:rPr lang="en-US" sz="3000" cap="small" dirty="0"/>
              <a:t>Lord</a:t>
            </a:r>
            <a:r>
              <a:rPr lang="en-US" sz="3000" dirty="0"/>
              <a:t> and devoured them, and they died before the </a:t>
            </a:r>
            <a:r>
              <a:rPr lang="en-US" sz="3000" cap="small" dirty="0"/>
              <a:t>Lord</a:t>
            </a:r>
            <a:r>
              <a:rPr lang="en-US" sz="3000" dirty="0"/>
              <a:t>.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42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000" b="1" baseline="30000" dirty="0"/>
              <a:t> </a:t>
            </a:r>
            <a:r>
              <a:rPr lang="en-US" sz="3000" dirty="0"/>
              <a:t>And Moses said to Aaron, “This is what the </a:t>
            </a:r>
            <a:r>
              <a:rPr lang="en-US" sz="3000" cap="small" dirty="0"/>
              <a:t>Lord</a:t>
            </a:r>
            <a:r>
              <a:rPr lang="en-US" sz="3000" dirty="0"/>
              <a:t> spoke, saying:</a:t>
            </a:r>
          </a:p>
          <a:p>
            <a:pPr marL="114300" indent="0">
              <a:buNone/>
            </a:pPr>
            <a:r>
              <a:rPr lang="en-US" sz="3000" dirty="0"/>
              <a:t>‘By those who come near Me</a:t>
            </a:r>
            <a:br>
              <a:rPr lang="en-US" sz="3000" dirty="0"/>
            </a:br>
            <a:r>
              <a:rPr lang="en-US" sz="3000" dirty="0"/>
              <a:t>I must be regarded as holy;</a:t>
            </a:r>
            <a:br>
              <a:rPr lang="en-US" sz="3000" dirty="0"/>
            </a:br>
            <a:r>
              <a:rPr lang="en-US" sz="3000" dirty="0"/>
              <a:t>And before all the people</a:t>
            </a:r>
            <a:br>
              <a:rPr lang="en-US" sz="3000" dirty="0"/>
            </a:br>
            <a:r>
              <a:rPr lang="en-US" sz="3000" dirty="0"/>
              <a:t>I must be glorified.’ ”</a:t>
            </a:r>
          </a:p>
          <a:p>
            <a:pPr marL="114300" indent="0">
              <a:buNone/>
            </a:pPr>
            <a:r>
              <a:rPr lang="en-US" sz="3000" dirty="0"/>
              <a:t>So Aaron held his peace.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1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0838"/>
            <a:ext cx="7391400" cy="14779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Lesson of </a:t>
            </a:r>
            <a:r>
              <a:rPr lang="en-US" b="1" dirty="0" err="1" smtClean="0">
                <a:solidFill>
                  <a:schemeClr val="tx1"/>
                </a:solidFill>
              </a:rPr>
              <a:t>Nadab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Abihu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7620000" cy="1524000"/>
          </a:xfrm>
          <a:solidFill>
            <a:srgbClr val="FF0000"/>
          </a:solidFill>
        </p:spPr>
        <p:txBody>
          <a:bodyPr>
            <a:normAutofit lnSpcReduction="10000"/>
          </a:bodyPr>
          <a:lstStyle/>
          <a:p>
            <a:pPr marL="114300" indent="0" algn="ctr">
              <a:buNone/>
            </a:pPr>
            <a:r>
              <a:rPr lang="en-US" sz="5000" b="1" dirty="0" smtClean="0"/>
              <a:t>We have no right to change the rules of  worship!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346652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But What About the OTHER sons of Aaron?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7620000" cy="4267200"/>
          </a:xfrm>
        </p:spPr>
        <p:txBody>
          <a:bodyPr>
            <a:normAutofit/>
          </a:bodyPr>
          <a:lstStyle/>
          <a:p>
            <a:r>
              <a:rPr lang="en-US" sz="3000" dirty="0" err="1" smtClean="0"/>
              <a:t>Eleazar</a:t>
            </a:r>
            <a:r>
              <a:rPr lang="en-US" sz="3000" dirty="0" smtClean="0"/>
              <a:t> and </a:t>
            </a:r>
            <a:r>
              <a:rPr lang="en-US" sz="3000" dirty="0" err="1" smtClean="0"/>
              <a:t>Ithamar</a:t>
            </a:r>
            <a:r>
              <a:rPr lang="en-US" sz="3000" dirty="0" smtClean="0"/>
              <a:t> were told not to mourn the death of their brothers.</a:t>
            </a:r>
          </a:p>
          <a:p>
            <a:r>
              <a:rPr lang="en-US" sz="3000" dirty="0" smtClean="0"/>
              <a:t>They were instructed to continue their roles as </a:t>
            </a:r>
            <a:r>
              <a:rPr lang="en-US" sz="3000" dirty="0" smtClean="0"/>
              <a:t>priests, including making a sin offering on that very same day.</a:t>
            </a:r>
            <a:endParaRPr lang="en-US" sz="3000" dirty="0" smtClean="0"/>
          </a:p>
          <a:p>
            <a:r>
              <a:rPr lang="en-US" sz="3000" dirty="0" smtClean="0"/>
              <a:t>They were to eat the flesh of the sin </a:t>
            </a:r>
            <a:r>
              <a:rPr lang="en-US" sz="3000" dirty="0" smtClean="0"/>
              <a:t>offering, as described in the Law.</a:t>
            </a:r>
            <a:endParaRPr lang="en-US" sz="3000" dirty="0" smtClean="0"/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043030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10:12-13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Moses spoke to Aaron, and to </a:t>
            </a:r>
            <a:r>
              <a:rPr lang="en-US" sz="3000" dirty="0" err="1"/>
              <a:t>Eleazar</a:t>
            </a:r>
            <a:r>
              <a:rPr lang="en-US" sz="3000" dirty="0"/>
              <a:t> and </a:t>
            </a:r>
            <a:r>
              <a:rPr lang="en-US" sz="3000" dirty="0" err="1"/>
              <a:t>Ithamar</a:t>
            </a:r>
            <a:r>
              <a:rPr lang="en-US" sz="3000" dirty="0"/>
              <a:t>, his sons who were left: “Take the grain offering that remains of the offerings made by fire to the </a:t>
            </a:r>
            <a:r>
              <a:rPr lang="en-US" sz="3000" cap="small" dirty="0"/>
              <a:t>Lord</a:t>
            </a:r>
            <a:r>
              <a:rPr lang="en-US" sz="3000" dirty="0"/>
              <a:t>, and eat it without leaven beside the altar; for it </a:t>
            </a:r>
            <a:r>
              <a:rPr lang="en-US" sz="3000" i="1" dirty="0"/>
              <a:t>is</a:t>
            </a:r>
            <a:r>
              <a:rPr lang="en-US" sz="3000" dirty="0"/>
              <a:t> most holy. </a:t>
            </a:r>
            <a:r>
              <a:rPr lang="en-US" sz="3000" b="1" baseline="30000" dirty="0"/>
              <a:t>13 </a:t>
            </a:r>
            <a:r>
              <a:rPr lang="en-US" sz="3000" dirty="0"/>
              <a:t>You shall eat it in a holy place, because it </a:t>
            </a:r>
            <a:r>
              <a:rPr lang="en-US" sz="3000" i="1" dirty="0"/>
              <a:t>is</a:t>
            </a:r>
            <a:r>
              <a:rPr lang="en-US" sz="3000" dirty="0"/>
              <a:t> your </a:t>
            </a:r>
            <a:r>
              <a:rPr lang="en-US" sz="3000" dirty="0" smtClean="0"/>
              <a:t>due </a:t>
            </a:r>
            <a:r>
              <a:rPr lang="en-US" sz="3000" dirty="0"/>
              <a:t>and your sons’ due, of the sacrifices made by fire to the </a:t>
            </a:r>
            <a:r>
              <a:rPr lang="en-US" sz="3000" cap="small" dirty="0"/>
              <a:t>Lord</a:t>
            </a:r>
            <a:r>
              <a:rPr lang="en-US" sz="3000" dirty="0"/>
              <a:t>; for so I have been commanded.</a:t>
            </a:r>
          </a:p>
        </p:txBody>
      </p:sp>
    </p:spTree>
    <p:extLst>
      <p:ext uri="{BB962C8B-B14F-4D97-AF65-F5344CB8AC3E}">
        <p14:creationId xmlns:p14="http://schemas.microsoft.com/office/powerpoint/2010/main" val="3646511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6:26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 priest who offers it for sin shall eat it. In a holy place it shall be eaten, in the court of the tabernacle of meeting.</a:t>
            </a:r>
          </a:p>
        </p:txBody>
      </p:sp>
    </p:spTree>
    <p:extLst>
      <p:ext uri="{BB962C8B-B14F-4D97-AF65-F5344CB8AC3E}">
        <p14:creationId xmlns:p14="http://schemas.microsoft.com/office/powerpoint/2010/main" val="4262221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133600"/>
            <a:ext cx="7543800" cy="1683604"/>
          </a:xfrm>
        </p:spPr>
        <p:txBody>
          <a:bodyPr/>
          <a:lstStyle/>
          <a:p>
            <a:pPr algn="ctr"/>
            <a:r>
              <a:rPr lang="en-US" sz="5500" b="1" dirty="0" smtClean="0">
                <a:solidFill>
                  <a:schemeClr val="tx1"/>
                </a:solidFill>
              </a:rPr>
              <a:t>The OTHER sons of Aaron</a:t>
            </a:r>
            <a:endParaRPr lang="en-US" sz="55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4426803"/>
            <a:ext cx="6096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San Angelo, </a:t>
            </a:r>
            <a:r>
              <a:rPr lang="en-US" sz="2400" dirty="0" err="1" smtClean="0"/>
              <a:t>Tx</a:t>
            </a:r>
            <a:endParaRPr lang="en-US" sz="2400" dirty="0" smtClean="0"/>
          </a:p>
          <a:p>
            <a:pPr algn="ctr"/>
            <a:r>
              <a:rPr lang="en-US" sz="2400" dirty="0" smtClean="0"/>
              <a:t>May 24, 2020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97721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10:16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752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Then Moses made careful inquiry about the goat of the sin offering, and there it was—burned up.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733800"/>
            <a:ext cx="7162800" cy="193899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/>
              <a:t>AND MOSES LOST HIS MIND OVER THE DECISION OF ELEAZAR AND ITHAMAR!!!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76378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10:17-18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962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“Why have you not eaten the sin offering in a holy place, since it </a:t>
            </a:r>
            <a:r>
              <a:rPr lang="en-US" sz="3000" i="1" dirty="0"/>
              <a:t>is</a:t>
            </a:r>
            <a:r>
              <a:rPr lang="en-US" sz="3000" dirty="0"/>
              <a:t> most holy, and </a:t>
            </a:r>
            <a:r>
              <a:rPr lang="en-US" sz="3000" i="1" dirty="0"/>
              <a:t>God</a:t>
            </a:r>
            <a:r>
              <a:rPr lang="en-US" sz="3000" dirty="0"/>
              <a:t> has given it to you to bear the guilt of the congregation, to make atonement for them before the </a:t>
            </a:r>
            <a:r>
              <a:rPr lang="en-US" sz="3000" cap="small" dirty="0"/>
              <a:t>Lord</a:t>
            </a:r>
            <a:r>
              <a:rPr lang="en-US" sz="3000" dirty="0"/>
              <a:t>? </a:t>
            </a:r>
            <a:r>
              <a:rPr lang="en-US" sz="3000" b="1" baseline="30000" dirty="0"/>
              <a:t>18 </a:t>
            </a:r>
            <a:r>
              <a:rPr lang="en-US" sz="3000" dirty="0"/>
              <a:t>See! Its blood was not brought inside </a:t>
            </a:r>
            <a:r>
              <a:rPr lang="en-US" sz="3000" dirty="0" smtClean="0"/>
              <a:t>the </a:t>
            </a:r>
            <a:r>
              <a:rPr lang="en-US" sz="3000" dirty="0"/>
              <a:t>holy </a:t>
            </a:r>
            <a:r>
              <a:rPr lang="en-US" sz="3000" i="1" dirty="0"/>
              <a:t>place;</a:t>
            </a:r>
            <a:r>
              <a:rPr lang="en-US" sz="3000" dirty="0"/>
              <a:t> indeed you should have eaten it in a holy </a:t>
            </a:r>
            <a:r>
              <a:rPr lang="en-US" sz="3000" i="1" dirty="0"/>
              <a:t>place,</a:t>
            </a:r>
            <a:r>
              <a:rPr lang="en-US" sz="3000" dirty="0"/>
              <a:t> as I commanded.”</a:t>
            </a:r>
          </a:p>
        </p:txBody>
      </p:sp>
    </p:spTree>
    <p:extLst>
      <p:ext uri="{BB962C8B-B14F-4D97-AF65-F5344CB8AC3E}">
        <p14:creationId xmlns:p14="http://schemas.microsoft.com/office/powerpoint/2010/main" val="607234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077200" cy="11430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Aaron Assumes Responsibility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7620000" cy="3276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b="1" dirty="0" smtClean="0"/>
              <a:t>(Leviticus  10:19)</a:t>
            </a:r>
          </a:p>
          <a:p>
            <a:pPr marL="114300" indent="0">
              <a:buNone/>
            </a:pPr>
            <a:r>
              <a:rPr lang="en-US" sz="3000" dirty="0" smtClean="0"/>
              <a:t>“Look</a:t>
            </a:r>
            <a:r>
              <a:rPr lang="en-US" sz="3000" dirty="0"/>
              <a:t>, this day they have offered their sin offering and their burnt offering before the </a:t>
            </a:r>
            <a:r>
              <a:rPr lang="en-US" sz="3000" cap="small" dirty="0"/>
              <a:t>Lord</a:t>
            </a:r>
            <a:r>
              <a:rPr lang="en-US" sz="3000" dirty="0"/>
              <a:t>, and such things have befallen me! </a:t>
            </a:r>
            <a:r>
              <a:rPr lang="en-US" sz="3000" i="1" dirty="0"/>
              <a:t>If</a:t>
            </a:r>
            <a:r>
              <a:rPr lang="en-US" sz="3000" dirty="0"/>
              <a:t> I had eaten the sin offering today, would it have been accepted in the sight of the </a:t>
            </a:r>
            <a:r>
              <a:rPr lang="en-US" sz="3000" cap="small" dirty="0"/>
              <a:t>Lord</a:t>
            </a:r>
            <a:r>
              <a:rPr lang="en-US" sz="3000" dirty="0"/>
              <a:t>?”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5105400"/>
            <a:ext cx="7239000" cy="55399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Aaron made a “Decision of Conscience”.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811438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Deuteronomy 12:7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 there you shall eat before the </a:t>
            </a:r>
            <a:r>
              <a:rPr lang="en-US" sz="3000" cap="small" dirty="0"/>
              <a:t>Lord</a:t>
            </a:r>
            <a:r>
              <a:rPr lang="en-US" sz="3000" dirty="0"/>
              <a:t> your God, and you shall </a:t>
            </a:r>
            <a:r>
              <a:rPr lang="en-US" sz="3000" b="1" u="sng" dirty="0"/>
              <a:t>rejoice</a:t>
            </a:r>
            <a:r>
              <a:rPr lang="en-US" sz="3000" dirty="0"/>
              <a:t> in </a:t>
            </a:r>
            <a:r>
              <a:rPr lang="en-US" sz="3000" dirty="0" smtClean="0"/>
              <a:t>all </a:t>
            </a:r>
            <a:r>
              <a:rPr lang="en-US" sz="3000" dirty="0"/>
              <a:t>to which you have put your hand, </a:t>
            </a:r>
            <a:r>
              <a:rPr lang="en-US" sz="3000" b="1" u="sng" dirty="0"/>
              <a:t>you and your households</a:t>
            </a:r>
            <a:r>
              <a:rPr lang="en-US" sz="3000" dirty="0"/>
              <a:t>, in which the </a:t>
            </a:r>
            <a:r>
              <a:rPr lang="en-US" sz="3000" cap="small" dirty="0"/>
              <a:t>Lord</a:t>
            </a:r>
            <a:r>
              <a:rPr lang="en-US" sz="3000" dirty="0"/>
              <a:t> your God has blessed you.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4546937"/>
            <a:ext cx="72390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Aaron had trouble rejoicing after witnessing the death of his two sons and the destruction of his household.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315092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Deuteronomy 26:14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3352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I have not eaten any of it </a:t>
            </a:r>
            <a:r>
              <a:rPr lang="en-US" sz="3200" dirty="0" smtClean="0"/>
              <a:t>when </a:t>
            </a:r>
            <a:r>
              <a:rPr lang="en-US" sz="3200" dirty="0"/>
              <a:t>in </a:t>
            </a:r>
            <a:r>
              <a:rPr lang="en-US" sz="3200" b="1" u="sng" dirty="0"/>
              <a:t>mourning</a:t>
            </a:r>
            <a:r>
              <a:rPr lang="en-US" sz="3200" dirty="0"/>
              <a:t>, nor have I removed </a:t>
            </a:r>
            <a:r>
              <a:rPr lang="en-US" sz="3200" i="1" dirty="0"/>
              <a:t>any</a:t>
            </a:r>
            <a:r>
              <a:rPr lang="en-US" sz="3200" dirty="0"/>
              <a:t> of it </a:t>
            </a:r>
            <a:r>
              <a:rPr lang="en-US" sz="3200" dirty="0" smtClean="0"/>
              <a:t>for </a:t>
            </a:r>
            <a:r>
              <a:rPr lang="en-US" sz="3200" dirty="0"/>
              <a:t>an unclean </a:t>
            </a:r>
            <a:r>
              <a:rPr lang="en-US" sz="3200" i="1" dirty="0"/>
              <a:t>use,</a:t>
            </a:r>
            <a:r>
              <a:rPr lang="en-US" sz="3200" dirty="0"/>
              <a:t> nor given </a:t>
            </a:r>
            <a:r>
              <a:rPr lang="en-US" sz="3200" i="1" dirty="0"/>
              <a:t>any</a:t>
            </a:r>
            <a:r>
              <a:rPr lang="en-US" sz="3200" dirty="0"/>
              <a:t> of it for the dead. I have obeyed the voice of the </a:t>
            </a:r>
            <a:r>
              <a:rPr lang="en-US" sz="3200" cap="small" dirty="0"/>
              <a:t>Lord</a:t>
            </a:r>
            <a:r>
              <a:rPr lang="en-US" sz="3200" dirty="0"/>
              <a:t> my God, and have done according to all that You have commanded me.</a:t>
            </a:r>
            <a:endParaRPr lang="en-US" sz="3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4953000"/>
            <a:ext cx="7239000" cy="1477328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Despite no outward signs, Aaron was obviously in mourning over the deaths of </a:t>
            </a:r>
            <a:r>
              <a:rPr lang="en-US" sz="3000" b="1" dirty="0" err="1" smtClean="0"/>
              <a:t>Nadab</a:t>
            </a:r>
            <a:r>
              <a:rPr lang="en-US" sz="3000" b="1" dirty="0" smtClean="0"/>
              <a:t> and </a:t>
            </a:r>
            <a:r>
              <a:rPr lang="en-US" sz="3000" b="1" dirty="0" err="1" smtClean="0"/>
              <a:t>Abihu</a:t>
            </a:r>
            <a:r>
              <a:rPr lang="en-US" sz="3000" b="1" dirty="0" smtClean="0"/>
              <a:t>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98409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5541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Did God Destroy the OTHER Sons of Aaron Also?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7620000" cy="41148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Was not their sin just as egregious as the sin of </a:t>
            </a:r>
            <a:r>
              <a:rPr lang="en-US" sz="3000" dirty="0" err="1" smtClean="0"/>
              <a:t>Nadab</a:t>
            </a:r>
            <a:r>
              <a:rPr lang="en-US" sz="3000" dirty="0" smtClean="0"/>
              <a:t> and </a:t>
            </a:r>
            <a:r>
              <a:rPr lang="en-US" sz="3000" dirty="0" err="1" smtClean="0"/>
              <a:t>Abihu</a:t>
            </a:r>
            <a:r>
              <a:rPr lang="en-US" sz="3000" dirty="0" smtClean="0"/>
              <a:t>?</a:t>
            </a:r>
          </a:p>
          <a:p>
            <a:r>
              <a:rPr lang="en-US" sz="3000" dirty="0" smtClean="0"/>
              <a:t>Would God punish two of the brothers and forgive the other two?</a:t>
            </a:r>
          </a:p>
          <a:p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07700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10:20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620000" cy="914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So when Moses heard </a:t>
            </a:r>
            <a:r>
              <a:rPr lang="en-US" sz="3000" i="1" dirty="0"/>
              <a:t>that</a:t>
            </a:r>
            <a:r>
              <a:rPr lang="en-US" sz="3000" dirty="0"/>
              <a:t>, he was content.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2362200"/>
            <a:ext cx="7391400" cy="3785652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Apparently, so was  </a:t>
            </a:r>
            <a:r>
              <a:rPr lang="en-US" sz="4000" dirty="0" smtClean="0"/>
              <a:t>God, who showed them grace.</a:t>
            </a:r>
          </a:p>
          <a:p>
            <a:r>
              <a:rPr lang="en-US" sz="4000" dirty="0" smtClean="0"/>
              <a:t>  </a:t>
            </a:r>
            <a:endParaRPr lang="en-US" sz="4000" dirty="0" smtClean="0"/>
          </a:p>
          <a:p>
            <a:r>
              <a:rPr lang="en-US" sz="3000" dirty="0" smtClean="0"/>
              <a:t>The </a:t>
            </a:r>
            <a:r>
              <a:rPr lang="en-US" sz="3000" b="1" dirty="0" smtClean="0"/>
              <a:t>OTHER</a:t>
            </a:r>
            <a:r>
              <a:rPr lang="en-US" sz="3000" dirty="0" smtClean="0"/>
              <a:t> sons of Aaron were not killed and were allowed to continue in the priesthood.  We read about them and their descendants throughout the Old Testament.  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405565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What is the Difference?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685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In all honesty, I cannot say!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057400"/>
            <a:ext cx="74676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3000" b="1" dirty="0" smtClean="0"/>
              <a:t>(Exodus 33:19)</a:t>
            </a:r>
          </a:p>
          <a:p>
            <a:r>
              <a:rPr lang="en-US" sz="3000" dirty="0"/>
              <a:t>I will be gracious to whom I will be gracious, and I will have compassion on whom I will have compassion.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4114800"/>
            <a:ext cx="7467600" cy="2400657"/>
          </a:xfrm>
          <a:prstGeom prst="rect">
            <a:avLst/>
          </a:prstGeom>
          <a:solidFill>
            <a:schemeClr val="accent1"/>
          </a:solidFill>
        </p:spPr>
        <p:txBody>
          <a:bodyPr wrap="square">
            <a:spAutoFit/>
          </a:bodyPr>
          <a:lstStyle/>
          <a:p>
            <a:r>
              <a:rPr lang="en-US" sz="3000" b="1" dirty="0" smtClean="0"/>
              <a:t>(Romans 11:22)</a:t>
            </a:r>
          </a:p>
          <a:p>
            <a:r>
              <a:rPr lang="en-US" sz="3000" dirty="0" smtClean="0"/>
              <a:t>Therefore </a:t>
            </a:r>
            <a:r>
              <a:rPr lang="en-US" sz="3000" dirty="0"/>
              <a:t>consider the goodness and severity of God: on those who fell, severity; but toward you, goodness, if you continue in </a:t>
            </a:r>
            <a:r>
              <a:rPr lang="en-US" sz="3000" i="1" dirty="0"/>
              <a:t>His</a:t>
            </a:r>
            <a:r>
              <a:rPr lang="en-US" sz="3000" dirty="0"/>
              <a:t> goodness.</a:t>
            </a:r>
          </a:p>
        </p:txBody>
      </p:sp>
    </p:spTree>
    <p:extLst>
      <p:ext uri="{BB962C8B-B14F-4D97-AF65-F5344CB8AC3E}">
        <p14:creationId xmlns:p14="http://schemas.microsoft.com/office/powerpoint/2010/main" val="418678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My Perspective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20000" cy="3581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sin of </a:t>
            </a:r>
            <a:r>
              <a:rPr lang="en-US" sz="3000" dirty="0" err="1" smtClean="0"/>
              <a:t>Nadab</a:t>
            </a:r>
            <a:r>
              <a:rPr lang="en-US" sz="3000" dirty="0" smtClean="0"/>
              <a:t> and </a:t>
            </a:r>
            <a:r>
              <a:rPr lang="en-US" sz="3000" dirty="0" err="1" smtClean="0"/>
              <a:t>Abihu</a:t>
            </a:r>
            <a:r>
              <a:rPr lang="en-US" sz="3000" dirty="0" smtClean="0"/>
              <a:t> was a sin of </a:t>
            </a:r>
            <a:r>
              <a:rPr lang="en-US" sz="3000" b="1" u="sng" dirty="0" smtClean="0"/>
              <a:t>presumption</a:t>
            </a:r>
            <a:r>
              <a:rPr lang="en-US" sz="3000" dirty="0" smtClean="0"/>
              <a:t> – they knew what to do and chose not to do it correctly!</a:t>
            </a:r>
          </a:p>
          <a:p>
            <a:endParaRPr lang="en-US" sz="3000" dirty="0"/>
          </a:p>
          <a:p>
            <a:r>
              <a:rPr lang="en-US" sz="3000" dirty="0" smtClean="0"/>
              <a:t>The sin of </a:t>
            </a:r>
            <a:r>
              <a:rPr lang="en-US" sz="3000" dirty="0" err="1" smtClean="0"/>
              <a:t>Eleazar</a:t>
            </a:r>
            <a:r>
              <a:rPr lang="en-US" sz="3000" dirty="0" smtClean="0"/>
              <a:t> and </a:t>
            </a:r>
            <a:r>
              <a:rPr lang="en-US" sz="3000" dirty="0" err="1" smtClean="0"/>
              <a:t>Ithamar</a:t>
            </a:r>
            <a:r>
              <a:rPr lang="en-US" sz="3000" dirty="0" smtClean="0"/>
              <a:t> </a:t>
            </a:r>
            <a:r>
              <a:rPr lang="en-US" sz="3000" dirty="0" smtClean="0"/>
              <a:t>(and Aaron) was </a:t>
            </a:r>
            <a:r>
              <a:rPr lang="en-US" sz="3000" dirty="0" smtClean="0"/>
              <a:t>a sin borne of human weakness in a time of emotional distress.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5410200"/>
            <a:ext cx="6553200" cy="95410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When it comes to sin, the motive </a:t>
            </a:r>
            <a:r>
              <a:rPr lang="en-US" sz="2800" dirty="0" smtClean="0"/>
              <a:t>and intent of </a:t>
            </a:r>
            <a:r>
              <a:rPr lang="en-US" sz="2800" dirty="0" smtClean="0"/>
              <a:t>a person’s heart is important to God.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1856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Romans 6:1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2192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What shall we say then? Shall we continue in sin that grace may abound?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048000"/>
            <a:ext cx="6858000" cy="193899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b="1" dirty="0" smtClean="0"/>
              <a:t>God’s grace should never be taken advantage of.  We cannot allow grace to become our “Get out of Jail Free” card, spiritually speaking.</a:t>
            </a:r>
            <a:endParaRPr lang="en-US" sz="3000" b="1" dirty="0"/>
          </a:p>
        </p:txBody>
      </p:sp>
    </p:spTree>
    <p:extLst>
      <p:ext uri="{BB962C8B-B14F-4D97-AF65-F5344CB8AC3E}">
        <p14:creationId xmlns:p14="http://schemas.microsoft.com/office/powerpoint/2010/main" val="226349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Exodus 28:1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28194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200" dirty="0"/>
              <a:t>Now take Aaron your brother, and his sons with him, from among the children of Israel, that he may minister to Me as priest, Aaron </a:t>
            </a:r>
            <a:r>
              <a:rPr lang="en-US" sz="3200" i="1" dirty="0"/>
              <a:t>and</a:t>
            </a:r>
            <a:r>
              <a:rPr lang="en-US" sz="3200" dirty="0"/>
              <a:t> Aaron’s sons: </a:t>
            </a:r>
            <a:r>
              <a:rPr lang="en-US" sz="3200" dirty="0" err="1"/>
              <a:t>Nadab</a:t>
            </a:r>
            <a:r>
              <a:rPr lang="en-US" sz="3200" dirty="0"/>
              <a:t>, </a:t>
            </a:r>
            <a:r>
              <a:rPr lang="en-US" sz="3200" dirty="0" err="1"/>
              <a:t>Abihu</a:t>
            </a:r>
            <a:r>
              <a:rPr lang="en-US" sz="3200" dirty="0"/>
              <a:t>, </a:t>
            </a:r>
            <a:r>
              <a:rPr lang="en-US" sz="3200" dirty="0" err="1"/>
              <a:t>Eleazar</a:t>
            </a:r>
            <a:r>
              <a:rPr lang="en-US" sz="3200" dirty="0"/>
              <a:t>, and </a:t>
            </a:r>
            <a:r>
              <a:rPr lang="en-US" sz="3200" dirty="0" err="1"/>
              <a:t>Ithamar</a:t>
            </a:r>
            <a:r>
              <a:rPr lang="en-US" sz="3200" dirty="0"/>
              <a:t>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4699337"/>
            <a:ext cx="7543800" cy="1015663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We know about </a:t>
            </a:r>
            <a:r>
              <a:rPr lang="en-US" sz="3000" dirty="0" err="1" smtClean="0"/>
              <a:t>Nadab</a:t>
            </a:r>
            <a:r>
              <a:rPr lang="en-US" sz="3000" dirty="0" smtClean="0"/>
              <a:t> and </a:t>
            </a:r>
            <a:r>
              <a:rPr lang="en-US" sz="3000" dirty="0" err="1" smtClean="0"/>
              <a:t>Abihu</a:t>
            </a:r>
            <a:r>
              <a:rPr lang="en-US" sz="3000" dirty="0" smtClean="0"/>
              <a:t>, but what about these other two sons?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764453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73914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Lesson of </a:t>
            </a:r>
            <a:r>
              <a:rPr lang="en-US" b="1" dirty="0" err="1" smtClean="0">
                <a:solidFill>
                  <a:schemeClr val="tx1"/>
                </a:solidFill>
              </a:rPr>
              <a:t>Eleazar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Ithamar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514600"/>
            <a:ext cx="7620000" cy="1981200"/>
          </a:xfrm>
          <a:solidFill>
            <a:srgbClr val="FF0000"/>
          </a:solidFill>
        </p:spPr>
        <p:txBody>
          <a:bodyPr>
            <a:normAutofit fontScale="92500" lnSpcReduction="20000"/>
          </a:bodyPr>
          <a:lstStyle/>
          <a:p>
            <a:pPr marL="114300" indent="0" algn="ctr">
              <a:buNone/>
            </a:pPr>
            <a:r>
              <a:rPr lang="en-US" sz="5000" b="1" dirty="0" smtClean="0"/>
              <a:t>God is merciful to those of a pure heart, but grace should not be taken advantage of.</a:t>
            </a:r>
            <a:endParaRPr lang="en-US" sz="5000" b="1" dirty="0"/>
          </a:p>
        </p:txBody>
      </p:sp>
    </p:spTree>
    <p:extLst>
      <p:ext uri="{BB962C8B-B14F-4D97-AF65-F5344CB8AC3E}">
        <p14:creationId xmlns:p14="http://schemas.microsoft.com/office/powerpoint/2010/main" val="420583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955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48600" cy="1143000"/>
          </a:xfrm>
        </p:spPr>
        <p:txBody>
          <a:bodyPr/>
          <a:lstStyle/>
          <a:p>
            <a:r>
              <a:rPr lang="en-US" sz="4200" b="1" dirty="0" smtClean="0">
                <a:solidFill>
                  <a:schemeClr val="tx1"/>
                </a:solidFill>
              </a:rPr>
              <a:t>The Beginning of the Pries</a:t>
            </a:r>
            <a:r>
              <a:rPr lang="en-US" sz="4200" b="1" dirty="0" smtClean="0"/>
              <a:t>thood</a:t>
            </a:r>
            <a:endParaRPr lang="en-US" sz="4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Leviticus 8 and 9 detail the consecration of Aaron and his sons in order to prepare them for the priesthood</a:t>
            </a:r>
          </a:p>
          <a:p>
            <a:r>
              <a:rPr lang="en-US" sz="3000" dirty="0" smtClean="0"/>
              <a:t>The ceremony was very specific and contained large amounts of blood!</a:t>
            </a:r>
          </a:p>
          <a:p>
            <a:r>
              <a:rPr lang="en-US" sz="3000" dirty="0" smtClean="0"/>
              <a:t>At the conclusion of the ceremony, the glory of God appeared to the people!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075847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Leviticus 9:23-24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And Moses and Aaron went into the tabernacle of meeting, and came out and blessed the people. Then the glory of the </a:t>
            </a:r>
            <a:r>
              <a:rPr lang="en-US" sz="3000" cap="small" dirty="0"/>
              <a:t>Lord</a:t>
            </a:r>
            <a:r>
              <a:rPr lang="en-US" sz="3000" dirty="0"/>
              <a:t> appeared to all the people, </a:t>
            </a:r>
            <a:r>
              <a:rPr lang="en-US" sz="3000" b="1" baseline="30000" dirty="0"/>
              <a:t>24 </a:t>
            </a:r>
            <a:r>
              <a:rPr lang="en-US" sz="3000" dirty="0"/>
              <a:t>and fire came out from before the </a:t>
            </a:r>
            <a:r>
              <a:rPr lang="en-US" sz="3000" cap="small" dirty="0"/>
              <a:t>Lord</a:t>
            </a:r>
            <a:r>
              <a:rPr lang="en-US" sz="3000" dirty="0"/>
              <a:t> and consumed the burnt offering and the fat on the altar. When all the people saw </a:t>
            </a:r>
            <a:r>
              <a:rPr lang="en-US" sz="3000" i="1" dirty="0"/>
              <a:t>it</a:t>
            </a:r>
            <a:r>
              <a:rPr lang="en-US" sz="3000" dirty="0"/>
              <a:t>, they shouted and fell on their faces.</a:t>
            </a:r>
          </a:p>
        </p:txBody>
      </p:sp>
    </p:spTree>
    <p:extLst>
      <p:ext uri="{BB962C8B-B14F-4D97-AF65-F5344CB8AC3E}">
        <p14:creationId xmlns:p14="http://schemas.microsoft.com/office/powerpoint/2010/main" val="2938101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630362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Short Careers of </a:t>
            </a:r>
            <a:r>
              <a:rPr lang="en-US" b="1" dirty="0" err="1" smtClean="0">
                <a:solidFill>
                  <a:schemeClr val="tx1"/>
                </a:solidFill>
              </a:rPr>
              <a:t>Nadab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Abihu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133600"/>
            <a:ext cx="7620000" cy="1447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 smtClean="0"/>
              <a:t>Sadly, </a:t>
            </a:r>
            <a:r>
              <a:rPr lang="en-US" sz="3000" dirty="0" err="1" smtClean="0"/>
              <a:t>Nadab</a:t>
            </a:r>
            <a:r>
              <a:rPr lang="en-US" sz="3000" dirty="0" smtClean="0"/>
              <a:t> and </a:t>
            </a:r>
            <a:r>
              <a:rPr lang="en-US" sz="3000" dirty="0" err="1" smtClean="0"/>
              <a:t>Abihu</a:t>
            </a:r>
            <a:r>
              <a:rPr lang="en-US" sz="3000" dirty="0" smtClean="0"/>
              <a:t> would not be employed as priests very long.</a:t>
            </a:r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505200"/>
            <a:ext cx="6858000" cy="101566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sz="3000" dirty="0" smtClean="0"/>
              <a:t>But before we recall their downfall, let us consider their level of importance!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697143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The Significance of the </a:t>
            </a:r>
            <a:r>
              <a:rPr lang="en-US" b="1" dirty="0" err="1" smtClean="0">
                <a:solidFill>
                  <a:schemeClr val="tx1"/>
                </a:solidFill>
              </a:rPr>
              <a:t>Nadab</a:t>
            </a:r>
            <a:r>
              <a:rPr lang="en-US" b="1" dirty="0" smtClean="0">
                <a:solidFill>
                  <a:schemeClr val="tx1"/>
                </a:solidFill>
              </a:rPr>
              <a:t> and </a:t>
            </a:r>
            <a:r>
              <a:rPr lang="en-US" b="1" dirty="0" err="1" smtClean="0">
                <a:solidFill>
                  <a:schemeClr val="tx1"/>
                </a:solidFill>
              </a:rPr>
              <a:t>Abihu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620000" cy="44196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800" b="1" dirty="0" smtClean="0"/>
              <a:t>(Exodus  24:1)</a:t>
            </a:r>
          </a:p>
          <a:p>
            <a:pPr marL="114300" indent="0">
              <a:buNone/>
            </a:pPr>
            <a:r>
              <a:rPr lang="en-US" sz="2800" dirty="0"/>
              <a:t>Now He said to Moses, “Come up to the </a:t>
            </a:r>
            <a:r>
              <a:rPr lang="en-US" sz="2800" cap="small" dirty="0"/>
              <a:t>Lord</a:t>
            </a:r>
            <a:r>
              <a:rPr lang="en-US" sz="2800" dirty="0"/>
              <a:t>, you and Aaron, </a:t>
            </a:r>
            <a:r>
              <a:rPr lang="en-US" sz="2800" dirty="0" err="1"/>
              <a:t>Nadab</a:t>
            </a:r>
            <a:r>
              <a:rPr lang="en-US" sz="2800" dirty="0"/>
              <a:t> and </a:t>
            </a:r>
            <a:r>
              <a:rPr lang="en-US" sz="2800" dirty="0" err="1"/>
              <a:t>Abihu</a:t>
            </a:r>
            <a:r>
              <a:rPr lang="en-US" sz="2800" dirty="0"/>
              <a:t>, and seventy of the elders of Israel, and worship from afar</a:t>
            </a:r>
            <a:r>
              <a:rPr lang="en-US" sz="2800" dirty="0" smtClean="0"/>
              <a:t>.</a:t>
            </a:r>
          </a:p>
          <a:p>
            <a:pPr marL="114300" indent="0">
              <a:buNone/>
            </a:pPr>
            <a:endParaRPr lang="en-US" sz="2800" dirty="0"/>
          </a:p>
          <a:p>
            <a:pPr marL="114300" indent="0">
              <a:buNone/>
            </a:pPr>
            <a:r>
              <a:rPr lang="en-US" sz="2800" b="1" dirty="0" smtClean="0"/>
              <a:t>(Exodus 24:9)</a:t>
            </a:r>
          </a:p>
          <a:p>
            <a:pPr marL="114300" indent="0">
              <a:buNone/>
            </a:pPr>
            <a:r>
              <a:rPr lang="en-US" sz="2800" dirty="0"/>
              <a:t>Then Moses went up, also Aaron, </a:t>
            </a:r>
            <a:r>
              <a:rPr lang="en-US" sz="2800" dirty="0" err="1"/>
              <a:t>Nadab</a:t>
            </a:r>
            <a:r>
              <a:rPr lang="en-US" sz="2800" dirty="0"/>
              <a:t>, and </a:t>
            </a:r>
            <a:r>
              <a:rPr lang="en-US" sz="2800" dirty="0" err="1"/>
              <a:t>Abihu</a:t>
            </a:r>
            <a:r>
              <a:rPr lang="en-US" sz="2800" dirty="0"/>
              <a:t>, and seventy of the elders of Israel, </a:t>
            </a:r>
            <a:r>
              <a:rPr lang="en-US" sz="2800" b="1" baseline="30000" dirty="0"/>
              <a:t>10 </a:t>
            </a:r>
            <a:r>
              <a:rPr lang="en-US" sz="2800" dirty="0"/>
              <a:t>and they saw the God of Israel. 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7450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Matthew 17:1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1828800"/>
          </a:xfrm>
        </p:spPr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3000" dirty="0"/>
              <a:t>Now after six days Jesus took Peter, James, and John his brother, led them up on a high mountain by themselves;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09600" y="3657600"/>
            <a:ext cx="6781800" cy="1938992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000" dirty="0" smtClean="0"/>
              <a:t>Nathan </a:t>
            </a:r>
            <a:r>
              <a:rPr lang="en-US" sz="3000" dirty="0" err="1" smtClean="0"/>
              <a:t>Battey</a:t>
            </a:r>
            <a:r>
              <a:rPr lang="en-US" sz="3000" dirty="0" smtClean="0"/>
              <a:t> makes an interesting connection between the three men Moses took to Mt. Sinai and the three that Jesus took up the mountain.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0963403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1089</TotalTime>
  <Words>734</Words>
  <Application>Microsoft Office PowerPoint</Application>
  <PresentationFormat>On-screen Show (4:3)</PresentationFormat>
  <Paragraphs>92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Adjacency</vt:lpstr>
      <vt:lpstr>PowerPoint Presentation</vt:lpstr>
      <vt:lpstr>The OTHER sons of Aaron</vt:lpstr>
      <vt:lpstr>Exodus 28:1</vt:lpstr>
      <vt:lpstr>PowerPoint Presentation</vt:lpstr>
      <vt:lpstr>The Beginning of the Priesthood</vt:lpstr>
      <vt:lpstr>Leviticus 9:23-24</vt:lpstr>
      <vt:lpstr>The Short Careers of Nadab and Abihu</vt:lpstr>
      <vt:lpstr>The Significance of the Nadab and Abihu</vt:lpstr>
      <vt:lpstr>Matthew 17:1</vt:lpstr>
      <vt:lpstr>Leviticus 10:1</vt:lpstr>
      <vt:lpstr>Q:  What was their sin?</vt:lpstr>
      <vt:lpstr>Leviticus 16:1-2,12</vt:lpstr>
      <vt:lpstr>Leviticus 10:9</vt:lpstr>
      <vt:lpstr>Leviticus 10:2</vt:lpstr>
      <vt:lpstr>Leviticus 10:3</vt:lpstr>
      <vt:lpstr>The Lesson of Nadab and Abihu</vt:lpstr>
      <vt:lpstr>But What About the OTHER sons of Aaron?</vt:lpstr>
      <vt:lpstr>Leviticus 10:12-13</vt:lpstr>
      <vt:lpstr>Leviticus 6:26</vt:lpstr>
      <vt:lpstr>Leviticus 10:16</vt:lpstr>
      <vt:lpstr>Leviticus 10:17-18</vt:lpstr>
      <vt:lpstr>Aaron Assumes Responsibility</vt:lpstr>
      <vt:lpstr>Deuteronomy 12:7</vt:lpstr>
      <vt:lpstr>Deuteronomy 26:14</vt:lpstr>
      <vt:lpstr>Did God Destroy the OTHER Sons of Aaron Also?</vt:lpstr>
      <vt:lpstr>Leviticus 10:20</vt:lpstr>
      <vt:lpstr>What is the Difference?</vt:lpstr>
      <vt:lpstr>My Perspective</vt:lpstr>
      <vt:lpstr>Romans 6:1</vt:lpstr>
      <vt:lpstr>The Lesson of Eleazar and Ithamar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Walked in the ways of Jeroboam</dc:title>
  <dc:creator>owner</dc:creator>
  <cp:lastModifiedBy>Bryan Morrison</cp:lastModifiedBy>
  <cp:revision>142</cp:revision>
  <cp:lastPrinted>2016-03-31T19:44:50Z</cp:lastPrinted>
  <dcterms:created xsi:type="dcterms:W3CDTF">2014-06-01T12:33:29Z</dcterms:created>
  <dcterms:modified xsi:type="dcterms:W3CDTF">2020-05-24T13:50:15Z</dcterms:modified>
</cp:coreProperties>
</file>