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3"/>
  </p:handoutMasterIdLst>
  <p:sldIdLst>
    <p:sldId id="279" r:id="rId2"/>
    <p:sldId id="305" r:id="rId3"/>
    <p:sldId id="290" r:id="rId4"/>
    <p:sldId id="293" r:id="rId5"/>
    <p:sldId id="280" r:id="rId6"/>
    <p:sldId id="291" r:id="rId7"/>
    <p:sldId id="292" r:id="rId8"/>
    <p:sldId id="294" r:id="rId9"/>
    <p:sldId id="281" r:id="rId10"/>
    <p:sldId id="295" r:id="rId11"/>
    <p:sldId id="282" r:id="rId12"/>
    <p:sldId id="303" r:id="rId13"/>
    <p:sldId id="296" r:id="rId14"/>
    <p:sldId id="283" r:id="rId15"/>
    <p:sldId id="297" r:id="rId16"/>
    <p:sldId id="298" r:id="rId17"/>
    <p:sldId id="284" r:id="rId18"/>
    <p:sldId id="299" r:id="rId19"/>
    <p:sldId id="300" r:id="rId20"/>
    <p:sldId id="285" r:id="rId21"/>
    <p:sldId id="301" r:id="rId22"/>
    <p:sldId id="286" r:id="rId23"/>
    <p:sldId id="304" r:id="rId24"/>
    <p:sldId id="302" r:id="rId25"/>
    <p:sldId id="287" r:id="rId26"/>
    <p:sldId id="306" r:id="rId27"/>
    <p:sldId id="288" r:id="rId28"/>
    <p:sldId id="307" r:id="rId29"/>
    <p:sldId id="289" r:id="rId30"/>
    <p:sldId id="308" r:id="rId31"/>
    <p:sldId id="309" r:id="rId32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C59F-00F6-444E-939E-448808CF51A0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A03B-9214-43C6-8A1A-C57488E8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7543800" cy="1069975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The </a:t>
            </a:r>
            <a:r>
              <a:rPr lang="en-US" sz="6000" dirty="0" smtClean="0">
                <a:solidFill>
                  <a:schemeClr val="tx1"/>
                </a:solidFill>
              </a:rPr>
              <a:t>Pharisee Principle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6400800" cy="1295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May 21</a:t>
            </a:r>
            <a:r>
              <a:rPr lang="en-US" sz="3200" dirty="0" smtClean="0"/>
              <a:t>, </a:t>
            </a:r>
            <a:r>
              <a:rPr lang="en-US" sz="3200" dirty="0" smtClean="0"/>
              <a:t>2017</a:t>
            </a:r>
          </a:p>
          <a:p>
            <a:pPr algn="ctr"/>
            <a:r>
              <a:rPr lang="en-US" sz="3200" dirty="0" smtClean="0"/>
              <a:t>San Angelo. TX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2511425"/>
            <a:ext cx="4343400" cy="6889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i="1" dirty="0" smtClean="0"/>
              <a:t>The Art of Argument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8053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8:19,21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114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Jesus answered, “You know neither Me nor My Father. If you had known Me, you would have known My Father also</a:t>
            </a:r>
            <a:r>
              <a:rPr lang="en-US" sz="3200" dirty="0" smtClean="0"/>
              <a:t>.”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/>
              <a:t>Then Jesus said to them again, “I am going away, and you will seek Me, and will die in your sin. </a:t>
            </a:r>
            <a:r>
              <a:rPr lang="en-US" sz="3200" b="1" dirty="0"/>
              <a:t>Where I go you cannot come</a:t>
            </a:r>
            <a:r>
              <a:rPr lang="en-US" sz="3200" dirty="0"/>
              <a:t>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231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Will He kill Himself?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7620000" cy="1600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200" dirty="0" smtClean="0"/>
              <a:t>The favorite trick of many who argue – taking your words and trying to use them against you.  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1447800"/>
            <a:ext cx="7010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6000" dirty="0" smtClean="0">
                <a:solidFill>
                  <a:srgbClr val="C00000"/>
                </a:solidFill>
              </a:rPr>
              <a:t>TWISTING OF WORDS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526340"/>
            <a:ext cx="7543800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How did Jesus respond to this obvious attempt to “throw him off his game”?  He ignored it altogether.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407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Timothy 2:23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295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But avoid foolish and ignorant disputes, knowing that they generate strife.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013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8:23-24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429000"/>
          </a:xfrm>
        </p:spPr>
        <p:txBody>
          <a:bodyPr/>
          <a:lstStyle/>
          <a:p>
            <a:pPr marL="114300" indent="0">
              <a:buNone/>
            </a:pPr>
            <a:r>
              <a:rPr lang="en-US" b="1" baseline="30000" dirty="0"/>
              <a:t> </a:t>
            </a:r>
            <a:r>
              <a:rPr lang="en-US" sz="3200" dirty="0"/>
              <a:t>And He said to them, “You are from beneath; I am from above. You are of this world; I am not of this world. </a:t>
            </a:r>
            <a:r>
              <a:rPr lang="en-US" sz="3200" b="1" baseline="30000" dirty="0"/>
              <a:t>24 </a:t>
            </a:r>
            <a:r>
              <a:rPr lang="en-US" sz="3200" dirty="0"/>
              <a:t>Therefore I said to you that you will die in your sins; for </a:t>
            </a:r>
            <a:r>
              <a:rPr lang="en-US" sz="3200" b="1" dirty="0"/>
              <a:t>if you do not believe that I am </a:t>
            </a:r>
            <a:r>
              <a:rPr lang="en-US" sz="3200" b="1" i="1" dirty="0"/>
              <a:t>He,</a:t>
            </a:r>
            <a:r>
              <a:rPr lang="en-US" sz="3200" b="1" dirty="0"/>
              <a:t> you will die in your sins</a:t>
            </a:r>
            <a:r>
              <a:rPr lang="en-US" sz="3200" dirty="0"/>
              <a:t>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23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127" y="311727"/>
            <a:ext cx="7620000" cy="1143000"/>
          </a:xfrm>
        </p:spPr>
        <p:txBody>
          <a:bodyPr/>
          <a:lstStyle/>
          <a:p>
            <a:r>
              <a:rPr lang="en-US" dirty="0" smtClean="0"/>
              <a:t>4.  Who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7620000" cy="9906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200" dirty="0" smtClean="0"/>
              <a:t>As the argument starts over, notice how the tenor of the conversation begins to change. 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05000" y="1600200"/>
            <a:ext cx="47244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6000" dirty="0" smtClean="0">
                <a:solidFill>
                  <a:srgbClr val="C00000"/>
                </a:solidFill>
              </a:rPr>
              <a:t>START OVER!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0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8:25-26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352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And Jesus said to them, “Just what I have been saying to you from the beginning. </a:t>
            </a:r>
            <a:r>
              <a:rPr lang="en-US" sz="3200" b="1" baseline="30000" dirty="0"/>
              <a:t>26 </a:t>
            </a:r>
            <a:r>
              <a:rPr lang="en-US" sz="3200" dirty="0"/>
              <a:t>I have many things to say and to judge concerning you, but He who sent Me is true; and I speak to the world those things which I heard from Him.”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343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8:31-32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Then </a:t>
            </a:r>
            <a:r>
              <a:rPr lang="en-US" sz="3200" dirty="0"/>
              <a:t>Jesus said to those Jews who believed Him, “If you abide in My word, you are My disciples indeed. </a:t>
            </a:r>
            <a:r>
              <a:rPr lang="en-US" sz="3200" b="1" baseline="30000" dirty="0"/>
              <a:t>32 </a:t>
            </a:r>
            <a:r>
              <a:rPr lang="en-US" sz="3200" dirty="0"/>
              <a:t>And you shall know the truth, and </a:t>
            </a:r>
            <a:r>
              <a:rPr lang="en-US" sz="3200" b="1" dirty="0"/>
              <a:t>the truth shall make you free</a:t>
            </a:r>
            <a:r>
              <a:rPr lang="en-US" sz="3200" dirty="0"/>
              <a:t>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945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01762"/>
          </a:xfrm>
        </p:spPr>
        <p:txBody>
          <a:bodyPr/>
          <a:lstStyle/>
          <a:p>
            <a:r>
              <a:rPr lang="en-US" dirty="0" smtClean="0"/>
              <a:t>5.  We … have never been in bondage to anyone.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7620000" cy="17526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Never been in bondage?  Really?  Egypt, Assyria, and Babylon just to name a few.  What about Rome?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52600" y="1981200"/>
            <a:ext cx="49530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6000" dirty="0" smtClean="0">
                <a:solidFill>
                  <a:srgbClr val="C00000"/>
                </a:solidFill>
              </a:rPr>
              <a:t>LIES, LIES, LIES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953000"/>
            <a:ext cx="7620000" cy="10772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Jesus avoids the temptation to call them out and takes the idea of slavery to a new level.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869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build="p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8:34-36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Jesus answered them, “Most assuredly, I say to you, whoever commits sin is a slave of sin. </a:t>
            </a:r>
            <a:r>
              <a:rPr lang="en-US" sz="3200" b="1" baseline="30000" dirty="0"/>
              <a:t>35 </a:t>
            </a:r>
            <a:r>
              <a:rPr lang="en-US" sz="3200" dirty="0"/>
              <a:t>And a slave does not abide in the house forever, </a:t>
            </a:r>
            <a:r>
              <a:rPr lang="en-US" sz="3200" i="1" dirty="0"/>
              <a:t>but</a:t>
            </a:r>
            <a:r>
              <a:rPr lang="en-US" sz="3200" dirty="0"/>
              <a:t> a son abides forever. </a:t>
            </a:r>
            <a:r>
              <a:rPr lang="en-US" sz="3200" b="1" baseline="30000" dirty="0"/>
              <a:t>36 </a:t>
            </a:r>
            <a:r>
              <a:rPr lang="en-US" sz="3200" dirty="0"/>
              <a:t>Therefore if the Son makes you free, you shall be free indeed.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517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8:37-38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200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“</a:t>
            </a:r>
            <a:r>
              <a:rPr lang="en-US" sz="3200" b="1" dirty="0"/>
              <a:t>I know that you are Abraham’s descendants</a:t>
            </a:r>
            <a:r>
              <a:rPr lang="en-US" sz="3200" dirty="0"/>
              <a:t>, but you seek to kill Me, because My word has no place in you. </a:t>
            </a:r>
            <a:r>
              <a:rPr lang="en-US" sz="3200" b="1" baseline="30000" dirty="0"/>
              <a:t>38 </a:t>
            </a:r>
            <a:r>
              <a:rPr lang="en-US" sz="3200" dirty="0"/>
              <a:t>I speak what I have seen with My Father, and you do what you have seen </a:t>
            </a:r>
            <a:r>
              <a:rPr lang="en-US" sz="3200" dirty="0" smtClean="0"/>
              <a:t>with</a:t>
            </a:r>
            <a:r>
              <a:rPr lang="en-US" sz="3200" baseline="30000" dirty="0"/>
              <a:t> </a:t>
            </a:r>
            <a:r>
              <a:rPr lang="en-US" sz="3200" dirty="0" smtClean="0"/>
              <a:t>your </a:t>
            </a:r>
            <a:r>
              <a:rPr lang="en-US" sz="3200" dirty="0"/>
              <a:t>father.”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983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85800"/>
            <a:ext cx="7315200" cy="5486400"/>
          </a:xfrm>
        </p:spPr>
      </p:pic>
    </p:spTree>
    <p:extLst>
      <p:ext uri="{BB962C8B-B14F-4D97-AF65-F5344CB8AC3E}">
        <p14:creationId xmlns:p14="http://schemas.microsoft.com/office/powerpoint/2010/main" val="293379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 Abraham is our Father.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7620000" cy="22098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Again, we have returned to the original argument.  The lineage of Abraham claimed special blessings from God, and who was Jesus to question them?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95400" y="1447800"/>
            <a:ext cx="6096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6000" dirty="0" smtClean="0">
                <a:solidFill>
                  <a:srgbClr val="C00000"/>
                </a:solidFill>
              </a:rPr>
              <a:t>CHOOSING SIDES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32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8:39-41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Jesus said to them, “If you were Abraham’s children, you would do the works of Abraham. </a:t>
            </a:r>
            <a:r>
              <a:rPr lang="en-US" sz="3200" b="1" baseline="30000" dirty="0"/>
              <a:t>40 </a:t>
            </a:r>
            <a:r>
              <a:rPr lang="en-US" sz="3200" dirty="0"/>
              <a:t>But now you seek to kill Me, a Man who has told you the truth which I heard from God. Abraham did not do this. </a:t>
            </a:r>
            <a:r>
              <a:rPr lang="en-US" sz="3200" b="1" baseline="30000" dirty="0"/>
              <a:t>41 </a:t>
            </a:r>
            <a:r>
              <a:rPr lang="en-US" sz="3200" b="1" dirty="0"/>
              <a:t>You do the deeds of your father</a:t>
            </a:r>
            <a:r>
              <a:rPr lang="en-US" sz="3200" dirty="0"/>
              <a:t>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907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</p:spPr>
        <p:txBody>
          <a:bodyPr/>
          <a:lstStyle/>
          <a:p>
            <a:r>
              <a:rPr lang="en-US" dirty="0" smtClean="0"/>
              <a:t>7.  We were not born of fornication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971800"/>
            <a:ext cx="7620000" cy="28956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Most likely, the Pharisees were referencing a well-known rumor that Jesus was actually the illegitimate son of a Roman soldier named </a:t>
            </a:r>
            <a:r>
              <a:rPr lang="en-US" sz="3200" dirty="0" err="1" smtClean="0"/>
              <a:t>Pantera</a:t>
            </a:r>
            <a:r>
              <a:rPr lang="en-US" sz="3200" dirty="0" smtClean="0"/>
              <a:t>.  </a:t>
            </a:r>
          </a:p>
          <a:p>
            <a:pPr marL="114300" indent="0">
              <a:buNone/>
            </a:pPr>
            <a:r>
              <a:rPr lang="en-US" sz="3200" i="1" dirty="0" smtClean="0"/>
              <a:t>From the writings of </a:t>
            </a:r>
            <a:r>
              <a:rPr lang="en-US" sz="3200" i="1" dirty="0" err="1" smtClean="0"/>
              <a:t>Celsus</a:t>
            </a:r>
            <a:r>
              <a:rPr lang="en-US" sz="3200" i="1" dirty="0" smtClean="0"/>
              <a:t> and Origen</a:t>
            </a:r>
            <a:endParaRPr lang="en-US" sz="3200" i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43000" y="1752600"/>
            <a:ext cx="62484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6000" dirty="0" smtClean="0">
                <a:solidFill>
                  <a:srgbClr val="C00000"/>
                </a:solidFill>
              </a:rPr>
              <a:t>PERSONAL ATTACK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27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Easier said than done…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057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Jesus again ignored the spiteful comment and continued to address the only valid point of contention – His authority.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395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8:42, 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Jesus said to them, “If God were your Father, you would love Me, for I proceeded forth and came from God; nor have I come of Myself, but He sent Me</a:t>
            </a:r>
            <a:r>
              <a:rPr lang="en-US" sz="3200" dirty="0" smtClean="0"/>
              <a:t>.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b="1" dirty="0" smtClean="0"/>
              <a:t>You </a:t>
            </a:r>
            <a:r>
              <a:rPr lang="en-US" sz="3200" b="1" dirty="0"/>
              <a:t>are of </a:t>
            </a:r>
            <a:r>
              <a:rPr lang="en-US" sz="3200" b="1" i="1" dirty="0"/>
              <a:t>your</a:t>
            </a:r>
            <a:r>
              <a:rPr lang="en-US" sz="3200" b="1" dirty="0"/>
              <a:t> father the devil</a:t>
            </a:r>
            <a:r>
              <a:rPr lang="en-US" sz="3200" dirty="0"/>
              <a:t>, and the desires of your father you want to do.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85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01762"/>
          </a:xfrm>
        </p:spPr>
        <p:txBody>
          <a:bodyPr/>
          <a:lstStyle/>
          <a:p>
            <a:r>
              <a:rPr lang="en-US" dirty="0" smtClean="0"/>
              <a:t>8.  …you are a Samaritan and have a demon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7620000" cy="28194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In juvenile fashion, the Pharisees take the claims that Jesus made against them and “turn the tables”.  Namely:</a:t>
            </a:r>
            <a:br>
              <a:rPr lang="en-US" sz="3200" dirty="0" smtClean="0"/>
            </a:br>
            <a:r>
              <a:rPr lang="en-US" sz="3200" dirty="0" smtClean="0"/>
              <a:t>1)  they were not the sons of Abraham</a:t>
            </a:r>
          </a:p>
          <a:p>
            <a:pPr marL="114300" indent="0">
              <a:buNone/>
            </a:pPr>
            <a:r>
              <a:rPr lang="en-US" sz="3200" dirty="0" smtClean="0"/>
              <a:t>2)  They were of the Devil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1981200"/>
            <a:ext cx="65532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6000" dirty="0" smtClean="0">
                <a:solidFill>
                  <a:srgbClr val="C00000"/>
                </a:solidFill>
              </a:rPr>
              <a:t>RUBBER AND GLUE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38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8:49, 51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124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“I do not have a demon; but I honor My Father, and you dishonor Me. </a:t>
            </a:r>
            <a:endParaRPr lang="en-US" sz="3200" dirty="0" smtClean="0"/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Most </a:t>
            </a:r>
            <a:r>
              <a:rPr lang="en-US" sz="3200" dirty="0"/>
              <a:t>assuredly, I say to you, if anyone keeps My word </a:t>
            </a:r>
            <a:r>
              <a:rPr lang="en-US" sz="3200" b="1" dirty="0"/>
              <a:t>he shall never see death</a:t>
            </a:r>
            <a:r>
              <a:rPr lang="en-US" sz="3200" dirty="0"/>
              <a:t>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817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3124200"/>
          </a:xfrm>
        </p:spPr>
        <p:txBody>
          <a:bodyPr/>
          <a:lstStyle/>
          <a:p>
            <a:r>
              <a:rPr lang="en-US" dirty="0" smtClean="0"/>
              <a:t>9. </a:t>
            </a:r>
            <a:r>
              <a:rPr lang="en-US" dirty="0"/>
              <a:t>Are You greater than our father Abraham, who is dead? </a:t>
            </a:r>
            <a:r>
              <a:rPr lang="en-US" dirty="0" smtClean="0"/>
              <a:t>Who do you make yourself out to be?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3657600"/>
            <a:ext cx="7086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6000" dirty="0" smtClean="0">
                <a:solidFill>
                  <a:srgbClr val="C00000"/>
                </a:solidFill>
              </a:rPr>
              <a:t>START OVER (AGAIN)!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93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8:54, 56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Jesus </a:t>
            </a:r>
            <a:r>
              <a:rPr lang="en-US" sz="3200" dirty="0"/>
              <a:t>answered, “If I honor Myself, My honor is nothing. It is My Father who honors Me, of whom you say that He is </a:t>
            </a:r>
            <a:r>
              <a:rPr lang="en-US" sz="3200" dirty="0" smtClean="0"/>
              <a:t>your</a:t>
            </a:r>
            <a:r>
              <a:rPr lang="en-US" sz="3200" baseline="30000" dirty="0"/>
              <a:t> </a:t>
            </a:r>
            <a:r>
              <a:rPr lang="en-US" sz="3200" dirty="0" smtClean="0"/>
              <a:t>God</a:t>
            </a:r>
            <a:r>
              <a:rPr lang="en-US" sz="3200" dirty="0"/>
              <a:t>. </a:t>
            </a:r>
            <a:endParaRPr lang="en-US" sz="3200" dirty="0" smtClean="0"/>
          </a:p>
          <a:p>
            <a:pPr marL="114300" indent="0">
              <a:buNone/>
            </a:pPr>
            <a:endParaRPr lang="en-US" sz="3200" b="1" baseline="30000" dirty="0"/>
          </a:p>
          <a:p>
            <a:pPr marL="114300" indent="0">
              <a:buNone/>
            </a:pPr>
            <a:r>
              <a:rPr lang="en-US" sz="3200" dirty="0" smtClean="0"/>
              <a:t>Your </a:t>
            </a:r>
            <a:r>
              <a:rPr lang="en-US" sz="3200" dirty="0"/>
              <a:t>father </a:t>
            </a:r>
            <a:r>
              <a:rPr lang="en-US" sz="3200" b="1" dirty="0"/>
              <a:t>Abraham rejoiced to see My day,</a:t>
            </a:r>
            <a:r>
              <a:rPr lang="en-US" sz="3200" dirty="0"/>
              <a:t> and he saw </a:t>
            </a:r>
            <a:r>
              <a:rPr lang="en-US" sz="3200" i="1" dirty="0"/>
              <a:t>it</a:t>
            </a:r>
            <a:r>
              <a:rPr lang="en-US" sz="3200" dirty="0"/>
              <a:t> and was glad.”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85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10.  You are not yet fifty years old, and have You seen Abraham?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7620000" cy="15240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200" dirty="0" smtClean="0"/>
              <a:t>When any discussion or argument turns to sarcasm, it has run its course and ceases to be productive.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09800" y="1828800"/>
            <a:ext cx="37338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6000" dirty="0" smtClean="0">
                <a:solidFill>
                  <a:srgbClr val="C00000"/>
                </a:solidFill>
              </a:rPr>
              <a:t>SARCASM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73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648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8:58-59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191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Jesus said to them, “Most assuredly, I say to you, before Abraham was, I AM.”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Then </a:t>
            </a:r>
            <a:r>
              <a:rPr lang="en-US" sz="3200" dirty="0"/>
              <a:t>they took up stones to throw at Him; but Jesus hid Himself and went out of the </a:t>
            </a:r>
            <a:r>
              <a:rPr lang="en-US" sz="3200" dirty="0" smtClean="0"/>
              <a:t>temple,</a:t>
            </a:r>
            <a:r>
              <a:rPr lang="en-US" sz="3200" baseline="30000" dirty="0"/>
              <a:t> </a:t>
            </a:r>
            <a:r>
              <a:rPr lang="en-US" sz="3200" dirty="0" smtClean="0"/>
              <a:t>going </a:t>
            </a:r>
            <a:r>
              <a:rPr lang="en-US" sz="3200" dirty="0"/>
              <a:t>through the midst of them, and so passed by.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3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PHARISEE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>
            <a:normAutofit/>
          </a:bodyPr>
          <a:lstStyle/>
          <a:p>
            <a:pPr marL="628650" indent="-514350">
              <a:buAutoNum type="arabicPeriod"/>
            </a:pPr>
            <a:r>
              <a:rPr lang="en-US" sz="3200" dirty="0" smtClean="0"/>
              <a:t>Only discuss valid parts of an argument.</a:t>
            </a:r>
          </a:p>
          <a:p>
            <a:pPr marL="628650" indent="-514350">
              <a:buAutoNum type="arabicPeriod"/>
            </a:pPr>
            <a:r>
              <a:rPr lang="en-US" sz="3200" dirty="0" smtClean="0"/>
              <a:t>Avoid foolish discussions, including twisting of words, lies, personal attacks and sarcasm.</a:t>
            </a:r>
          </a:p>
          <a:p>
            <a:pPr marL="628650" indent="-514350">
              <a:buAutoNum type="arabicPeriod"/>
            </a:pPr>
            <a:r>
              <a:rPr lang="en-US" sz="3200" dirty="0" smtClean="0"/>
              <a:t>Be consistent in your defense.</a:t>
            </a:r>
          </a:p>
          <a:p>
            <a:pPr marL="628650" indent="-514350">
              <a:buAutoNum type="arabicPeriod"/>
            </a:pPr>
            <a:r>
              <a:rPr lang="en-US" sz="3200" dirty="0" smtClean="0"/>
              <a:t>Once the argument begins to circle, looks for ways to end it.</a:t>
            </a:r>
          </a:p>
          <a:p>
            <a:pPr marL="628650" indent="-514350">
              <a:buAutoNum type="arabicPeriod"/>
            </a:pPr>
            <a:r>
              <a:rPr lang="en-US" sz="3200" dirty="0" smtClean="0"/>
              <a:t>Know when to leave the discussion!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334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8:12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133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200" dirty="0"/>
              <a:t>Then Jesus spoke to them again, saying</a:t>
            </a:r>
            <a:r>
              <a:rPr lang="en-US" sz="3200" dirty="0" smtClean="0"/>
              <a:t>,     </a:t>
            </a:r>
            <a:r>
              <a:rPr lang="en-US" sz="3200" dirty="0"/>
              <a:t> </a:t>
            </a:r>
            <a:endParaRPr lang="en-US" sz="3200" dirty="0" smtClean="0"/>
          </a:p>
          <a:p>
            <a:pPr marL="114300" indent="0">
              <a:buNone/>
            </a:pPr>
            <a:r>
              <a:rPr lang="en-US" sz="3200" b="1" dirty="0" smtClean="0"/>
              <a:t>“I </a:t>
            </a:r>
            <a:r>
              <a:rPr lang="en-US" sz="3200" b="1" dirty="0"/>
              <a:t>am the light of the world</a:t>
            </a:r>
            <a:r>
              <a:rPr lang="en-US" sz="3200" dirty="0"/>
              <a:t>. He who follows Me shall not walk in darkness, but have the light of life.”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3962400"/>
            <a:ext cx="5410200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“them” = scribes and Pharisees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800600"/>
            <a:ext cx="7391400" cy="10772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self-proclamation starts all of the issues with the Pharisees.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237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Your witness is not true.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6172200" cy="990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6000" dirty="0" smtClean="0">
                <a:solidFill>
                  <a:srgbClr val="C00000"/>
                </a:solidFill>
              </a:rPr>
              <a:t>VALID ARGUMENT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590800"/>
            <a:ext cx="7162800" cy="206210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Think of a legal proceeding.  The Pharisees were not calling Jesus a liar, rather they were saying that his witness was “inadmissible”.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876800"/>
            <a:ext cx="7162800" cy="10772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actual point of contention centered around witness and authority.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039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5:31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371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“If I bear witness of Myself, My witness is not true</a:t>
            </a:r>
            <a:r>
              <a:rPr lang="en-US" sz="3200" dirty="0" smtClean="0"/>
              <a:t>.” – words of Jesus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124200"/>
            <a:ext cx="7543800" cy="240065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000" b="1" u="sng" dirty="0" smtClean="0"/>
              <a:t>WITNESSES OF JESUS THE MESSIAH:</a:t>
            </a:r>
          </a:p>
          <a:p>
            <a:pPr marL="342900" indent="-342900">
              <a:buAutoNum type="arabicPeriod"/>
            </a:pPr>
            <a:r>
              <a:rPr lang="en-US" sz="3000" dirty="0" smtClean="0"/>
              <a:t>Himself</a:t>
            </a:r>
          </a:p>
          <a:p>
            <a:pPr marL="342900" indent="-342900">
              <a:buAutoNum type="arabicPeriod"/>
            </a:pPr>
            <a:r>
              <a:rPr lang="en-US" sz="3000" dirty="0" smtClean="0"/>
              <a:t>John the Baptist</a:t>
            </a:r>
          </a:p>
          <a:p>
            <a:pPr marL="342900" indent="-342900">
              <a:buAutoNum type="arabicPeriod"/>
            </a:pPr>
            <a:r>
              <a:rPr lang="en-US" sz="3000" dirty="0" smtClean="0"/>
              <a:t>Works (and their recipients)</a:t>
            </a:r>
          </a:p>
          <a:p>
            <a:pPr marL="342900" indent="-342900">
              <a:buAutoNum type="arabicPeriod"/>
            </a:pPr>
            <a:r>
              <a:rPr lang="en-US" sz="3000" dirty="0" smtClean="0"/>
              <a:t>Father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5080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Deuteronomy 19:15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One witness shall not rise against a man concerning any iniquity or any sin that he commits; by the mouth of two or three witnesses the matter shall be established.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02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8:14-18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4958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800" dirty="0"/>
              <a:t>“Even if I bear witness of Myself, My witness is true, for I know where I came from and where I am going; but you do not know where I come from and where I am going. </a:t>
            </a:r>
            <a:r>
              <a:rPr lang="en-US" sz="2800" b="1" baseline="30000" dirty="0"/>
              <a:t>15 </a:t>
            </a:r>
            <a:r>
              <a:rPr lang="en-US" sz="2800" dirty="0"/>
              <a:t>You judge according to the flesh; I judge no one. </a:t>
            </a:r>
            <a:r>
              <a:rPr lang="en-US" sz="2800" b="1" baseline="30000" dirty="0"/>
              <a:t>16 </a:t>
            </a:r>
            <a:r>
              <a:rPr lang="en-US" sz="2800" dirty="0"/>
              <a:t>And yet if I do judge, My judgment is true; for I am not alone, but I </a:t>
            </a:r>
            <a:r>
              <a:rPr lang="en-US" sz="2800" i="1" dirty="0"/>
              <a:t>am</a:t>
            </a:r>
            <a:r>
              <a:rPr lang="en-US" sz="2800" dirty="0"/>
              <a:t> with the Father who sent Me. </a:t>
            </a:r>
            <a:r>
              <a:rPr lang="en-US" sz="2800" b="1" baseline="30000" dirty="0"/>
              <a:t>17 </a:t>
            </a:r>
            <a:r>
              <a:rPr lang="en-US" sz="2800" dirty="0"/>
              <a:t>It is also written in your law that the testimony of two men is true.</a:t>
            </a:r>
            <a:r>
              <a:rPr lang="en-US" sz="2800" b="1" baseline="30000" dirty="0"/>
              <a:t>18 </a:t>
            </a:r>
            <a:r>
              <a:rPr lang="en-US" sz="2800" b="1" dirty="0"/>
              <a:t>I am One who bears witness of Myself</a:t>
            </a:r>
            <a:r>
              <a:rPr lang="en-US" sz="2800" dirty="0"/>
              <a:t>, and </a:t>
            </a:r>
            <a:r>
              <a:rPr lang="en-US" sz="2800" b="1" dirty="0">
                <a:solidFill>
                  <a:srgbClr val="C00000"/>
                </a:solidFill>
              </a:rPr>
              <a:t>the Father who sent Me bears witness of Me</a:t>
            </a:r>
            <a:r>
              <a:rPr lang="en-US" sz="2800" dirty="0"/>
              <a:t>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886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Where is your Father?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7620000" cy="21336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This is a very logical question for the Pharisees to ask.  John later editorializes in verse 27 that they did not understand He was speaking of God the Father.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09800" y="1752600"/>
            <a:ext cx="4343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6000" dirty="0" smtClean="0">
                <a:solidFill>
                  <a:srgbClr val="C00000"/>
                </a:solidFill>
              </a:rPr>
              <a:t>FOLLOW-UP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17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2872</TotalTime>
  <Words>758</Words>
  <Application>Microsoft Office PowerPoint</Application>
  <PresentationFormat>On-screen Show (4:3)</PresentationFormat>
  <Paragraphs>96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Adjacency</vt:lpstr>
      <vt:lpstr>The Pharisee Principle</vt:lpstr>
      <vt:lpstr>PowerPoint Presentation</vt:lpstr>
      <vt:lpstr>PowerPoint Presentation</vt:lpstr>
      <vt:lpstr>John 8:12</vt:lpstr>
      <vt:lpstr>1.  Your witness is not true.</vt:lpstr>
      <vt:lpstr>John 5:31</vt:lpstr>
      <vt:lpstr>Deuteronomy 19:15</vt:lpstr>
      <vt:lpstr>John 8:14-18</vt:lpstr>
      <vt:lpstr>2.  Where is your Father?</vt:lpstr>
      <vt:lpstr>John 8:19,21</vt:lpstr>
      <vt:lpstr>3.  Will He kill Himself?</vt:lpstr>
      <vt:lpstr>2 Timothy 2:23</vt:lpstr>
      <vt:lpstr>John 8:23-24</vt:lpstr>
      <vt:lpstr>4.  Who are You?</vt:lpstr>
      <vt:lpstr>John 8:25-26</vt:lpstr>
      <vt:lpstr>John 8:31-32</vt:lpstr>
      <vt:lpstr>5.  We … have never been in bondage to anyone.</vt:lpstr>
      <vt:lpstr>John 8:34-36</vt:lpstr>
      <vt:lpstr>John 8:37-38</vt:lpstr>
      <vt:lpstr>6.  Abraham is our Father.</vt:lpstr>
      <vt:lpstr>John 8:39-41</vt:lpstr>
      <vt:lpstr>7.  We were not born of fornication</vt:lpstr>
      <vt:lpstr>Easier said than done…</vt:lpstr>
      <vt:lpstr>John 8:42, 44</vt:lpstr>
      <vt:lpstr>8.  …you are a Samaritan and have a demon</vt:lpstr>
      <vt:lpstr>John 8:49, 51</vt:lpstr>
      <vt:lpstr>9. Are You greater than our father Abraham, who is dead? Who do you make yourself out to be?</vt:lpstr>
      <vt:lpstr>John 8:54, 56</vt:lpstr>
      <vt:lpstr>10.  You are not yet fifty years old, and have You seen Abraham?</vt:lpstr>
      <vt:lpstr>John 8:58-59</vt:lpstr>
      <vt:lpstr>THE PHARISEE PRINCIPLE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Morrison</dc:creator>
  <cp:lastModifiedBy>Bryan Morrison</cp:lastModifiedBy>
  <cp:revision>291</cp:revision>
  <cp:lastPrinted>2016-08-14T13:26:36Z</cp:lastPrinted>
  <dcterms:created xsi:type="dcterms:W3CDTF">2006-08-16T00:00:00Z</dcterms:created>
  <dcterms:modified xsi:type="dcterms:W3CDTF">2017-05-21T03:08:56Z</dcterms:modified>
</cp:coreProperties>
</file>