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handoutMasterIdLst>
    <p:handoutMasterId r:id="rId32"/>
  </p:handoutMasterIdLst>
  <p:sldIdLst>
    <p:sldId id="338" r:id="rId2"/>
    <p:sldId id="279" r:id="rId3"/>
    <p:sldId id="339" r:id="rId4"/>
    <p:sldId id="340" r:id="rId5"/>
    <p:sldId id="341" r:id="rId6"/>
    <p:sldId id="342" r:id="rId7"/>
    <p:sldId id="346" r:id="rId8"/>
    <p:sldId id="343" r:id="rId9"/>
    <p:sldId id="344" r:id="rId10"/>
    <p:sldId id="345" r:id="rId11"/>
    <p:sldId id="347" r:id="rId12"/>
    <p:sldId id="331" r:id="rId13"/>
    <p:sldId id="332" r:id="rId14"/>
    <p:sldId id="333" r:id="rId15"/>
    <p:sldId id="348" r:id="rId16"/>
    <p:sldId id="349" r:id="rId17"/>
    <p:sldId id="350" r:id="rId18"/>
    <p:sldId id="351" r:id="rId19"/>
    <p:sldId id="352" r:id="rId20"/>
    <p:sldId id="353" r:id="rId21"/>
    <p:sldId id="358" r:id="rId22"/>
    <p:sldId id="354" r:id="rId23"/>
    <p:sldId id="355" r:id="rId24"/>
    <p:sldId id="357" r:id="rId25"/>
    <p:sldId id="359" r:id="rId26"/>
    <p:sldId id="356" r:id="rId27"/>
    <p:sldId id="360" r:id="rId28"/>
    <p:sldId id="309" r:id="rId29"/>
    <p:sldId id="361" r:id="rId30"/>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527E90-FFE5-4B71-AD8B-EAAB80A8CF4C}">
          <p14:sldIdLst>
            <p14:sldId id="338"/>
            <p14:sldId id="279"/>
            <p14:sldId id="339"/>
            <p14:sldId id="340"/>
            <p14:sldId id="341"/>
            <p14:sldId id="342"/>
            <p14:sldId id="346"/>
            <p14:sldId id="343"/>
            <p14:sldId id="344"/>
            <p14:sldId id="345"/>
            <p14:sldId id="347"/>
            <p14:sldId id="331"/>
            <p14:sldId id="332"/>
            <p14:sldId id="333"/>
          </p14:sldIdLst>
        </p14:section>
        <p14:section name="Untitled Section" id="{2B0DECD1-BFD4-49EE-8915-87225E409359}">
          <p14:sldIdLst>
            <p14:sldId id="348"/>
            <p14:sldId id="349"/>
            <p14:sldId id="350"/>
            <p14:sldId id="351"/>
            <p14:sldId id="352"/>
            <p14:sldId id="353"/>
            <p14:sldId id="358"/>
            <p14:sldId id="354"/>
            <p14:sldId id="355"/>
            <p14:sldId id="357"/>
            <p14:sldId id="359"/>
            <p14:sldId id="356"/>
            <p14:sldId id="360"/>
            <p14:sldId id="309"/>
            <p14:sldId id="36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10/22/2022</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27DB69A4-78F4-490B-87E8-8DFABD334AD8}" type="datetimeFigureOut">
              <a:rPr lang="en-US" smtClean="0"/>
              <a:t>10/22/2022</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2A500DCC-E3AA-4593-A246-85B6A903335A}" type="slidenum">
              <a:rPr lang="en-US" smtClean="0"/>
              <a:t>‹#›</a:t>
            </a:fld>
            <a:endParaRPr lang="en-US"/>
          </a:p>
        </p:txBody>
      </p:sp>
    </p:spTree>
    <p:extLst>
      <p:ext uri="{BB962C8B-B14F-4D97-AF65-F5344CB8AC3E}">
        <p14:creationId xmlns:p14="http://schemas.microsoft.com/office/powerpoint/2010/main" val="414620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10/22/2022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biblegateway.com/passage/?search=Matthew+10&amp;version=NIV;KJV;NKJV#fen-NKJV-23446h"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040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2A9DA-2DC4-5E36-EC5A-0C3BDD26B5E8}"/>
              </a:ext>
            </a:extLst>
          </p:cNvPr>
          <p:cNvSpPr>
            <a:spLocks noGrp="1"/>
          </p:cNvSpPr>
          <p:nvPr>
            <p:ph type="title"/>
          </p:nvPr>
        </p:nvSpPr>
        <p:spPr/>
        <p:txBody>
          <a:bodyPr/>
          <a:lstStyle/>
          <a:p>
            <a:r>
              <a:rPr lang="en-US" b="1" dirty="0"/>
              <a:t>Leviticus 18:21</a:t>
            </a:r>
          </a:p>
        </p:txBody>
      </p:sp>
      <p:sp>
        <p:nvSpPr>
          <p:cNvPr id="3" name="Content Placeholder 2">
            <a:extLst>
              <a:ext uri="{FF2B5EF4-FFF2-40B4-BE49-F238E27FC236}">
                <a16:creationId xmlns:a16="http://schemas.microsoft.com/office/drawing/2014/main" id="{1A607CC0-C2B0-084B-9B47-5E83D3BDD27F}"/>
              </a:ext>
            </a:extLst>
          </p:cNvPr>
          <p:cNvSpPr>
            <a:spLocks noGrp="1"/>
          </p:cNvSpPr>
          <p:nvPr>
            <p:ph idx="1"/>
          </p:nvPr>
        </p:nvSpPr>
        <p:spPr/>
        <p:txBody>
          <a:bodyPr>
            <a:normAutofit/>
          </a:bodyPr>
          <a:lstStyle/>
          <a:p>
            <a:pPr marL="0" indent="0">
              <a:buNone/>
            </a:pPr>
            <a:r>
              <a:rPr lang="en-US" sz="2800" b="0" i="0" dirty="0">
                <a:solidFill>
                  <a:srgbClr val="000000"/>
                </a:solidFill>
                <a:effectLst/>
                <a:latin typeface="Arial" panose="020B0604020202020204" pitchFamily="34" charset="0"/>
                <a:cs typeface="Arial" panose="020B0604020202020204" pitchFamily="34" charset="0"/>
              </a:rPr>
              <a:t>And you shall not let any of your descendants pass through </a:t>
            </a:r>
            <a:r>
              <a:rPr lang="en-US" sz="2800" b="0" i="1" dirty="0">
                <a:solidFill>
                  <a:srgbClr val="000000"/>
                </a:solidFill>
                <a:effectLst/>
                <a:latin typeface="Arial" panose="020B0604020202020204" pitchFamily="34" charset="0"/>
                <a:cs typeface="Arial" panose="020B0604020202020204" pitchFamily="34" charset="0"/>
              </a:rPr>
              <a:t>the fire</a:t>
            </a:r>
            <a:r>
              <a:rPr lang="en-US" sz="2800" b="0" i="0" dirty="0">
                <a:solidFill>
                  <a:srgbClr val="000000"/>
                </a:solidFill>
                <a:effectLst/>
                <a:latin typeface="Arial" panose="020B0604020202020204" pitchFamily="34" charset="0"/>
                <a:cs typeface="Arial" panose="020B0604020202020204" pitchFamily="34" charset="0"/>
              </a:rPr>
              <a:t> to Molech, nor shall you profane the name of your God: I </a:t>
            </a:r>
            <a:r>
              <a:rPr lang="en-US" sz="2800" b="0" i="1" dirty="0">
                <a:solidFill>
                  <a:srgbClr val="000000"/>
                </a:solidFill>
                <a:effectLst/>
                <a:latin typeface="Arial" panose="020B0604020202020204" pitchFamily="34" charset="0"/>
                <a:cs typeface="Arial" panose="020B0604020202020204" pitchFamily="34" charset="0"/>
              </a:rPr>
              <a:t>am</a:t>
            </a:r>
            <a:r>
              <a:rPr lang="en-US" sz="2800" b="0" i="0" dirty="0">
                <a:solidFill>
                  <a:srgbClr val="000000"/>
                </a:solidFill>
                <a:effectLst/>
                <a:latin typeface="Arial" panose="020B0604020202020204" pitchFamily="34" charset="0"/>
                <a:cs typeface="Arial" panose="020B0604020202020204" pitchFamily="34" charset="0"/>
              </a:rPr>
              <a:t> the </a:t>
            </a:r>
            <a:r>
              <a:rPr lang="en-US" sz="2800" b="0" i="0" cap="small" dirty="0">
                <a:solidFill>
                  <a:srgbClr val="000000"/>
                </a:solidFill>
                <a:effectLst/>
                <a:latin typeface="Arial" panose="020B0604020202020204" pitchFamily="34" charset="0"/>
                <a:cs typeface="Arial" panose="020B0604020202020204" pitchFamily="34" charset="0"/>
              </a:rPr>
              <a:t>Lord</a:t>
            </a:r>
            <a:r>
              <a:rPr lang="en-US" sz="2800" b="0" i="0" dirty="0">
                <a:solidFill>
                  <a:srgbClr val="000000"/>
                </a:solidFill>
                <a:effectLst/>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8936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906A2-1709-0217-FEC9-74DFE9039388}"/>
              </a:ext>
            </a:extLst>
          </p:cNvPr>
          <p:cNvSpPr>
            <a:spLocks noGrp="1"/>
          </p:cNvSpPr>
          <p:nvPr>
            <p:ph type="title"/>
          </p:nvPr>
        </p:nvSpPr>
        <p:spPr/>
        <p:txBody>
          <a:bodyPr/>
          <a:lstStyle/>
          <a:p>
            <a:r>
              <a:rPr lang="en-US" b="1" dirty="0"/>
              <a:t>Leviticus 20:1-3</a:t>
            </a:r>
          </a:p>
        </p:txBody>
      </p:sp>
      <p:sp>
        <p:nvSpPr>
          <p:cNvPr id="3" name="Content Placeholder 2">
            <a:extLst>
              <a:ext uri="{FF2B5EF4-FFF2-40B4-BE49-F238E27FC236}">
                <a16:creationId xmlns:a16="http://schemas.microsoft.com/office/drawing/2014/main" id="{31CA7C83-BB55-A7C2-21C4-B59DB19A9F24}"/>
              </a:ext>
            </a:extLst>
          </p:cNvPr>
          <p:cNvSpPr>
            <a:spLocks noGrp="1"/>
          </p:cNvSpPr>
          <p:nvPr>
            <p:ph idx="1"/>
          </p:nvPr>
        </p:nvSpPr>
        <p:spPr/>
        <p:txBody>
          <a:bodyPr>
            <a:noAutofit/>
          </a:bodyPr>
          <a:lstStyle/>
          <a:p>
            <a:pPr marL="0" indent="0">
              <a:buNone/>
            </a:pPr>
            <a:r>
              <a:rPr lang="en-US" sz="2800" b="0" i="0" dirty="0">
                <a:solidFill>
                  <a:srgbClr val="000000"/>
                </a:solidFill>
                <a:effectLst/>
              </a:rPr>
              <a:t>Then the </a:t>
            </a:r>
            <a:r>
              <a:rPr lang="en-US" sz="2800" b="0" i="0" cap="small" dirty="0">
                <a:solidFill>
                  <a:srgbClr val="000000"/>
                </a:solidFill>
                <a:effectLst/>
              </a:rPr>
              <a:t>Lord</a:t>
            </a:r>
            <a:r>
              <a:rPr lang="en-US" sz="2800" b="0" i="0" dirty="0">
                <a:solidFill>
                  <a:srgbClr val="000000"/>
                </a:solidFill>
                <a:effectLst/>
              </a:rPr>
              <a:t> spoke to Moses, saying, </a:t>
            </a:r>
            <a:r>
              <a:rPr lang="en-US" sz="2800" b="1" i="0" baseline="30000" dirty="0">
                <a:solidFill>
                  <a:srgbClr val="000000"/>
                </a:solidFill>
                <a:effectLst/>
              </a:rPr>
              <a:t>2 </a:t>
            </a:r>
            <a:r>
              <a:rPr lang="en-US" sz="2800" b="0" i="0" dirty="0">
                <a:solidFill>
                  <a:srgbClr val="000000"/>
                </a:solidFill>
                <a:effectLst/>
              </a:rPr>
              <a:t>“Again, you shall say to the children of Israel: ‘Whoever of the children of Israel, or of the strangers who dwell in Israel, who gives </a:t>
            </a:r>
            <a:r>
              <a:rPr lang="en-US" sz="2800" b="0" i="1" dirty="0">
                <a:solidFill>
                  <a:srgbClr val="000000"/>
                </a:solidFill>
                <a:effectLst/>
              </a:rPr>
              <a:t>any</a:t>
            </a:r>
            <a:r>
              <a:rPr lang="en-US" sz="2800" b="0" i="0" dirty="0">
                <a:solidFill>
                  <a:srgbClr val="000000"/>
                </a:solidFill>
                <a:effectLst/>
              </a:rPr>
              <a:t> of his descendants to Molech, he shall surely be put to death. The people of the land shall stone him with stones. </a:t>
            </a:r>
            <a:r>
              <a:rPr lang="en-US" sz="2800" b="1" i="0" baseline="30000" dirty="0">
                <a:solidFill>
                  <a:srgbClr val="000000"/>
                </a:solidFill>
                <a:effectLst/>
              </a:rPr>
              <a:t>3 </a:t>
            </a:r>
            <a:r>
              <a:rPr lang="en-US" sz="2800" b="0" i="0" dirty="0">
                <a:solidFill>
                  <a:srgbClr val="000000"/>
                </a:solidFill>
                <a:effectLst/>
              </a:rPr>
              <a:t>I will set My face against that man, and will cut him off from his people, because he has given </a:t>
            </a:r>
            <a:r>
              <a:rPr lang="en-US" sz="2800" b="0" i="1" dirty="0">
                <a:solidFill>
                  <a:srgbClr val="000000"/>
                </a:solidFill>
                <a:effectLst/>
              </a:rPr>
              <a:t>some</a:t>
            </a:r>
            <a:r>
              <a:rPr lang="en-US" sz="2800" b="0" i="0" dirty="0">
                <a:solidFill>
                  <a:srgbClr val="000000"/>
                </a:solidFill>
                <a:effectLst/>
              </a:rPr>
              <a:t> of his descendants to Molech, to defile My sanctuary and profane My holy name. </a:t>
            </a:r>
            <a:endParaRPr lang="en-US" sz="2800" dirty="0"/>
          </a:p>
        </p:txBody>
      </p:sp>
    </p:spTree>
    <p:extLst>
      <p:ext uri="{BB962C8B-B14F-4D97-AF65-F5344CB8AC3E}">
        <p14:creationId xmlns:p14="http://schemas.microsoft.com/office/powerpoint/2010/main" val="370206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DC38C-EE08-34C9-AB11-8C553FE66ADC}"/>
              </a:ext>
            </a:extLst>
          </p:cNvPr>
          <p:cNvSpPr>
            <a:spLocks noGrp="1"/>
          </p:cNvSpPr>
          <p:nvPr>
            <p:ph type="title"/>
          </p:nvPr>
        </p:nvSpPr>
        <p:spPr/>
        <p:txBody>
          <a:bodyPr>
            <a:normAutofit fontScale="90000"/>
          </a:bodyPr>
          <a:lstStyle/>
          <a:p>
            <a:r>
              <a:rPr lang="en-US" b="1" dirty="0"/>
              <a:t>Who is </a:t>
            </a:r>
            <a:r>
              <a:rPr lang="en-US" b="1" dirty="0" err="1"/>
              <a:t>Milcom</a:t>
            </a:r>
            <a:r>
              <a:rPr lang="en-US" b="1" dirty="0"/>
              <a:t> – Got Questions.com</a:t>
            </a:r>
          </a:p>
        </p:txBody>
      </p:sp>
      <p:sp>
        <p:nvSpPr>
          <p:cNvPr id="3" name="Content Placeholder 2">
            <a:extLst>
              <a:ext uri="{FF2B5EF4-FFF2-40B4-BE49-F238E27FC236}">
                <a16:creationId xmlns:a16="http://schemas.microsoft.com/office/drawing/2014/main" id="{D02D27D4-05BB-BF94-E909-5DE6CF5E0E2B}"/>
              </a:ext>
            </a:extLst>
          </p:cNvPr>
          <p:cNvSpPr>
            <a:spLocks noGrp="1"/>
          </p:cNvSpPr>
          <p:nvPr>
            <p:ph idx="1"/>
          </p:nvPr>
        </p:nvSpPr>
        <p:spPr>
          <a:xfrm>
            <a:off x="457200" y="1600200"/>
            <a:ext cx="8229600" cy="4953000"/>
          </a:xfrm>
        </p:spPr>
        <p:txBody>
          <a:bodyPr>
            <a:noAutofit/>
          </a:bodyPr>
          <a:lstStyle/>
          <a:p>
            <a:pPr marL="0" indent="0">
              <a:buNone/>
            </a:pPr>
            <a:r>
              <a:rPr lang="en-US" sz="2600" b="0" i="0" dirty="0">
                <a:solidFill>
                  <a:srgbClr val="09202F"/>
                </a:solidFill>
                <a:effectLst/>
              </a:rPr>
              <a:t>“Moloch/Molech/</a:t>
            </a:r>
            <a:r>
              <a:rPr lang="en-US" sz="2600" b="0" i="0" dirty="0" err="1">
                <a:solidFill>
                  <a:srgbClr val="09202F"/>
                </a:solidFill>
                <a:effectLst/>
              </a:rPr>
              <a:t>Molek</a:t>
            </a:r>
            <a:r>
              <a:rPr lang="en-US" sz="2600" b="0" i="0" dirty="0">
                <a:solidFill>
                  <a:srgbClr val="09202F"/>
                </a:solidFill>
                <a:effectLst/>
              </a:rPr>
              <a:t>,” which could be interpreted as “the personified ruler of shameful sacrifice.” It has also been spelled </a:t>
            </a:r>
            <a:r>
              <a:rPr lang="en-US" sz="2600" b="0" i="1" dirty="0" err="1">
                <a:solidFill>
                  <a:srgbClr val="09202F"/>
                </a:solidFill>
                <a:effectLst/>
              </a:rPr>
              <a:t>Milcom</a:t>
            </a:r>
            <a:r>
              <a:rPr lang="en-US" sz="2600" b="0" i="0" dirty="0">
                <a:solidFill>
                  <a:srgbClr val="09202F"/>
                </a:solidFill>
                <a:effectLst/>
              </a:rPr>
              <a:t>, </a:t>
            </a:r>
            <a:r>
              <a:rPr lang="en-US" sz="2600" b="0" i="1" dirty="0" err="1">
                <a:solidFill>
                  <a:srgbClr val="09202F"/>
                </a:solidFill>
                <a:effectLst/>
              </a:rPr>
              <a:t>Milkim</a:t>
            </a:r>
            <a:r>
              <a:rPr lang="en-US" sz="2600" b="0" i="0" dirty="0">
                <a:solidFill>
                  <a:srgbClr val="09202F"/>
                </a:solidFill>
                <a:effectLst/>
              </a:rPr>
              <a:t>, and </a:t>
            </a:r>
            <a:r>
              <a:rPr lang="en-US" sz="2600" b="0" i="1" dirty="0">
                <a:solidFill>
                  <a:srgbClr val="09202F"/>
                </a:solidFill>
                <a:effectLst/>
              </a:rPr>
              <a:t>Malik</a:t>
            </a:r>
            <a:r>
              <a:rPr lang="en-US" sz="2600" b="0" i="0" dirty="0">
                <a:solidFill>
                  <a:srgbClr val="09202F"/>
                </a:solidFill>
                <a:effectLst/>
              </a:rPr>
              <a:t>. </a:t>
            </a:r>
          </a:p>
          <a:p>
            <a:pPr marL="0" indent="0">
              <a:buNone/>
            </a:pPr>
            <a:br>
              <a:rPr lang="en-US" sz="2600" dirty="0"/>
            </a:br>
            <a:r>
              <a:rPr lang="en-US" sz="2600" b="0" i="0" dirty="0">
                <a:solidFill>
                  <a:srgbClr val="09202F"/>
                </a:solidFill>
                <a:effectLst/>
              </a:rPr>
              <a:t>In addition to sexual rituals, Phoenician Moloch worship included </a:t>
            </a:r>
            <a:r>
              <a:rPr lang="en-US" sz="2600" b="0" i="0" dirty="0">
                <a:effectLst/>
              </a:rPr>
              <a:t>child sacrifice</a:t>
            </a:r>
            <a:r>
              <a:rPr lang="en-US" sz="2600" b="0" i="0" dirty="0">
                <a:solidFill>
                  <a:srgbClr val="09202F"/>
                </a:solidFill>
                <a:effectLst/>
              </a:rPr>
              <a:t>, or “passing children through the fire.” It is believed that idols of Moloch were giant metal statues of a man with a bull’s head. Each image had a hole in the abdomen and possibly outstretched forearms that made a kind of ramp to the hole. A fire was lit in or around the statue. Babies were placed in the statue’s arms or in the hole. </a:t>
            </a:r>
            <a:endParaRPr lang="en-US" sz="2600" dirty="0"/>
          </a:p>
        </p:txBody>
      </p:sp>
    </p:spTree>
    <p:extLst>
      <p:ext uri="{BB962C8B-B14F-4D97-AF65-F5344CB8AC3E}">
        <p14:creationId xmlns:p14="http://schemas.microsoft.com/office/powerpoint/2010/main" val="3736725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olech">
            <a:extLst>
              <a:ext uri="{FF2B5EF4-FFF2-40B4-BE49-F238E27FC236}">
                <a16:creationId xmlns:a16="http://schemas.microsoft.com/office/drawing/2014/main" id="{9BAAF250-8351-A7F1-26DD-7E6E12E5224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6068" y="838200"/>
            <a:ext cx="6531863" cy="5630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900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11FA7-EE2F-55B5-53C2-91240D9E35DE}"/>
              </a:ext>
            </a:extLst>
          </p:cNvPr>
          <p:cNvSpPr>
            <a:spLocks noGrp="1"/>
          </p:cNvSpPr>
          <p:nvPr>
            <p:ph type="title"/>
          </p:nvPr>
        </p:nvSpPr>
        <p:spPr/>
        <p:txBody>
          <a:bodyPr/>
          <a:lstStyle/>
          <a:p>
            <a:r>
              <a:rPr lang="en-US" b="1" dirty="0"/>
              <a:t>Zephaniah 1:4-5</a:t>
            </a:r>
          </a:p>
        </p:txBody>
      </p:sp>
      <p:sp>
        <p:nvSpPr>
          <p:cNvPr id="3" name="Content Placeholder 2">
            <a:extLst>
              <a:ext uri="{FF2B5EF4-FFF2-40B4-BE49-F238E27FC236}">
                <a16:creationId xmlns:a16="http://schemas.microsoft.com/office/drawing/2014/main" id="{3C4C394C-523F-0537-7F5E-4D6F10638886}"/>
              </a:ext>
            </a:extLst>
          </p:cNvPr>
          <p:cNvSpPr>
            <a:spLocks noGrp="1"/>
          </p:cNvSpPr>
          <p:nvPr>
            <p:ph idx="1"/>
          </p:nvPr>
        </p:nvSpPr>
        <p:spPr/>
        <p:txBody>
          <a:bodyPr>
            <a:normAutofit lnSpcReduction="10000"/>
          </a:bodyPr>
          <a:lstStyle/>
          <a:p>
            <a:pPr marL="0" indent="0">
              <a:buNone/>
            </a:pPr>
            <a:r>
              <a:rPr lang="en-US" sz="2800" b="0" i="0" dirty="0">
                <a:solidFill>
                  <a:srgbClr val="000000"/>
                </a:solidFill>
                <a:effectLst/>
              </a:rPr>
              <a:t>“I will stretch out My hand against </a:t>
            </a:r>
            <a:r>
              <a:rPr lang="en-US" sz="2800" b="1" i="0" u="sng" dirty="0">
                <a:solidFill>
                  <a:srgbClr val="000000"/>
                </a:solidFill>
                <a:effectLst/>
              </a:rPr>
              <a:t>Judah</a:t>
            </a:r>
            <a:r>
              <a:rPr lang="en-US" sz="2800" b="0" i="0" dirty="0">
                <a:solidFill>
                  <a:srgbClr val="000000"/>
                </a:solidFill>
                <a:effectLst/>
              </a:rPr>
              <a:t>,</a:t>
            </a:r>
            <a:br>
              <a:rPr lang="en-US" sz="2800" dirty="0"/>
            </a:br>
            <a:r>
              <a:rPr lang="en-US" sz="2800" b="0" i="0" dirty="0">
                <a:solidFill>
                  <a:srgbClr val="000000"/>
                </a:solidFill>
                <a:effectLst/>
              </a:rPr>
              <a:t>And against all the inhabitants of Jerusalem.</a:t>
            </a:r>
            <a:br>
              <a:rPr lang="en-US" sz="2800" dirty="0"/>
            </a:br>
            <a:r>
              <a:rPr lang="en-US" sz="2800" b="0" i="0" dirty="0">
                <a:solidFill>
                  <a:srgbClr val="000000"/>
                </a:solidFill>
                <a:effectLst/>
              </a:rPr>
              <a:t>I will cut off </a:t>
            </a:r>
            <a:r>
              <a:rPr lang="en-US" sz="2800" b="1" i="0" u="sng" dirty="0">
                <a:solidFill>
                  <a:srgbClr val="000000"/>
                </a:solidFill>
                <a:effectLst/>
              </a:rPr>
              <a:t>every trace of Baal </a:t>
            </a:r>
            <a:r>
              <a:rPr lang="en-US" sz="2800" b="0" i="0" dirty="0">
                <a:solidFill>
                  <a:srgbClr val="000000"/>
                </a:solidFill>
                <a:effectLst/>
              </a:rPr>
              <a:t>from this place,</a:t>
            </a:r>
            <a:br>
              <a:rPr lang="en-US" sz="2800" dirty="0"/>
            </a:br>
            <a:r>
              <a:rPr lang="en-US" sz="2800" b="0" i="0" dirty="0">
                <a:solidFill>
                  <a:srgbClr val="000000"/>
                </a:solidFill>
                <a:effectLst/>
              </a:rPr>
              <a:t>The names of the idolatrous</a:t>
            </a:r>
            <a:r>
              <a:rPr lang="en-US" sz="2800" baseline="30000" dirty="0">
                <a:solidFill>
                  <a:srgbClr val="000000"/>
                </a:solidFill>
              </a:rPr>
              <a:t> </a:t>
            </a:r>
            <a:r>
              <a:rPr lang="en-US" sz="2800" b="0" i="0" dirty="0">
                <a:solidFill>
                  <a:srgbClr val="000000"/>
                </a:solidFill>
                <a:effectLst/>
              </a:rPr>
              <a:t>priests with the </a:t>
            </a:r>
            <a:r>
              <a:rPr lang="en-US" sz="2800" b="0" i="1" dirty="0">
                <a:solidFill>
                  <a:srgbClr val="000000"/>
                </a:solidFill>
                <a:effectLst/>
              </a:rPr>
              <a:t>pagan</a:t>
            </a:r>
            <a:r>
              <a:rPr lang="en-US" sz="2800" b="0" i="0" dirty="0">
                <a:solidFill>
                  <a:srgbClr val="000000"/>
                </a:solidFill>
                <a:effectLst/>
              </a:rPr>
              <a:t> priests—</a:t>
            </a:r>
            <a:br>
              <a:rPr lang="en-US" sz="2800" dirty="0"/>
            </a:br>
            <a:r>
              <a:rPr lang="en-US" sz="2800" b="1" i="0" baseline="30000" dirty="0">
                <a:solidFill>
                  <a:srgbClr val="000000"/>
                </a:solidFill>
                <a:effectLst/>
              </a:rPr>
              <a:t>5 </a:t>
            </a:r>
            <a:r>
              <a:rPr lang="en-US" sz="2800" b="0" i="0" dirty="0">
                <a:solidFill>
                  <a:srgbClr val="000000"/>
                </a:solidFill>
                <a:effectLst/>
              </a:rPr>
              <a:t>Those who worship the host of heaven on the housetops; Those who worship and swear </a:t>
            </a:r>
            <a:r>
              <a:rPr lang="en-US" sz="2800" b="0" i="1" dirty="0">
                <a:solidFill>
                  <a:srgbClr val="000000"/>
                </a:solidFill>
                <a:effectLst/>
              </a:rPr>
              <a:t>oaths</a:t>
            </a:r>
            <a:r>
              <a:rPr lang="en-US" sz="2800" b="0" i="0" dirty="0">
                <a:solidFill>
                  <a:srgbClr val="000000"/>
                </a:solidFill>
                <a:effectLst/>
              </a:rPr>
              <a:t> by the </a:t>
            </a:r>
            <a:r>
              <a:rPr lang="en-US" sz="2800" b="0" i="0" cap="small" dirty="0">
                <a:solidFill>
                  <a:srgbClr val="000000"/>
                </a:solidFill>
                <a:effectLst/>
              </a:rPr>
              <a:t>Lord</a:t>
            </a:r>
            <a:r>
              <a:rPr lang="en-US" sz="2800" b="0" i="0" dirty="0">
                <a:solidFill>
                  <a:srgbClr val="000000"/>
                </a:solidFill>
                <a:effectLst/>
              </a:rPr>
              <a:t>, But who </a:t>
            </a:r>
            <a:r>
              <a:rPr lang="en-US" sz="2800" b="0" i="1" dirty="0">
                <a:solidFill>
                  <a:srgbClr val="000000"/>
                </a:solidFill>
                <a:effectLst/>
              </a:rPr>
              <a:t>also</a:t>
            </a:r>
            <a:r>
              <a:rPr lang="en-US" sz="2800" b="0" i="0" dirty="0">
                <a:solidFill>
                  <a:srgbClr val="000000"/>
                </a:solidFill>
                <a:effectLst/>
              </a:rPr>
              <a:t> swear by </a:t>
            </a:r>
            <a:r>
              <a:rPr lang="en-US" sz="2800" b="1" i="0" u="sng" dirty="0" err="1">
                <a:solidFill>
                  <a:srgbClr val="000000"/>
                </a:solidFill>
                <a:effectLst/>
              </a:rPr>
              <a:t>Milcom</a:t>
            </a:r>
            <a:r>
              <a:rPr lang="en-US" sz="2800" b="0" i="0" dirty="0">
                <a:solidFill>
                  <a:srgbClr val="000000"/>
                </a:solidFill>
                <a:effectLst/>
              </a:rPr>
              <a:t>;</a:t>
            </a:r>
            <a:br>
              <a:rPr lang="en-US" sz="2800" dirty="0"/>
            </a:br>
            <a:r>
              <a:rPr lang="en-US" sz="2800" b="1" i="0" baseline="30000" dirty="0">
                <a:solidFill>
                  <a:srgbClr val="000000"/>
                </a:solidFill>
                <a:effectLst/>
              </a:rPr>
              <a:t>6 </a:t>
            </a:r>
            <a:r>
              <a:rPr lang="en-US" sz="2800" b="0" i="0" dirty="0">
                <a:solidFill>
                  <a:srgbClr val="000000"/>
                </a:solidFill>
                <a:effectLst/>
              </a:rPr>
              <a:t>Those who have turned back from </a:t>
            </a:r>
            <a:r>
              <a:rPr lang="en-US" sz="2800" b="0" i="1" dirty="0">
                <a:solidFill>
                  <a:srgbClr val="000000"/>
                </a:solidFill>
                <a:effectLst/>
              </a:rPr>
              <a:t>following</a:t>
            </a:r>
            <a:r>
              <a:rPr lang="en-US" sz="2800" b="0" i="0" dirty="0">
                <a:solidFill>
                  <a:srgbClr val="000000"/>
                </a:solidFill>
                <a:effectLst/>
              </a:rPr>
              <a:t> the </a:t>
            </a:r>
            <a:r>
              <a:rPr lang="en-US" sz="2800" b="0" i="0" cap="small" dirty="0">
                <a:solidFill>
                  <a:srgbClr val="000000"/>
                </a:solidFill>
                <a:effectLst/>
              </a:rPr>
              <a:t>Lord</a:t>
            </a:r>
            <a:r>
              <a:rPr lang="en-US" sz="2800" b="0" i="0" dirty="0">
                <a:solidFill>
                  <a:srgbClr val="000000"/>
                </a:solidFill>
                <a:effectLst/>
              </a:rPr>
              <a:t>, And have not sought the </a:t>
            </a:r>
            <a:r>
              <a:rPr lang="en-US" sz="2800" b="0" i="0" cap="small" dirty="0">
                <a:solidFill>
                  <a:srgbClr val="000000"/>
                </a:solidFill>
                <a:effectLst/>
              </a:rPr>
              <a:t>Lord</a:t>
            </a:r>
            <a:r>
              <a:rPr lang="en-US" sz="2800" b="0" i="0" dirty="0">
                <a:solidFill>
                  <a:srgbClr val="000000"/>
                </a:solidFill>
                <a:effectLst/>
              </a:rPr>
              <a:t>, nor inquired of Him.”</a:t>
            </a:r>
            <a:endParaRPr lang="en-US" sz="2800" dirty="0"/>
          </a:p>
        </p:txBody>
      </p:sp>
    </p:spTree>
    <p:extLst>
      <p:ext uri="{BB962C8B-B14F-4D97-AF65-F5344CB8AC3E}">
        <p14:creationId xmlns:p14="http://schemas.microsoft.com/office/powerpoint/2010/main" val="3653744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72451-43EA-34CF-96CF-D3D86F04E789}"/>
              </a:ext>
            </a:extLst>
          </p:cNvPr>
          <p:cNvSpPr>
            <a:spLocks noGrp="1"/>
          </p:cNvSpPr>
          <p:nvPr>
            <p:ph type="title"/>
          </p:nvPr>
        </p:nvSpPr>
        <p:spPr/>
        <p:txBody>
          <a:bodyPr/>
          <a:lstStyle/>
          <a:p>
            <a:r>
              <a:rPr lang="en-US" b="1" dirty="0"/>
              <a:t>Tophet</a:t>
            </a:r>
          </a:p>
        </p:txBody>
      </p:sp>
      <p:sp>
        <p:nvSpPr>
          <p:cNvPr id="3" name="Content Placeholder 2">
            <a:extLst>
              <a:ext uri="{FF2B5EF4-FFF2-40B4-BE49-F238E27FC236}">
                <a16:creationId xmlns:a16="http://schemas.microsoft.com/office/drawing/2014/main" id="{4E6F1A56-6B29-4141-2DF6-DCBF44E7F1D5}"/>
              </a:ext>
            </a:extLst>
          </p:cNvPr>
          <p:cNvSpPr>
            <a:spLocks noGrp="1"/>
          </p:cNvSpPr>
          <p:nvPr>
            <p:ph idx="1"/>
          </p:nvPr>
        </p:nvSpPr>
        <p:spPr>
          <a:xfrm>
            <a:off x="457200" y="1600200"/>
            <a:ext cx="8229600" cy="4724400"/>
          </a:xfrm>
        </p:spPr>
        <p:txBody>
          <a:bodyPr/>
          <a:lstStyle/>
          <a:p>
            <a:r>
              <a:rPr lang="en-US" dirty="0"/>
              <a:t>There was a particular part of the Valley of Hinnom that was known as Tophet (or </a:t>
            </a:r>
            <a:r>
              <a:rPr lang="en-US" dirty="0" err="1"/>
              <a:t>Topheth</a:t>
            </a:r>
            <a:r>
              <a:rPr lang="en-US" dirty="0"/>
              <a:t>).</a:t>
            </a:r>
          </a:p>
          <a:p>
            <a:endParaRPr lang="en-US" dirty="0"/>
          </a:p>
          <a:p>
            <a:pPr marL="0" indent="0">
              <a:buNone/>
            </a:pPr>
            <a:endParaRPr lang="en-US" dirty="0"/>
          </a:p>
          <a:p>
            <a:pPr marL="0" indent="0">
              <a:buNone/>
            </a:pPr>
            <a:r>
              <a:rPr lang="en-US" dirty="0"/>
              <a:t>2 possible Hebrew translations:</a:t>
            </a:r>
          </a:p>
          <a:p>
            <a:r>
              <a:rPr lang="en-US" dirty="0"/>
              <a:t>“to burn”</a:t>
            </a:r>
          </a:p>
          <a:p>
            <a:r>
              <a:rPr lang="en-US" dirty="0"/>
              <a:t>“to drum”</a:t>
            </a:r>
          </a:p>
          <a:p>
            <a:endParaRPr lang="en-US" dirty="0"/>
          </a:p>
          <a:p>
            <a:pPr marL="0" indent="0">
              <a:buNone/>
            </a:pPr>
            <a:r>
              <a:rPr lang="en-US" b="1" dirty="0"/>
              <a:t>This area was the graveyard of the massacred infants.</a:t>
            </a:r>
          </a:p>
        </p:txBody>
      </p:sp>
    </p:spTree>
    <p:extLst>
      <p:ext uri="{BB962C8B-B14F-4D97-AF65-F5344CB8AC3E}">
        <p14:creationId xmlns:p14="http://schemas.microsoft.com/office/powerpoint/2010/main" val="1637650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3A94-4F69-DDA9-2672-4117CC0BEBBB}"/>
              </a:ext>
            </a:extLst>
          </p:cNvPr>
          <p:cNvSpPr>
            <a:spLocks noGrp="1"/>
          </p:cNvSpPr>
          <p:nvPr>
            <p:ph type="title"/>
          </p:nvPr>
        </p:nvSpPr>
        <p:spPr/>
        <p:txBody>
          <a:bodyPr/>
          <a:lstStyle/>
          <a:p>
            <a:r>
              <a:rPr lang="en-US" b="1" dirty="0"/>
              <a:t>A </a:t>
            </a:r>
            <a:r>
              <a:rPr lang="en-US" b="1" dirty="0" err="1"/>
              <a:t>Topheth</a:t>
            </a:r>
            <a:r>
              <a:rPr lang="en-US" b="1" dirty="0"/>
              <a:t> in Carthage</a:t>
            </a:r>
          </a:p>
        </p:txBody>
      </p:sp>
      <p:pic>
        <p:nvPicPr>
          <p:cNvPr id="4" name="Picture 2" descr="See the source image">
            <a:extLst>
              <a:ext uri="{FF2B5EF4-FFF2-40B4-BE49-F238E27FC236}">
                <a16:creationId xmlns:a16="http://schemas.microsoft.com/office/drawing/2014/main" id="{1FF2699D-07C3-2E22-A252-91D09BD4D5E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5080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FC1CD88-6630-BAFF-884F-8F417D7F1317}"/>
              </a:ext>
            </a:extLst>
          </p:cNvPr>
          <p:cNvSpPr txBox="1"/>
          <p:nvPr/>
        </p:nvSpPr>
        <p:spPr>
          <a:xfrm>
            <a:off x="5763827" y="1503908"/>
            <a:ext cx="2895600" cy="4154984"/>
          </a:xfrm>
          <a:prstGeom prst="rect">
            <a:avLst/>
          </a:prstGeom>
          <a:noFill/>
        </p:spPr>
        <p:txBody>
          <a:bodyPr wrap="square" rtlCol="0">
            <a:spAutoFit/>
          </a:bodyPr>
          <a:lstStyle/>
          <a:p>
            <a:r>
              <a:rPr lang="en-US" sz="2400" b="0" i="0" dirty="0">
                <a:solidFill>
                  <a:srgbClr val="111111"/>
                </a:solidFill>
                <a:effectLst/>
                <a:latin typeface="Arial" panose="020B0604020202020204" pitchFamily="34" charset="0"/>
                <a:cs typeface="Arial" panose="020B0604020202020204" pitchFamily="34" charset="0"/>
              </a:rPr>
              <a:t>Archaeologists have applied the term "</a:t>
            </a:r>
            <a:r>
              <a:rPr lang="en-US" sz="2400" b="0" i="0" dirty="0" err="1">
                <a:solidFill>
                  <a:srgbClr val="111111"/>
                </a:solidFill>
                <a:effectLst/>
                <a:latin typeface="Arial" panose="020B0604020202020204" pitchFamily="34" charset="0"/>
                <a:cs typeface="Arial" panose="020B0604020202020204" pitchFamily="34" charset="0"/>
              </a:rPr>
              <a:t>tophet</a:t>
            </a:r>
            <a:r>
              <a:rPr lang="en-US" sz="2400" b="0" i="0" dirty="0">
                <a:solidFill>
                  <a:srgbClr val="111111"/>
                </a:solidFill>
                <a:effectLst/>
                <a:latin typeface="Arial" panose="020B0604020202020204" pitchFamily="34" charset="0"/>
                <a:cs typeface="Arial" panose="020B0604020202020204" pitchFamily="34" charset="0"/>
              </a:rPr>
              <a:t>" to</a:t>
            </a:r>
            <a:r>
              <a:rPr lang="en-US" sz="2400" b="1" i="0" dirty="0">
                <a:solidFill>
                  <a:srgbClr val="111111"/>
                </a:solidFill>
                <a:effectLst/>
                <a:latin typeface="Arial" panose="020B0604020202020204" pitchFamily="34" charset="0"/>
                <a:cs typeface="Arial" panose="020B0604020202020204" pitchFamily="34" charset="0"/>
              </a:rPr>
              <a:t> </a:t>
            </a:r>
            <a:r>
              <a:rPr lang="en-US" sz="2400" i="0" dirty="0">
                <a:solidFill>
                  <a:srgbClr val="111111"/>
                </a:solidFill>
                <a:effectLst/>
                <a:latin typeface="Arial" panose="020B0604020202020204" pitchFamily="34" charset="0"/>
                <a:cs typeface="Arial" panose="020B0604020202020204" pitchFamily="34" charset="0"/>
              </a:rPr>
              <a:t>large cemeteries of children found at Carthaginian sites that have traditionally been believed to house the victims of child sacrifice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2856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62469-AE4C-6355-B196-A9F10F8A3470}"/>
              </a:ext>
            </a:extLst>
          </p:cNvPr>
          <p:cNvSpPr>
            <a:spLocks noGrp="1"/>
          </p:cNvSpPr>
          <p:nvPr>
            <p:ph type="title"/>
          </p:nvPr>
        </p:nvSpPr>
        <p:spPr/>
        <p:txBody>
          <a:bodyPr/>
          <a:lstStyle/>
          <a:p>
            <a:r>
              <a:rPr lang="en-US" b="1" dirty="0"/>
              <a:t>2 Chronicles 33:1, 5-6</a:t>
            </a:r>
          </a:p>
        </p:txBody>
      </p:sp>
      <p:sp>
        <p:nvSpPr>
          <p:cNvPr id="3" name="Content Placeholder 2">
            <a:extLst>
              <a:ext uri="{FF2B5EF4-FFF2-40B4-BE49-F238E27FC236}">
                <a16:creationId xmlns:a16="http://schemas.microsoft.com/office/drawing/2014/main" id="{57259D48-E400-A738-90D3-6538EEED0D8E}"/>
              </a:ext>
            </a:extLst>
          </p:cNvPr>
          <p:cNvSpPr>
            <a:spLocks noGrp="1"/>
          </p:cNvSpPr>
          <p:nvPr>
            <p:ph idx="1"/>
          </p:nvPr>
        </p:nvSpPr>
        <p:spPr/>
        <p:txBody>
          <a:bodyPr>
            <a:normAutofit/>
          </a:bodyPr>
          <a:lstStyle/>
          <a:p>
            <a:pPr marL="0" indent="0">
              <a:buNone/>
            </a:pPr>
            <a:r>
              <a:rPr lang="en-US" sz="2600" b="0" i="0" dirty="0">
                <a:solidFill>
                  <a:srgbClr val="000000"/>
                </a:solidFill>
                <a:effectLst/>
                <a:latin typeface="Arial" panose="020B0604020202020204" pitchFamily="34" charset="0"/>
                <a:cs typeface="Arial" panose="020B0604020202020204" pitchFamily="34" charset="0"/>
              </a:rPr>
              <a:t>Manasseh </a:t>
            </a:r>
            <a:r>
              <a:rPr lang="en-US" sz="2600" b="0" i="1" dirty="0">
                <a:solidFill>
                  <a:srgbClr val="000000"/>
                </a:solidFill>
                <a:effectLst/>
                <a:latin typeface="Arial" panose="020B0604020202020204" pitchFamily="34" charset="0"/>
                <a:cs typeface="Arial" panose="020B0604020202020204" pitchFamily="34" charset="0"/>
              </a:rPr>
              <a:t>was</a:t>
            </a:r>
            <a:r>
              <a:rPr lang="en-US" sz="2600" b="0" i="0" dirty="0">
                <a:solidFill>
                  <a:srgbClr val="000000"/>
                </a:solidFill>
                <a:effectLst/>
                <a:latin typeface="Arial" panose="020B0604020202020204" pitchFamily="34" charset="0"/>
                <a:cs typeface="Arial" panose="020B0604020202020204" pitchFamily="34" charset="0"/>
              </a:rPr>
              <a:t> twelve years old when he became king, and he reigned fifty-five years in Jerusalem. </a:t>
            </a:r>
          </a:p>
          <a:p>
            <a:pPr marL="0" indent="0">
              <a:buNone/>
            </a:pPr>
            <a:endParaRPr lang="en-US" sz="2600" dirty="0">
              <a:solidFill>
                <a:srgbClr val="000000"/>
              </a:solidFill>
              <a:latin typeface="Arial" panose="020B0604020202020204" pitchFamily="34" charset="0"/>
              <a:cs typeface="Arial" panose="020B0604020202020204" pitchFamily="34" charset="0"/>
            </a:endParaRPr>
          </a:p>
          <a:p>
            <a:pPr marL="0" indent="0">
              <a:buNone/>
            </a:pPr>
            <a:r>
              <a:rPr lang="en-US" sz="2600" b="0" i="0" dirty="0">
                <a:solidFill>
                  <a:srgbClr val="000000"/>
                </a:solidFill>
                <a:effectLst/>
                <a:latin typeface="Arial" panose="020B0604020202020204" pitchFamily="34" charset="0"/>
                <a:cs typeface="Arial" panose="020B0604020202020204" pitchFamily="34" charset="0"/>
              </a:rPr>
              <a:t> </a:t>
            </a:r>
            <a:r>
              <a:rPr lang="en-US" sz="2600" b="1" i="0" baseline="30000" dirty="0">
                <a:solidFill>
                  <a:srgbClr val="000000"/>
                </a:solidFill>
                <a:effectLst/>
                <a:latin typeface="Arial" panose="020B0604020202020204" pitchFamily="34" charset="0"/>
                <a:cs typeface="Arial" panose="020B0604020202020204" pitchFamily="34" charset="0"/>
              </a:rPr>
              <a:t>5 </a:t>
            </a:r>
            <a:r>
              <a:rPr lang="en-US" sz="2600" b="0" i="0" dirty="0">
                <a:solidFill>
                  <a:srgbClr val="000000"/>
                </a:solidFill>
                <a:effectLst/>
                <a:latin typeface="Arial" panose="020B0604020202020204" pitchFamily="34" charset="0"/>
                <a:cs typeface="Arial" panose="020B0604020202020204" pitchFamily="34" charset="0"/>
              </a:rPr>
              <a:t>And he built altars for all the host of heaven in the two courts of the house of the </a:t>
            </a:r>
            <a:r>
              <a:rPr lang="en-US" sz="2600" b="0" i="0" cap="small" dirty="0">
                <a:solidFill>
                  <a:srgbClr val="000000"/>
                </a:solidFill>
                <a:effectLst/>
                <a:latin typeface="Arial" panose="020B0604020202020204" pitchFamily="34" charset="0"/>
                <a:cs typeface="Arial" panose="020B0604020202020204" pitchFamily="34" charset="0"/>
              </a:rPr>
              <a:t>Lord</a:t>
            </a:r>
            <a:r>
              <a:rPr lang="en-US" sz="2600" b="0" i="0" dirty="0">
                <a:solidFill>
                  <a:srgbClr val="000000"/>
                </a:solidFill>
                <a:effectLst/>
                <a:latin typeface="Arial" panose="020B0604020202020204" pitchFamily="34" charset="0"/>
                <a:cs typeface="Arial" panose="020B0604020202020204" pitchFamily="34" charset="0"/>
              </a:rPr>
              <a:t>. </a:t>
            </a:r>
            <a:r>
              <a:rPr lang="en-US" sz="2600" b="1" i="0" baseline="30000" dirty="0">
                <a:solidFill>
                  <a:srgbClr val="000000"/>
                </a:solidFill>
                <a:effectLst/>
                <a:latin typeface="Arial" panose="020B0604020202020204" pitchFamily="34" charset="0"/>
                <a:cs typeface="Arial" panose="020B0604020202020204" pitchFamily="34" charset="0"/>
              </a:rPr>
              <a:t>6 </a:t>
            </a:r>
            <a:r>
              <a:rPr lang="en-US" sz="2600" b="0" i="0" dirty="0">
                <a:solidFill>
                  <a:srgbClr val="000000"/>
                </a:solidFill>
                <a:effectLst/>
                <a:latin typeface="Arial" panose="020B0604020202020204" pitchFamily="34" charset="0"/>
                <a:cs typeface="Arial" panose="020B0604020202020204" pitchFamily="34" charset="0"/>
              </a:rPr>
              <a:t>Also he caused his sons to pass through the fire in the Valley of the Son of Hinnom; he practiced soothsaying, used witchcraft and sorcery, and consulted mediums and </a:t>
            </a:r>
            <a:r>
              <a:rPr lang="en-US" sz="2600" b="0" i="0" dirty="0" err="1">
                <a:solidFill>
                  <a:srgbClr val="000000"/>
                </a:solidFill>
                <a:effectLst/>
                <a:latin typeface="Arial" panose="020B0604020202020204" pitchFamily="34" charset="0"/>
                <a:cs typeface="Arial" panose="020B0604020202020204" pitchFamily="34" charset="0"/>
              </a:rPr>
              <a:t>spiritists</a:t>
            </a:r>
            <a:r>
              <a:rPr lang="en-US" sz="2600" b="0" i="0" dirty="0">
                <a:solidFill>
                  <a:srgbClr val="000000"/>
                </a:solidFill>
                <a:effectLst/>
                <a:latin typeface="Arial" panose="020B0604020202020204" pitchFamily="34" charset="0"/>
                <a:cs typeface="Arial" panose="020B0604020202020204" pitchFamily="34" charset="0"/>
              </a:rPr>
              <a:t>. He did much evil in the sight of the </a:t>
            </a:r>
            <a:r>
              <a:rPr lang="en-US" sz="2600" b="0" i="0" cap="small" dirty="0">
                <a:solidFill>
                  <a:srgbClr val="000000"/>
                </a:solidFill>
                <a:effectLst/>
                <a:latin typeface="Arial" panose="020B0604020202020204" pitchFamily="34" charset="0"/>
                <a:cs typeface="Arial" panose="020B0604020202020204" pitchFamily="34" charset="0"/>
              </a:rPr>
              <a:t>Lord</a:t>
            </a:r>
            <a:r>
              <a:rPr lang="en-US" sz="2600" b="0" i="0" dirty="0">
                <a:solidFill>
                  <a:srgbClr val="000000"/>
                </a:solidFill>
                <a:effectLst/>
                <a:latin typeface="Arial" panose="020B0604020202020204" pitchFamily="34" charset="0"/>
                <a:cs typeface="Arial" panose="020B0604020202020204" pitchFamily="34" charset="0"/>
              </a:rPr>
              <a:t>, to provoke Him to anger.</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9522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1C6CC-BC7D-B07E-4CF8-D64EB1DB0474}"/>
              </a:ext>
            </a:extLst>
          </p:cNvPr>
          <p:cNvSpPr>
            <a:spLocks noGrp="1"/>
          </p:cNvSpPr>
          <p:nvPr>
            <p:ph type="title"/>
          </p:nvPr>
        </p:nvSpPr>
        <p:spPr/>
        <p:txBody>
          <a:bodyPr/>
          <a:lstStyle/>
          <a:p>
            <a:r>
              <a:rPr lang="en-US" b="1" dirty="0"/>
              <a:t>2 Kings 23:10</a:t>
            </a:r>
          </a:p>
        </p:txBody>
      </p:sp>
      <p:sp>
        <p:nvSpPr>
          <p:cNvPr id="3" name="Content Placeholder 2">
            <a:extLst>
              <a:ext uri="{FF2B5EF4-FFF2-40B4-BE49-F238E27FC236}">
                <a16:creationId xmlns:a16="http://schemas.microsoft.com/office/drawing/2014/main" id="{1B48B427-C928-7320-C4E5-18A0C79AD229}"/>
              </a:ext>
            </a:extLst>
          </p:cNvPr>
          <p:cNvSpPr>
            <a:spLocks noGrp="1"/>
          </p:cNvSpPr>
          <p:nvPr>
            <p:ph idx="1"/>
          </p:nvPr>
        </p:nvSpPr>
        <p:spPr/>
        <p:txBody>
          <a:bodyPr>
            <a:normAutofit/>
          </a:bodyPr>
          <a:lstStyle/>
          <a:p>
            <a:pPr marL="0" indent="0">
              <a:buNone/>
            </a:pPr>
            <a:r>
              <a:rPr lang="en-US" sz="2600" b="0" i="0" dirty="0">
                <a:solidFill>
                  <a:srgbClr val="000000"/>
                </a:solidFill>
                <a:effectLst/>
              </a:rPr>
              <a:t>And he [Josiah] defiled </a:t>
            </a:r>
            <a:r>
              <a:rPr lang="en-US" sz="2600" b="0" i="0" dirty="0" err="1">
                <a:solidFill>
                  <a:srgbClr val="000000"/>
                </a:solidFill>
                <a:effectLst/>
              </a:rPr>
              <a:t>Topheth</a:t>
            </a:r>
            <a:r>
              <a:rPr lang="en-US" sz="2600" b="0" i="0" dirty="0">
                <a:solidFill>
                  <a:srgbClr val="000000"/>
                </a:solidFill>
                <a:effectLst/>
              </a:rPr>
              <a:t>, which </a:t>
            </a:r>
            <a:r>
              <a:rPr lang="en-US" sz="2600" b="0" i="1" dirty="0">
                <a:solidFill>
                  <a:srgbClr val="000000"/>
                </a:solidFill>
                <a:effectLst/>
              </a:rPr>
              <a:t>is</a:t>
            </a:r>
            <a:r>
              <a:rPr lang="en-US" sz="2600" b="0" i="0" dirty="0">
                <a:solidFill>
                  <a:srgbClr val="000000"/>
                </a:solidFill>
                <a:effectLst/>
              </a:rPr>
              <a:t> in the Valley of the Son of Hinnom, that no man might make his son or his daughter pass through the fire to Molech. </a:t>
            </a:r>
            <a:endParaRPr lang="en-US" sz="2600" dirty="0"/>
          </a:p>
        </p:txBody>
      </p:sp>
    </p:spTree>
    <p:extLst>
      <p:ext uri="{BB962C8B-B14F-4D97-AF65-F5344CB8AC3E}">
        <p14:creationId xmlns:p14="http://schemas.microsoft.com/office/powerpoint/2010/main" val="2127258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342B4-8C4B-EA64-1AC2-EEE39FCA6CF7}"/>
              </a:ext>
            </a:extLst>
          </p:cNvPr>
          <p:cNvSpPr>
            <a:spLocks noGrp="1"/>
          </p:cNvSpPr>
          <p:nvPr>
            <p:ph type="title"/>
          </p:nvPr>
        </p:nvSpPr>
        <p:spPr/>
        <p:txBody>
          <a:bodyPr/>
          <a:lstStyle/>
          <a:p>
            <a:r>
              <a:rPr lang="en-US" b="1" dirty="0"/>
              <a:t>Jeremiah 19:4-6</a:t>
            </a:r>
          </a:p>
        </p:txBody>
      </p:sp>
      <p:sp>
        <p:nvSpPr>
          <p:cNvPr id="3" name="Content Placeholder 2">
            <a:extLst>
              <a:ext uri="{FF2B5EF4-FFF2-40B4-BE49-F238E27FC236}">
                <a16:creationId xmlns:a16="http://schemas.microsoft.com/office/drawing/2014/main" id="{C6352ACA-9827-555D-7D02-27608102F97A}"/>
              </a:ext>
            </a:extLst>
          </p:cNvPr>
          <p:cNvSpPr>
            <a:spLocks noGrp="1"/>
          </p:cNvSpPr>
          <p:nvPr>
            <p:ph idx="1"/>
          </p:nvPr>
        </p:nvSpPr>
        <p:spPr/>
        <p:txBody>
          <a:bodyPr>
            <a:normAutofit/>
          </a:bodyPr>
          <a:lstStyle/>
          <a:p>
            <a:pPr marL="0" indent="0">
              <a:buNone/>
            </a:pPr>
            <a:r>
              <a:rPr lang="en-US" sz="2600" b="0" i="0" dirty="0">
                <a:solidFill>
                  <a:srgbClr val="000000"/>
                </a:solidFill>
                <a:effectLst/>
                <a:latin typeface="Arial" panose="020B0604020202020204" pitchFamily="34" charset="0"/>
                <a:cs typeface="Arial" panose="020B0604020202020204" pitchFamily="34" charset="0"/>
              </a:rPr>
              <a:t>“Because they have forsaken Me and made this an alien place, because they have burned incense in it to other gods whom neither they, their fathers, nor the kings of Judah have known, and have filled this place with the blood of the innocents </a:t>
            </a:r>
            <a:r>
              <a:rPr lang="en-US" sz="2600" b="1" i="0" baseline="30000" dirty="0">
                <a:solidFill>
                  <a:srgbClr val="000000"/>
                </a:solidFill>
                <a:effectLst/>
                <a:latin typeface="Arial" panose="020B0604020202020204" pitchFamily="34" charset="0"/>
                <a:cs typeface="Arial" panose="020B0604020202020204" pitchFamily="34" charset="0"/>
              </a:rPr>
              <a:t>5 </a:t>
            </a:r>
            <a:r>
              <a:rPr lang="en-US" sz="2600" b="0" i="0" dirty="0">
                <a:solidFill>
                  <a:srgbClr val="000000"/>
                </a:solidFill>
                <a:effectLst/>
                <a:latin typeface="Arial" panose="020B0604020202020204" pitchFamily="34" charset="0"/>
                <a:cs typeface="Arial" panose="020B0604020202020204" pitchFamily="34" charset="0"/>
              </a:rPr>
              <a:t>(they have also built the high places of Baal, to burn their sons with fire </a:t>
            </a:r>
            <a:r>
              <a:rPr lang="en-US" sz="2600" b="0" i="1" dirty="0">
                <a:solidFill>
                  <a:srgbClr val="000000"/>
                </a:solidFill>
                <a:effectLst/>
                <a:latin typeface="Arial" panose="020B0604020202020204" pitchFamily="34" charset="0"/>
                <a:cs typeface="Arial" panose="020B0604020202020204" pitchFamily="34" charset="0"/>
              </a:rPr>
              <a:t>for</a:t>
            </a:r>
            <a:r>
              <a:rPr lang="en-US" sz="2600" b="0" i="0" dirty="0">
                <a:solidFill>
                  <a:srgbClr val="000000"/>
                </a:solidFill>
                <a:effectLst/>
                <a:latin typeface="Arial" panose="020B0604020202020204" pitchFamily="34" charset="0"/>
                <a:cs typeface="Arial" panose="020B0604020202020204" pitchFamily="34" charset="0"/>
              </a:rPr>
              <a:t> burnt offerings to Baal, which I did not command or speak, nor did it come into My mind), </a:t>
            </a:r>
            <a:r>
              <a:rPr lang="en-US" sz="2600" b="1" i="0" baseline="30000" dirty="0">
                <a:solidFill>
                  <a:srgbClr val="000000"/>
                </a:solidFill>
                <a:effectLst/>
                <a:latin typeface="Arial" panose="020B0604020202020204" pitchFamily="34" charset="0"/>
                <a:cs typeface="Arial" panose="020B0604020202020204" pitchFamily="34" charset="0"/>
              </a:rPr>
              <a:t>6 </a:t>
            </a:r>
            <a:r>
              <a:rPr lang="en-US" sz="2600" b="0" i="0" dirty="0">
                <a:solidFill>
                  <a:srgbClr val="000000"/>
                </a:solidFill>
                <a:effectLst/>
                <a:latin typeface="Arial" panose="020B0604020202020204" pitchFamily="34" charset="0"/>
                <a:cs typeface="Arial" panose="020B0604020202020204" pitchFamily="34" charset="0"/>
              </a:rPr>
              <a:t>therefore behold, the days are coming,” says the </a:t>
            </a:r>
            <a:r>
              <a:rPr lang="en-US" sz="2600" b="0" i="0" cap="small" dirty="0">
                <a:solidFill>
                  <a:srgbClr val="000000"/>
                </a:solidFill>
                <a:effectLst/>
                <a:latin typeface="Arial" panose="020B0604020202020204" pitchFamily="34" charset="0"/>
                <a:cs typeface="Arial" panose="020B0604020202020204" pitchFamily="34" charset="0"/>
              </a:rPr>
              <a:t>Lord</a:t>
            </a:r>
            <a:r>
              <a:rPr lang="en-US" sz="2600" b="0" i="0" dirty="0">
                <a:solidFill>
                  <a:srgbClr val="000000"/>
                </a:solidFill>
                <a:effectLst/>
                <a:latin typeface="Arial" panose="020B0604020202020204" pitchFamily="34" charset="0"/>
                <a:cs typeface="Arial" panose="020B0604020202020204" pitchFamily="34" charset="0"/>
              </a:rPr>
              <a:t>, “that this place shall no more be called Tophet or the Valley of the Son of Hinnom, but the Valley of Slaughter.</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0702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76400"/>
            <a:ext cx="8153400" cy="1676400"/>
          </a:xfrm>
        </p:spPr>
        <p:txBody>
          <a:bodyPr/>
          <a:lstStyle/>
          <a:p>
            <a:pPr algn="ctr"/>
            <a:r>
              <a:rPr lang="en-US" sz="4500" b="1" i="0" dirty="0">
                <a:solidFill>
                  <a:srgbClr val="000000"/>
                </a:solidFill>
                <a:effectLst/>
              </a:rPr>
              <a:t>The valley of </a:t>
            </a:r>
            <a:r>
              <a:rPr lang="en-US" sz="4500" b="1" i="0" dirty="0" err="1">
                <a:solidFill>
                  <a:srgbClr val="000000"/>
                </a:solidFill>
                <a:effectLst/>
              </a:rPr>
              <a:t>hinnom</a:t>
            </a:r>
            <a:br>
              <a:rPr lang="en-US" sz="3500" b="1" i="0" dirty="0">
                <a:solidFill>
                  <a:srgbClr val="000000"/>
                </a:solidFill>
                <a:effectLst/>
              </a:rPr>
            </a:br>
            <a:endParaRPr lang="en-US" sz="3200" dirty="0">
              <a:solidFill>
                <a:schemeClr val="tx1"/>
              </a:solidFill>
            </a:endParaRPr>
          </a:p>
        </p:txBody>
      </p:sp>
      <p:sp>
        <p:nvSpPr>
          <p:cNvPr id="3" name="Subtitle 2"/>
          <p:cNvSpPr>
            <a:spLocks noGrp="1"/>
          </p:cNvSpPr>
          <p:nvPr>
            <p:ph type="subTitle" idx="1"/>
          </p:nvPr>
        </p:nvSpPr>
        <p:spPr>
          <a:xfrm>
            <a:off x="1219200" y="3733800"/>
            <a:ext cx="6400800" cy="1143000"/>
          </a:xfrm>
        </p:spPr>
        <p:txBody>
          <a:bodyPr>
            <a:normAutofit/>
          </a:bodyPr>
          <a:lstStyle/>
          <a:p>
            <a:pPr algn="ctr"/>
            <a:r>
              <a:rPr lang="en-US" dirty="0"/>
              <a:t>October 23, 2022</a:t>
            </a:r>
          </a:p>
          <a:p>
            <a:pPr algn="ctr"/>
            <a:r>
              <a:rPr lang="en-US" dirty="0"/>
              <a:t>San Angelo, TX</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C4083-D03E-A4AC-5590-9B5402F0E9A2}"/>
              </a:ext>
            </a:extLst>
          </p:cNvPr>
          <p:cNvSpPr>
            <a:spLocks noGrp="1"/>
          </p:cNvSpPr>
          <p:nvPr>
            <p:ph type="title"/>
          </p:nvPr>
        </p:nvSpPr>
        <p:spPr/>
        <p:txBody>
          <a:bodyPr/>
          <a:lstStyle/>
          <a:p>
            <a:r>
              <a:rPr lang="en-US" b="1" dirty="0"/>
              <a:t>Jeremiah 19:11-13</a:t>
            </a:r>
          </a:p>
        </p:txBody>
      </p:sp>
      <p:sp>
        <p:nvSpPr>
          <p:cNvPr id="3" name="Content Placeholder 2">
            <a:extLst>
              <a:ext uri="{FF2B5EF4-FFF2-40B4-BE49-F238E27FC236}">
                <a16:creationId xmlns:a16="http://schemas.microsoft.com/office/drawing/2014/main" id="{5649DD61-6FE7-822C-3023-1822ECBAADF6}"/>
              </a:ext>
            </a:extLst>
          </p:cNvPr>
          <p:cNvSpPr>
            <a:spLocks noGrp="1"/>
          </p:cNvSpPr>
          <p:nvPr>
            <p:ph idx="1"/>
          </p:nvPr>
        </p:nvSpPr>
        <p:spPr/>
        <p:txBody>
          <a:bodyPr>
            <a:normAutofit/>
          </a:bodyPr>
          <a:lstStyle/>
          <a:p>
            <a:pPr marL="0" indent="0">
              <a:buNone/>
            </a:pPr>
            <a:r>
              <a:rPr lang="en-US" sz="2600" b="0" i="0" dirty="0">
                <a:solidFill>
                  <a:srgbClr val="000000"/>
                </a:solidFill>
                <a:effectLst/>
              </a:rPr>
              <a:t>‘Thus says the </a:t>
            </a:r>
            <a:r>
              <a:rPr lang="en-US" sz="2600" b="0" i="0" cap="small" dirty="0">
                <a:solidFill>
                  <a:srgbClr val="000000"/>
                </a:solidFill>
                <a:effectLst/>
              </a:rPr>
              <a:t>Lord</a:t>
            </a:r>
            <a:r>
              <a:rPr lang="en-US" sz="2600" b="0" i="0" dirty="0">
                <a:solidFill>
                  <a:srgbClr val="000000"/>
                </a:solidFill>
                <a:effectLst/>
              </a:rPr>
              <a:t> of hosts: “Even so I will break this people and this city, as </a:t>
            </a:r>
            <a:r>
              <a:rPr lang="en-US" sz="2600" b="0" i="1" dirty="0">
                <a:solidFill>
                  <a:srgbClr val="000000"/>
                </a:solidFill>
                <a:effectLst/>
              </a:rPr>
              <a:t>one</a:t>
            </a:r>
            <a:r>
              <a:rPr lang="en-US" sz="2600" b="0" i="0" dirty="0">
                <a:solidFill>
                  <a:srgbClr val="000000"/>
                </a:solidFill>
                <a:effectLst/>
              </a:rPr>
              <a:t> breaks a potter’s vessel, which cannot be made whole again; and they shall bury </a:t>
            </a:r>
            <a:r>
              <a:rPr lang="en-US" sz="2600" b="0" i="1" dirty="0">
                <a:solidFill>
                  <a:srgbClr val="000000"/>
                </a:solidFill>
                <a:effectLst/>
              </a:rPr>
              <a:t>them</a:t>
            </a:r>
            <a:r>
              <a:rPr lang="en-US" sz="2600" b="0" i="0" dirty="0">
                <a:solidFill>
                  <a:srgbClr val="000000"/>
                </a:solidFill>
                <a:effectLst/>
              </a:rPr>
              <a:t> in Tophet till </a:t>
            </a:r>
            <a:r>
              <a:rPr lang="en-US" sz="2600" b="0" i="1" dirty="0">
                <a:solidFill>
                  <a:srgbClr val="000000"/>
                </a:solidFill>
                <a:effectLst/>
              </a:rPr>
              <a:t>there is</a:t>
            </a:r>
            <a:r>
              <a:rPr lang="en-US" sz="2600" b="0" i="0" dirty="0">
                <a:solidFill>
                  <a:srgbClr val="000000"/>
                </a:solidFill>
                <a:effectLst/>
              </a:rPr>
              <a:t> no place to bury. </a:t>
            </a:r>
            <a:r>
              <a:rPr lang="en-US" sz="2600" b="1" i="0" baseline="30000" dirty="0">
                <a:solidFill>
                  <a:srgbClr val="000000"/>
                </a:solidFill>
                <a:effectLst/>
              </a:rPr>
              <a:t>12 </a:t>
            </a:r>
            <a:r>
              <a:rPr lang="en-US" sz="2600" b="0" i="0" dirty="0">
                <a:solidFill>
                  <a:srgbClr val="000000"/>
                </a:solidFill>
                <a:effectLst/>
              </a:rPr>
              <a:t>Thus I will do to this place,” says the </a:t>
            </a:r>
            <a:r>
              <a:rPr lang="en-US" sz="2600" b="0" i="0" cap="small" dirty="0">
                <a:solidFill>
                  <a:srgbClr val="000000"/>
                </a:solidFill>
                <a:effectLst/>
              </a:rPr>
              <a:t>Lord</a:t>
            </a:r>
            <a:r>
              <a:rPr lang="en-US" sz="2600" b="0" i="0" dirty="0">
                <a:solidFill>
                  <a:srgbClr val="000000"/>
                </a:solidFill>
                <a:effectLst/>
              </a:rPr>
              <a:t>, “and to its inhabitants, and make this city like Tophet. </a:t>
            </a:r>
            <a:r>
              <a:rPr lang="en-US" sz="2600" b="1" i="0" baseline="30000" dirty="0">
                <a:solidFill>
                  <a:srgbClr val="000000"/>
                </a:solidFill>
                <a:effectLst/>
              </a:rPr>
              <a:t>13 </a:t>
            </a:r>
            <a:r>
              <a:rPr lang="en-US" sz="2600" b="0" i="0" dirty="0">
                <a:solidFill>
                  <a:srgbClr val="000000"/>
                </a:solidFill>
                <a:effectLst/>
              </a:rPr>
              <a:t>And the houses of Jerusalem and the houses of the kings of Judah shall be defiled like the place of Tophet, because of all the houses on whose roofs they have burned incense to all the host of heaven, and poured out drink offerings to other gods.” ’ ”</a:t>
            </a:r>
            <a:endParaRPr lang="en-US" sz="2600" dirty="0"/>
          </a:p>
        </p:txBody>
      </p:sp>
    </p:spTree>
    <p:extLst>
      <p:ext uri="{BB962C8B-B14F-4D97-AF65-F5344CB8AC3E}">
        <p14:creationId xmlns:p14="http://schemas.microsoft.com/office/powerpoint/2010/main" val="3275623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3DD9-DF51-DA29-6F9E-5953548A5768}"/>
              </a:ext>
            </a:extLst>
          </p:cNvPr>
          <p:cNvSpPr>
            <a:spLocks noGrp="1"/>
          </p:cNvSpPr>
          <p:nvPr>
            <p:ph type="title"/>
          </p:nvPr>
        </p:nvSpPr>
        <p:spPr/>
        <p:txBody>
          <a:bodyPr/>
          <a:lstStyle/>
          <a:p>
            <a:r>
              <a:rPr lang="en-US" b="1" dirty="0"/>
              <a:t>Isaiah 30:33</a:t>
            </a:r>
          </a:p>
        </p:txBody>
      </p:sp>
      <p:sp>
        <p:nvSpPr>
          <p:cNvPr id="3" name="Content Placeholder 2">
            <a:extLst>
              <a:ext uri="{FF2B5EF4-FFF2-40B4-BE49-F238E27FC236}">
                <a16:creationId xmlns:a16="http://schemas.microsoft.com/office/drawing/2014/main" id="{881A23CF-6EB5-19D1-E408-7A1A2B7E9FB2}"/>
              </a:ext>
            </a:extLst>
          </p:cNvPr>
          <p:cNvSpPr>
            <a:spLocks noGrp="1"/>
          </p:cNvSpPr>
          <p:nvPr>
            <p:ph idx="1"/>
          </p:nvPr>
        </p:nvSpPr>
        <p:spPr/>
        <p:txBody>
          <a:bodyPr>
            <a:normAutofit/>
          </a:bodyPr>
          <a:lstStyle/>
          <a:p>
            <a:pPr marL="0" indent="0">
              <a:buNone/>
            </a:pPr>
            <a:r>
              <a:rPr lang="en-US" sz="2600" b="0" i="0" dirty="0">
                <a:solidFill>
                  <a:srgbClr val="000000"/>
                </a:solidFill>
                <a:effectLst/>
              </a:rPr>
              <a:t>For Tophet </a:t>
            </a:r>
            <a:r>
              <a:rPr lang="en-US" sz="2600" b="0" i="1" dirty="0">
                <a:solidFill>
                  <a:srgbClr val="000000"/>
                </a:solidFill>
                <a:effectLst/>
              </a:rPr>
              <a:t>was</a:t>
            </a:r>
            <a:r>
              <a:rPr lang="en-US" sz="2600" b="0" i="0" dirty="0">
                <a:solidFill>
                  <a:srgbClr val="000000"/>
                </a:solidFill>
                <a:effectLst/>
              </a:rPr>
              <a:t> established of old,</a:t>
            </a:r>
            <a:br>
              <a:rPr lang="en-US" sz="2600" dirty="0"/>
            </a:br>
            <a:r>
              <a:rPr lang="en-US" sz="2600" b="0" i="0" dirty="0">
                <a:solidFill>
                  <a:srgbClr val="000000"/>
                </a:solidFill>
                <a:effectLst/>
              </a:rPr>
              <a:t>Yes, for the king it is prepared.</a:t>
            </a:r>
            <a:br>
              <a:rPr lang="en-US" sz="2600" dirty="0"/>
            </a:br>
            <a:r>
              <a:rPr lang="en-US" sz="2600" b="0" i="0" dirty="0">
                <a:solidFill>
                  <a:srgbClr val="000000"/>
                </a:solidFill>
                <a:effectLst/>
              </a:rPr>
              <a:t>He has made </a:t>
            </a:r>
            <a:r>
              <a:rPr lang="en-US" sz="2600" b="0" i="1" dirty="0">
                <a:solidFill>
                  <a:srgbClr val="000000"/>
                </a:solidFill>
                <a:effectLst/>
              </a:rPr>
              <a:t>it</a:t>
            </a:r>
            <a:r>
              <a:rPr lang="en-US" sz="2600" b="0" i="0" dirty="0">
                <a:solidFill>
                  <a:srgbClr val="000000"/>
                </a:solidFill>
                <a:effectLst/>
              </a:rPr>
              <a:t> deep and large;</a:t>
            </a:r>
            <a:br>
              <a:rPr lang="en-US" sz="2600" dirty="0"/>
            </a:br>
            <a:r>
              <a:rPr lang="en-US" sz="2600" b="0" i="0" dirty="0">
                <a:solidFill>
                  <a:srgbClr val="000000"/>
                </a:solidFill>
                <a:effectLst/>
              </a:rPr>
              <a:t>Its pyre </a:t>
            </a:r>
            <a:r>
              <a:rPr lang="en-US" sz="2600" b="0" i="1" dirty="0">
                <a:solidFill>
                  <a:srgbClr val="000000"/>
                </a:solidFill>
                <a:effectLst/>
              </a:rPr>
              <a:t>is</a:t>
            </a:r>
            <a:r>
              <a:rPr lang="en-US" sz="2600" b="0" i="0" dirty="0">
                <a:solidFill>
                  <a:srgbClr val="000000"/>
                </a:solidFill>
                <a:effectLst/>
              </a:rPr>
              <a:t> fire with much wood;</a:t>
            </a:r>
            <a:br>
              <a:rPr lang="en-US" sz="2600" dirty="0"/>
            </a:br>
            <a:r>
              <a:rPr lang="en-US" sz="2600" b="0" i="0" dirty="0">
                <a:solidFill>
                  <a:srgbClr val="000000"/>
                </a:solidFill>
                <a:effectLst/>
              </a:rPr>
              <a:t>The breath of the </a:t>
            </a:r>
            <a:r>
              <a:rPr lang="en-US" sz="2600" b="0" i="0" cap="small" dirty="0">
                <a:solidFill>
                  <a:srgbClr val="000000"/>
                </a:solidFill>
                <a:effectLst/>
              </a:rPr>
              <a:t>Lord</a:t>
            </a:r>
            <a:r>
              <a:rPr lang="en-US" sz="2600" b="0" i="0" dirty="0">
                <a:solidFill>
                  <a:srgbClr val="000000"/>
                </a:solidFill>
                <a:effectLst/>
              </a:rPr>
              <a:t>, like a stream of brimstone,</a:t>
            </a:r>
            <a:br>
              <a:rPr lang="en-US" sz="2600" dirty="0"/>
            </a:br>
            <a:r>
              <a:rPr lang="en-US" sz="2600" b="0" i="0" dirty="0">
                <a:solidFill>
                  <a:srgbClr val="000000"/>
                </a:solidFill>
                <a:effectLst/>
              </a:rPr>
              <a:t>Kindles it.</a:t>
            </a:r>
            <a:endParaRPr lang="en-US" sz="2600" dirty="0"/>
          </a:p>
        </p:txBody>
      </p:sp>
    </p:spTree>
    <p:extLst>
      <p:ext uri="{BB962C8B-B14F-4D97-AF65-F5344CB8AC3E}">
        <p14:creationId xmlns:p14="http://schemas.microsoft.com/office/powerpoint/2010/main" val="1549200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68A86-65A0-FDEC-E7C8-9AFAE577E63F}"/>
              </a:ext>
            </a:extLst>
          </p:cNvPr>
          <p:cNvSpPr>
            <a:spLocks noGrp="1"/>
          </p:cNvSpPr>
          <p:nvPr>
            <p:ph type="title"/>
          </p:nvPr>
        </p:nvSpPr>
        <p:spPr/>
        <p:txBody>
          <a:bodyPr/>
          <a:lstStyle/>
          <a:p>
            <a:r>
              <a:rPr lang="en-US" b="1" dirty="0"/>
              <a:t>From Hebrew to Greek</a:t>
            </a:r>
          </a:p>
        </p:txBody>
      </p:sp>
      <p:sp>
        <p:nvSpPr>
          <p:cNvPr id="3" name="Content Placeholder 2">
            <a:extLst>
              <a:ext uri="{FF2B5EF4-FFF2-40B4-BE49-F238E27FC236}">
                <a16:creationId xmlns:a16="http://schemas.microsoft.com/office/drawing/2014/main" id="{319A3A2B-7AA9-311F-35B9-E12A141E291B}"/>
              </a:ext>
            </a:extLst>
          </p:cNvPr>
          <p:cNvSpPr>
            <a:spLocks noGrp="1"/>
          </p:cNvSpPr>
          <p:nvPr>
            <p:ph idx="1"/>
          </p:nvPr>
        </p:nvSpPr>
        <p:spPr>
          <a:xfrm>
            <a:off x="457200" y="1600200"/>
            <a:ext cx="8229600" cy="1143000"/>
          </a:xfrm>
        </p:spPr>
        <p:txBody>
          <a:bodyPr>
            <a:normAutofit/>
          </a:bodyPr>
          <a:lstStyle/>
          <a:p>
            <a:pPr marL="0" indent="0" algn="ctr">
              <a:buNone/>
            </a:pPr>
            <a:r>
              <a:rPr lang="en-US" sz="3000" dirty="0"/>
              <a:t>Valley of Hinnom </a:t>
            </a:r>
            <a:r>
              <a:rPr lang="en-US" sz="3000" dirty="0">
                <a:sym typeface="Wingdings" panose="05000000000000000000" pitchFamily="2" charset="2"/>
              </a:rPr>
              <a:t> Ge bene Hinnom  </a:t>
            </a:r>
            <a:r>
              <a:rPr lang="en-US" sz="3000" b="0" i="1" dirty="0" err="1">
                <a:solidFill>
                  <a:srgbClr val="001320"/>
                </a:solidFill>
                <a:effectLst/>
              </a:rPr>
              <a:t>Gêhinnōm</a:t>
            </a:r>
            <a:r>
              <a:rPr lang="en-US" sz="3000" b="0" i="1" dirty="0">
                <a:solidFill>
                  <a:srgbClr val="001320"/>
                </a:solidFill>
                <a:effectLst/>
              </a:rPr>
              <a:t> </a:t>
            </a:r>
            <a:r>
              <a:rPr lang="en-US" sz="3000" b="0" i="1" dirty="0">
                <a:solidFill>
                  <a:srgbClr val="001320"/>
                </a:solidFill>
                <a:effectLst/>
                <a:sym typeface="Wingdings" panose="05000000000000000000" pitchFamily="2" charset="2"/>
              </a:rPr>
              <a:t> </a:t>
            </a:r>
            <a:r>
              <a:rPr lang="en-US" sz="3000" b="0" dirty="0">
                <a:solidFill>
                  <a:srgbClr val="001320"/>
                </a:solidFill>
                <a:effectLst/>
                <a:sym typeface="Wingdings" panose="05000000000000000000" pitchFamily="2" charset="2"/>
              </a:rPr>
              <a:t>Gehenna</a:t>
            </a:r>
            <a:endParaRPr lang="en-US" sz="3000" dirty="0"/>
          </a:p>
        </p:txBody>
      </p:sp>
      <p:sp>
        <p:nvSpPr>
          <p:cNvPr id="4" name="TextBox 3">
            <a:extLst>
              <a:ext uri="{FF2B5EF4-FFF2-40B4-BE49-F238E27FC236}">
                <a16:creationId xmlns:a16="http://schemas.microsoft.com/office/drawing/2014/main" id="{A316A93A-640F-FEB2-E0EB-29416BED1231}"/>
              </a:ext>
            </a:extLst>
          </p:cNvPr>
          <p:cNvSpPr txBox="1"/>
          <p:nvPr/>
        </p:nvSpPr>
        <p:spPr>
          <a:xfrm>
            <a:off x="533400" y="3810000"/>
            <a:ext cx="8229600" cy="1384995"/>
          </a:xfrm>
          <a:prstGeom prst="rect">
            <a:avLst/>
          </a:prstGeom>
          <a:solidFill>
            <a:schemeClr val="accent4">
              <a:lumMod val="20000"/>
              <a:lumOff val="80000"/>
            </a:schemeClr>
          </a:solidFill>
        </p:spPr>
        <p:txBody>
          <a:bodyPr wrap="square" rtlCol="0">
            <a:spAutoFit/>
          </a:bodyPr>
          <a:lstStyle/>
          <a:p>
            <a:pPr algn="ctr"/>
            <a:r>
              <a:rPr lang="en-US" sz="2800" dirty="0"/>
              <a:t>With this well-known visual in mind, Jesus spoke of Gehenna some 12 times in the Gospels, translated as “Hell” in the King James Version. </a:t>
            </a:r>
          </a:p>
        </p:txBody>
      </p:sp>
    </p:spTree>
    <p:extLst>
      <p:ext uri="{BB962C8B-B14F-4D97-AF65-F5344CB8AC3E}">
        <p14:creationId xmlns:p14="http://schemas.microsoft.com/office/powerpoint/2010/main" val="148077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81AFB-4C69-05C9-C247-982E598AAB8D}"/>
              </a:ext>
            </a:extLst>
          </p:cNvPr>
          <p:cNvSpPr>
            <a:spLocks noGrp="1"/>
          </p:cNvSpPr>
          <p:nvPr>
            <p:ph type="title"/>
          </p:nvPr>
        </p:nvSpPr>
        <p:spPr/>
        <p:txBody>
          <a:bodyPr/>
          <a:lstStyle/>
          <a:p>
            <a:r>
              <a:rPr lang="en-US" b="1" dirty="0"/>
              <a:t>Matthew 5:27-30</a:t>
            </a:r>
          </a:p>
        </p:txBody>
      </p:sp>
      <p:sp>
        <p:nvSpPr>
          <p:cNvPr id="3" name="Content Placeholder 2">
            <a:extLst>
              <a:ext uri="{FF2B5EF4-FFF2-40B4-BE49-F238E27FC236}">
                <a16:creationId xmlns:a16="http://schemas.microsoft.com/office/drawing/2014/main" id="{BD15EC54-8597-5916-C3C1-CCD6B107AFA0}"/>
              </a:ext>
            </a:extLst>
          </p:cNvPr>
          <p:cNvSpPr>
            <a:spLocks noGrp="1"/>
          </p:cNvSpPr>
          <p:nvPr>
            <p:ph idx="1"/>
          </p:nvPr>
        </p:nvSpPr>
        <p:spPr/>
        <p:txBody>
          <a:bodyPr>
            <a:normAutofit/>
          </a:bodyPr>
          <a:lstStyle/>
          <a:p>
            <a:pPr marL="0" indent="0">
              <a:buNone/>
            </a:pPr>
            <a:r>
              <a:rPr lang="en-US" sz="2600" dirty="0"/>
              <a:t>“You have heard that it was said to those of old, ‘You shall not commit adultery.’ </a:t>
            </a:r>
            <a:r>
              <a:rPr lang="en-US" sz="2600" b="1" baseline="30000" dirty="0"/>
              <a:t>28 </a:t>
            </a:r>
            <a:r>
              <a:rPr lang="en-US" sz="2600" dirty="0"/>
              <a:t>But I say to you that whoever looks at a woman to lust for her has already committed adultery with her in his heart. </a:t>
            </a:r>
            <a:r>
              <a:rPr lang="en-US" sz="2600" b="1" baseline="30000" dirty="0"/>
              <a:t>29 </a:t>
            </a:r>
            <a:r>
              <a:rPr lang="en-US" sz="2600" dirty="0"/>
              <a:t>If your right eye causes you to </a:t>
            </a:r>
            <a:r>
              <a:rPr lang="en-US" sz="2600" baseline="30000" dirty="0"/>
              <a:t>[</a:t>
            </a:r>
            <a:r>
              <a:rPr lang="en-US" sz="2600" dirty="0"/>
              <a:t>sin, pluck it out and cast </a:t>
            </a:r>
            <a:r>
              <a:rPr lang="en-US" sz="2600" i="1" dirty="0"/>
              <a:t>it</a:t>
            </a:r>
            <a:r>
              <a:rPr lang="en-US" sz="2600" dirty="0"/>
              <a:t> from you; for it is more profitable for you that one of your members perish, than for your whole body to be cast into hell. </a:t>
            </a:r>
            <a:r>
              <a:rPr lang="en-US" sz="2600" b="1" baseline="30000" dirty="0"/>
              <a:t>30 </a:t>
            </a:r>
            <a:r>
              <a:rPr lang="en-US" sz="2600" dirty="0"/>
              <a:t>And if your right hand causes you to sin, cut it off and cast </a:t>
            </a:r>
            <a:r>
              <a:rPr lang="en-US" sz="2600" i="1" dirty="0"/>
              <a:t>it</a:t>
            </a:r>
            <a:r>
              <a:rPr lang="en-US" sz="2600" dirty="0"/>
              <a:t> from you; for it is more profitable for you that one of your members perish, than for your whole body to be cast into hell.</a:t>
            </a:r>
          </a:p>
        </p:txBody>
      </p:sp>
    </p:spTree>
    <p:extLst>
      <p:ext uri="{BB962C8B-B14F-4D97-AF65-F5344CB8AC3E}">
        <p14:creationId xmlns:p14="http://schemas.microsoft.com/office/powerpoint/2010/main" val="3324078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7E0CE-75D0-6F5D-134D-6E5E34616493}"/>
              </a:ext>
            </a:extLst>
          </p:cNvPr>
          <p:cNvSpPr>
            <a:spLocks noGrp="1"/>
          </p:cNvSpPr>
          <p:nvPr>
            <p:ph type="title"/>
          </p:nvPr>
        </p:nvSpPr>
        <p:spPr/>
        <p:txBody>
          <a:bodyPr/>
          <a:lstStyle/>
          <a:p>
            <a:r>
              <a:rPr lang="en-US" b="1" dirty="0"/>
              <a:t>Matthew 10:28</a:t>
            </a:r>
          </a:p>
        </p:txBody>
      </p:sp>
      <p:sp>
        <p:nvSpPr>
          <p:cNvPr id="3" name="Content Placeholder 2">
            <a:extLst>
              <a:ext uri="{FF2B5EF4-FFF2-40B4-BE49-F238E27FC236}">
                <a16:creationId xmlns:a16="http://schemas.microsoft.com/office/drawing/2014/main" id="{2EE92BE3-EB17-2256-CFCA-9130F4C16517}"/>
              </a:ext>
            </a:extLst>
          </p:cNvPr>
          <p:cNvSpPr>
            <a:spLocks noGrp="1"/>
          </p:cNvSpPr>
          <p:nvPr>
            <p:ph idx="1"/>
          </p:nvPr>
        </p:nvSpPr>
        <p:spPr>
          <a:xfrm>
            <a:off x="457200" y="1600200"/>
            <a:ext cx="8229600" cy="2743200"/>
          </a:xfrm>
        </p:spPr>
        <p:txBody>
          <a:bodyPr>
            <a:normAutofit/>
          </a:bodyPr>
          <a:lstStyle/>
          <a:p>
            <a:pPr marL="0" indent="0">
              <a:buNone/>
            </a:pPr>
            <a:r>
              <a:rPr lang="en-US" sz="2600" b="0" i="0" dirty="0">
                <a:solidFill>
                  <a:srgbClr val="000000"/>
                </a:solidFill>
                <a:effectLst/>
              </a:rPr>
              <a:t>And do not fear those who kill the body but cannot kill the soul. But rather fear Him who is able to destroy both soul and body in </a:t>
            </a:r>
            <a:r>
              <a:rPr lang="en-US" sz="2600" b="0" i="0" baseline="30000" dirty="0">
                <a:solidFill>
                  <a:srgbClr val="000000"/>
                </a:solidFill>
                <a:effectLst/>
              </a:rPr>
              <a:t>[</a:t>
            </a:r>
            <a:r>
              <a:rPr lang="en-US" sz="2600" b="0" i="0" baseline="30000" dirty="0">
                <a:solidFill>
                  <a:srgbClr val="4A4A4A"/>
                </a:solidFill>
                <a:effectLst/>
                <a:hlinkClick r:id="rId2" tooltip="See footnote h"/>
              </a:rPr>
              <a:t>h</a:t>
            </a:r>
            <a:r>
              <a:rPr lang="en-US" sz="2600" b="0" i="0" baseline="30000" dirty="0">
                <a:solidFill>
                  <a:srgbClr val="000000"/>
                </a:solidFill>
                <a:effectLst/>
              </a:rPr>
              <a:t>]</a:t>
            </a:r>
            <a:r>
              <a:rPr lang="en-US" sz="2600" b="0" i="0" dirty="0">
                <a:solidFill>
                  <a:srgbClr val="000000"/>
                </a:solidFill>
                <a:effectLst/>
              </a:rPr>
              <a:t>hell.</a:t>
            </a:r>
          </a:p>
          <a:p>
            <a:pPr marL="0" indent="0">
              <a:buNone/>
            </a:pPr>
            <a:endParaRPr lang="en-US" sz="2600" dirty="0">
              <a:solidFill>
                <a:srgbClr val="000000"/>
              </a:solidFill>
            </a:endParaRPr>
          </a:p>
          <a:p>
            <a:pPr algn="l"/>
            <a:r>
              <a:rPr lang="en-US" sz="2000" b="1" i="0" cap="all" dirty="0">
                <a:solidFill>
                  <a:srgbClr val="212529"/>
                </a:solidFill>
                <a:effectLst/>
              </a:rPr>
              <a:t>FOOTNOTE</a:t>
            </a:r>
          </a:p>
          <a:p>
            <a:pPr algn="l"/>
            <a:r>
              <a:rPr lang="en-US" sz="2000" b="0" i="0" dirty="0">
                <a:solidFill>
                  <a:srgbClr val="212529"/>
                </a:solidFill>
                <a:effectLst/>
              </a:rPr>
              <a:t>Gr. </a:t>
            </a:r>
            <a:r>
              <a:rPr lang="en-US" sz="2000" b="0" i="1" dirty="0">
                <a:solidFill>
                  <a:srgbClr val="212529"/>
                </a:solidFill>
                <a:effectLst/>
              </a:rPr>
              <a:t>Gehenna</a:t>
            </a:r>
            <a:endParaRPr lang="en-US" sz="2000" b="0" i="0" dirty="0">
              <a:solidFill>
                <a:srgbClr val="212529"/>
              </a:solidFill>
              <a:effectLst/>
            </a:endParaRPr>
          </a:p>
          <a:p>
            <a:pPr marL="0" indent="0">
              <a:buNone/>
            </a:pPr>
            <a:endParaRPr lang="en-US" sz="2600" dirty="0"/>
          </a:p>
        </p:txBody>
      </p:sp>
    </p:spTree>
    <p:extLst>
      <p:ext uri="{BB962C8B-B14F-4D97-AF65-F5344CB8AC3E}">
        <p14:creationId xmlns:p14="http://schemas.microsoft.com/office/powerpoint/2010/main" val="390926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C2F58-0FA7-B05A-5ACB-6D7613D44772}"/>
              </a:ext>
            </a:extLst>
          </p:cNvPr>
          <p:cNvSpPr>
            <a:spLocks noGrp="1"/>
          </p:cNvSpPr>
          <p:nvPr>
            <p:ph type="title"/>
          </p:nvPr>
        </p:nvSpPr>
        <p:spPr/>
        <p:txBody>
          <a:bodyPr/>
          <a:lstStyle/>
          <a:p>
            <a:r>
              <a:rPr lang="en-US" b="1" dirty="0"/>
              <a:t>Mark 9:47-48</a:t>
            </a:r>
          </a:p>
        </p:txBody>
      </p:sp>
      <p:sp>
        <p:nvSpPr>
          <p:cNvPr id="3" name="Content Placeholder 2">
            <a:extLst>
              <a:ext uri="{FF2B5EF4-FFF2-40B4-BE49-F238E27FC236}">
                <a16:creationId xmlns:a16="http://schemas.microsoft.com/office/drawing/2014/main" id="{F5DC6DA0-7503-C8A5-BE93-F43C1A382D24}"/>
              </a:ext>
            </a:extLst>
          </p:cNvPr>
          <p:cNvSpPr>
            <a:spLocks noGrp="1"/>
          </p:cNvSpPr>
          <p:nvPr>
            <p:ph idx="1"/>
          </p:nvPr>
        </p:nvSpPr>
        <p:spPr>
          <a:xfrm>
            <a:off x="457200" y="1600200"/>
            <a:ext cx="8229600" cy="2819400"/>
          </a:xfrm>
        </p:spPr>
        <p:txBody>
          <a:bodyPr/>
          <a:lstStyle/>
          <a:p>
            <a:pPr marL="0" indent="0" algn="l">
              <a:buNone/>
            </a:pPr>
            <a:r>
              <a:rPr lang="en-US" sz="2600" b="0" i="0" dirty="0">
                <a:solidFill>
                  <a:srgbClr val="000000"/>
                </a:solidFill>
                <a:effectLst/>
              </a:rPr>
              <a:t>And if your eye causes you to sin, pluck it out. It is better for you to enter the kingdom of God with one eye, rather than having two eyes, to be cast into hell fire— </a:t>
            </a:r>
            <a:r>
              <a:rPr lang="en-US" sz="2600" b="1" i="0" baseline="30000" dirty="0">
                <a:solidFill>
                  <a:srgbClr val="000000"/>
                </a:solidFill>
                <a:effectLst/>
              </a:rPr>
              <a:t>48 </a:t>
            </a:r>
            <a:r>
              <a:rPr lang="en-US" sz="2600" b="0" i="0" dirty="0">
                <a:solidFill>
                  <a:srgbClr val="000000"/>
                </a:solidFill>
                <a:effectLst/>
              </a:rPr>
              <a:t>where</a:t>
            </a:r>
          </a:p>
          <a:p>
            <a:pPr marL="0" indent="0" algn="l">
              <a:buNone/>
            </a:pPr>
            <a:r>
              <a:rPr lang="en-US" sz="2600" b="0" i="0" dirty="0">
                <a:solidFill>
                  <a:srgbClr val="000000"/>
                </a:solidFill>
                <a:effectLst/>
              </a:rPr>
              <a:t>‘Their worm does not die</a:t>
            </a:r>
            <a:br>
              <a:rPr lang="en-US" sz="2600" b="0" i="0" dirty="0">
                <a:solidFill>
                  <a:srgbClr val="000000"/>
                </a:solidFill>
                <a:effectLst/>
              </a:rPr>
            </a:br>
            <a:r>
              <a:rPr lang="en-US" sz="2600" b="0" i="0" dirty="0">
                <a:solidFill>
                  <a:srgbClr val="000000"/>
                </a:solidFill>
                <a:effectLst/>
              </a:rPr>
              <a:t>And the fire is not quenched.’</a:t>
            </a:r>
          </a:p>
          <a:p>
            <a:pPr marL="0" indent="0">
              <a:buNone/>
            </a:pPr>
            <a:endParaRPr lang="en-US" dirty="0"/>
          </a:p>
        </p:txBody>
      </p:sp>
    </p:spTree>
    <p:extLst>
      <p:ext uri="{BB962C8B-B14F-4D97-AF65-F5344CB8AC3E}">
        <p14:creationId xmlns:p14="http://schemas.microsoft.com/office/powerpoint/2010/main" val="2735732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A6A48-D6CD-4BFB-D2B8-16C8F3066388}"/>
              </a:ext>
            </a:extLst>
          </p:cNvPr>
          <p:cNvSpPr>
            <a:spLocks noGrp="1"/>
          </p:cNvSpPr>
          <p:nvPr>
            <p:ph type="title"/>
          </p:nvPr>
        </p:nvSpPr>
        <p:spPr/>
        <p:txBody>
          <a:bodyPr/>
          <a:lstStyle/>
          <a:p>
            <a:r>
              <a:rPr lang="en-US" b="1" dirty="0"/>
              <a:t>Matthew 23:33</a:t>
            </a:r>
          </a:p>
        </p:txBody>
      </p:sp>
      <p:sp>
        <p:nvSpPr>
          <p:cNvPr id="3" name="Content Placeholder 2">
            <a:extLst>
              <a:ext uri="{FF2B5EF4-FFF2-40B4-BE49-F238E27FC236}">
                <a16:creationId xmlns:a16="http://schemas.microsoft.com/office/drawing/2014/main" id="{FB165184-39F1-715A-2CB0-0CBC281985FC}"/>
              </a:ext>
            </a:extLst>
          </p:cNvPr>
          <p:cNvSpPr>
            <a:spLocks noGrp="1"/>
          </p:cNvSpPr>
          <p:nvPr>
            <p:ph idx="1"/>
          </p:nvPr>
        </p:nvSpPr>
        <p:spPr>
          <a:xfrm>
            <a:off x="457200" y="1600200"/>
            <a:ext cx="8229600" cy="1219200"/>
          </a:xfrm>
        </p:spPr>
        <p:txBody>
          <a:bodyPr>
            <a:normAutofit/>
          </a:bodyPr>
          <a:lstStyle/>
          <a:p>
            <a:pPr marL="0" indent="0">
              <a:buNone/>
            </a:pPr>
            <a:r>
              <a:rPr lang="en-US" sz="2600" b="0" i="0" dirty="0">
                <a:solidFill>
                  <a:srgbClr val="000000"/>
                </a:solidFill>
                <a:effectLst/>
              </a:rPr>
              <a:t>Serpents, brood</a:t>
            </a:r>
            <a:r>
              <a:rPr lang="en-US" sz="2600" baseline="30000" dirty="0">
                <a:solidFill>
                  <a:srgbClr val="000000"/>
                </a:solidFill>
              </a:rPr>
              <a:t> </a:t>
            </a:r>
            <a:r>
              <a:rPr lang="en-US" sz="2600" b="0" i="0" dirty="0">
                <a:solidFill>
                  <a:srgbClr val="000000"/>
                </a:solidFill>
                <a:effectLst/>
              </a:rPr>
              <a:t>of vipers [scribes and Pharisees]! How can you escape the condemnation of hell? </a:t>
            </a:r>
            <a:endParaRPr lang="en-US" sz="2600" dirty="0"/>
          </a:p>
        </p:txBody>
      </p:sp>
    </p:spTree>
    <p:extLst>
      <p:ext uri="{BB962C8B-B14F-4D97-AF65-F5344CB8AC3E}">
        <p14:creationId xmlns:p14="http://schemas.microsoft.com/office/powerpoint/2010/main" val="789417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9648E-DD1A-4BC3-72CD-0FC732CA6837}"/>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D2259355-CE62-DEF6-50DC-21BF588F021E}"/>
              </a:ext>
            </a:extLst>
          </p:cNvPr>
          <p:cNvSpPr>
            <a:spLocks noGrp="1"/>
          </p:cNvSpPr>
          <p:nvPr>
            <p:ph idx="1"/>
          </p:nvPr>
        </p:nvSpPr>
        <p:spPr/>
        <p:txBody>
          <a:bodyPr/>
          <a:lstStyle/>
          <a:p>
            <a:r>
              <a:rPr lang="en-US" dirty="0"/>
              <a:t>Do we have a complete understanding of Hell?</a:t>
            </a:r>
          </a:p>
          <a:p>
            <a:endParaRPr lang="en-US" dirty="0"/>
          </a:p>
          <a:p>
            <a:r>
              <a:rPr lang="en-US" dirty="0"/>
              <a:t>When Jesus wanted to use a visual representation of Hell, he chose to use </a:t>
            </a:r>
            <a:r>
              <a:rPr lang="en-US" i="1" dirty="0"/>
              <a:t>Gehenna</a:t>
            </a:r>
            <a:r>
              <a:rPr lang="en-US" dirty="0"/>
              <a:t>, or the “Valley of Hinnom”.</a:t>
            </a:r>
          </a:p>
          <a:p>
            <a:endParaRPr lang="en-US" dirty="0"/>
          </a:p>
          <a:p>
            <a:r>
              <a:rPr lang="en-US" dirty="0"/>
              <a:t>Can you imagine a more ungodly, horrible place than what was described by the visual of Gehenna?</a:t>
            </a:r>
          </a:p>
        </p:txBody>
      </p:sp>
    </p:spTree>
    <p:extLst>
      <p:ext uri="{BB962C8B-B14F-4D97-AF65-F5344CB8AC3E}">
        <p14:creationId xmlns:p14="http://schemas.microsoft.com/office/powerpoint/2010/main" val="960619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50838"/>
            <a:ext cx="7924800" cy="1477962"/>
          </a:xfrm>
        </p:spPr>
        <p:txBody>
          <a:bodyPr>
            <a:normAutofit/>
          </a:bodyPr>
          <a:lstStyle/>
          <a:p>
            <a:r>
              <a:rPr lang="en-US" b="1" dirty="0"/>
              <a:t>Our Culture Does Not Understand Heaven and Hell!</a:t>
            </a:r>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2057400"/>
            <a:ext cx="4272699"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638550"/>
            <a:ext cx="3458852"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9842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FC8889-7409-25C1-21B3-1F39F1BC0875}"/>
              </a:ext>
            </a:extLst>
          </p:cNvPr>
          <p:cNvSpPr>
            <a:spLocks noGrp="1"/>
          </p:cNvSpPr>
          <p:nvPr>
            <p:ph idx="1"/>
          </p:nvPr>
        </p:nvSpPr>
        <p:spPr>
          <a:xfrm>
            <a:off x="457200" y="914400"/>
            <a:ext cx="8229600" cy="5410200"/>
          </a:xfrm>
          <a:solidFill>
            <a:srgbClr val="C00000"/>
          </a:solidFill>
        </p:spPr>
        <p:txBody>
          <a:bodyPr>
            <a:noAutofit/>
          </a:bodyPr>
          <a:lstStyle/>
          <a:p>
            <a:pPr marL="0" indent="0" algn="ctr">
              <a:buNone/>
            </a:pPr>
            <a:r>
              <a:rPr lang="en-US" sz="10000" b="1" dirty="0">
                <a:solidFill>
                  <a:schemeClr val="bg1"/>
                </a:solidFill>
              </a:rPr>
              <a:t>HELL </a:t>
            </a:r>
          </a:p>
          <a:p>
            <a:pPr marL="0" indent="0" algn="ctr">
              <a:buNone/>
            </a:pPr>
            <a:r>
              <a:rPr lang="en-US" sz="10000" b="1" dirty="0">
                <a:solidFill>
                  <a:schemeClr val="bg1"/>
                </a:solidFill>
              </a:rPr>
              <a:t>IS </a:t>
            </a:r>
          </a:p>
          <a:p>
            <a:pPr marL="0" indent="0" algn="ctr">
              <a:buNone/>
            </a:pPr>
            <a:r>
              <a:rPr lang="en-US" sz="10000" b="1" dirty="0">
                <a:solidFill>
                  <a:schemeClr val="bg1"/>
                </a:solidFill>
              </a:rPr>
              <a:t>REAL!</a:t>
            </a:r>
          </a:p>
        </p:txBody>
      </p:sp>
    </p:spTree>
    <p:extLst>
      <p:ext uri="{BB962C8B-B14F-4D97-AF65-F5344CB8AC3E}">
        <p14:creationId xmlns:p14="http://schemas.microsoft.com/office/powerpoint/2010/main" val="1074578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342B4-8C4B-EA64-1AC2-EEE39FCA6CF7}"/>
              </a:ext>
            </a:extLst>
          </p:cNvPr>
          <p:cNvSpPr>
            <a:spLocks noGrp="1"/>
          </p:cNvSpPr>
          <p:nvPr>
            <p:ph type="title"/>
          </p:nvPr>
        </p:nvSpPr>
        <p:spPr/>
        <p:txBody>
          <a:bodyPr/>
          <a:lstStyle/>
          <a:p>
            <a:r>
              <a:rPr lang="en-US" b="1" dirty="0"/>
              <a:t>Jeremiah 19:4-6</a:t>
            </a:r>
          </a:p>
        </p:txBody>
      </p:sp>
      <p:sp>
        <p:nvSpPr>
          <p:cNvPr id="3" name="Content Placeholder 2">
            <a:extLst>
              <a:ext uri="{FF2B5EF4-FFF2-40B4-BE49-F238E27FC236}">
                <a16:creationId xmlns:a16="http://schemas.microsoft.com/office/drawing/2014/main" id="{C6352ACA-9827-555D-7D02-27608102F97A}"/>
              </a:ext>
            </a:extLst>
          </p:cNvPr>
          <p:cNvSpPr>
            <a:spLocks noGrp="1"/>
          </p:cNvSpPr>
          <p:nvPr>
            <p:ph idx="1"/>
          </p:nvPr>
        </p:nvSpPr>
        <p:spPr/>
        <p:txBody>
          <a:bodyPr>
            <a:normAutofit/>
          </a:bodyPr>
          <a:lstStyle/>
          <a:p>
            <a:pPr marL="0" indent="0">
              <a:buNone/>
            </a:pPr>
            <a:r>
              <a:rPr lang="en-US" sz="2600" b="0" i="0" dirty="0">
                <a:solidFill>
                  <a:srgbClr val="000000"/>
                </a:solidFill>
                <a:effectLst/>
                <a:latin typeface="Arial" panose="020B0604020202020204" pitchFamily="34" charset="0"/>
                <a:cs typeface="Arial" panose="020B0604020202020204" pitchFamily="34" charset="0"/>
              </a:rPr>
              <a:t>“Because they have forsaken Me and made this an alien place, because they have burned incense in it to other gods whom neither they, their fathers, nor the kings of Judah have known, and have filled this place with the blood of the innocents </a:t>
            </a:r>
            <a:r>
              <a:rPr lang="en-US" sz="2600" b="1" i="0" baseline="30000" dirty="0">
                <a:solidFill>
                  <a:srgbClr val="000000"/>
                </a:solidFill>
                <a:effectLst/>
                <a:latin typeface="Arial" panose="020B0604020202020204" pitchFamily="34" charset="0"/>
                <a:cs typeface="Arial" panose="020B0604020202020204" pitchFamily="34" charset="0"/>
              </a:rPr>
              <a:t>5 </a:t>
            </a:r>
            <a:r>
              <a:rPr lang="en-US" sz="2600" b="0" i="0" dirty="0">
                <a:solidFill>
                  <a:srgbClr val="000000"/>
                </a:solidFill>
                <a:effectLst/>
                <a:latin typeface="Arial" panose="020B0604020202020204" pitchFamily="34" charset="0"/>
                <a:cs typeface="Arial" panose="020B0604020202020204" pitchFamily="34" charset="0"/>
              </a:rPr>
              <a:t>(they have also built the high places of Baal, to burn their sons with fire </a:t>
            </a:r>
            <a:r>
              <a:rPr lang="en-US" sz="2600" b="0" i="1" dirty="0">
                <a:solidFill>
                  <a:srgbClr val="000000"/>
                </a:solidFill>
                <a:effectLst/>
                <a:latin typeface="Arial" panose="020B0604020202020204" pitchFamily="34" charset="0"/>
                <a:cs typeface="Arial" panose="020B0604020202020204" pitchFamily="34" charset="0"/>
              </a:rPr>
              <a:t>for</a:t>
            </a:r>
            <a:r>
              <a:rPr lang="en-US" sz="2600" b="0" i="0" dirty="0">
                <a:solidFill>
                  <a:srgbClr val="000000"/>
                </a:solidFill>
                <a:effectLst/>
                <a:latin typeface="Arial" panose="020B0604020202020204" pitchFamily="34" charset="0"/>
                <a:cs typeface="Arial" panose="020B0604020202020204" pitchFamily="34" charset="0"/>
              </a:rPr>
              <a:t> burnt offerings to Baal, which I did not command or speak, nor did it come into My mind), </a:t>
            </a:r>
            <a:r>
              <a:rPr lang="en-US" sz="2600" b="1" i="0" baseline="30000" dirty="0">
                <a:solidFill>
                  <a:srgbClr val="000000"/>
                </a:solidFill>
                <a:effectLst/>
                <a:latin typeface="Arial" panose="020B0604020202020204" pitchFamily="34" charset="0"/>
                <a:cs typeface="Arial" panose="020B0604020202020204" pitchFamily="34" charset="0"/>
              </a:rPr>
              <a:t>6 </a:t>
            </a:r>
            <a:r>
              <a:rPr lang="en-US" sz="2600" b="0" i="0" dirty="0">
                <a:solidFill>
                  <a:srgbClr val="000000"/>
                </a:solidFill>
                <a:effectLst/>
                <a:latin typeface="Arial" panose="020B0604020202020204" pitchFamily="34" charset="0"/>
                <a:cs typeface="Arial" panose="020B0604020202020204" pitchFamily="34" charset="0"/>
              </a:rPr>
              <a:t>therefore behold, the days are coming,” says the </a:t>
            </a:r>
            <a:r>
              <a:rPr lang="en-US" sz="2600" b="0" i="0" cap="small" dirty="0">
                <a:solidFill>
                  <a:srgbClr val="000000"/>
                </a:solidFill>
                <a:effectLst/>
                <a:latin typeface="Arial" panose="020B0604020202020204" pitchFamily="34" charset="0"/>
                <a:cs typeface="Arial" panose="020B0604020202020204" pitchFamily="34" charset="0"/>
              </a:rPr>
              <a:t>Lord</a:t>
            </a:r>
            <a:r>
              <a:rPr lang="en-US" sz="2600" b="0" i="0" dirty="0">
                <a:solidFill>
                  <a:srgbClr val="000000"/>
                </a:solidFill>
                <a:effectLst/>
                <a:latin typeface="Arial" panose="020B0604020202020204" pitchFamily="34" charset="0"/>
                <a:cs typeface="Arial" panose="020B0604020202020204" pitchFamily="34" charset="0"/>
              </a:rPr>
              <a:t>, “that this place shall no more be called Tophet or the Valley of the Son of Hinnom, but the Valley of Slaughter.</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488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4897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D2BDA-44D1-1F6A-CA54-0A1C18E2F564}"/>
              </a:ext>
            </a:extLst>
          </p:cNvPr>
          <p:cNvSpPr>
            <a:spLocks noGrp="1"/>
          </p:cNvSpPr>
          <p:nvPr>
            <p:ph type="title"/>
          </p:nvPr>
        </p:nvSpPr>
        <p:spPr/>
        <p:txBody>
          <a:bodyPr/>
          <a:lstStyle/>
          <a:p>
            <a:r>
              <a:rPr lang="en-US" b="1" dirty="0"/>
              <a:t>Church of Christ 101</a:t>
            </a:r>
          </a:p>
        </p:txBody>
      </p:sp>
      <p:sp>
        <p:nvSpPr>
          <p:cNvPr id="3" name="Content Placeholder 2">
            <a:extLst>
              <a:ext uri="{FF2B5EF4-FFF2-40B4-BE49-F238E27FC236}">
                <a16:creationId xmlns:a16="http://schemas.microsoft.com/office/drawing/2014/main" id="{3C828354-C2D6-D3CB-7C16-AA898BADD7D2}"/>
              </a:ext>
            </a:extLst>
          </p:cNvPr>
          <p:cNvSpPr>
            <a:spLocks noGrp="1"/>
          </p:cNvSpPr>
          <p:nvPr>
            <p:ph idx="1"/>
          </p:nvPr>
        </p:nvSpPr>
        <p:spPr/>
        <p:txBody>
          <a:bodyPr>
            <a:normAutofit/>
          </a:bodyPr>
          <a:lstStyle/>
          <a:p>
            <a:r>
              <a:rPr lang="en-US" sz="2800" dirty="0"/>
              <a:t>Worship</a:t>
            </a:r>
          </a:p>
          <a:p>
            <a:r>
              <a:rPr lang="en-US" sz="2800" dirty="0"/>
              <a:t>Communion</a:t>
            </a:r>
          </a:p>
          <a:p>
            <a:r>
              <a:rPr lang="en-US" sz="2800" dirty="0"/>
              <a:t>Contribution</a:t>
            </a:r>
          </a:p>
          <a:p>
            <a:r>
              <a:rPr lang="en-US" sz="2800" dirty="0"/>
              <a:t>Singing</a:t>
            </a:r>
          </a:p>
          <a:p>
            <a:r>
              <a:rPr lang="en-US" sz="2800" dirty="0"/>
              <a:t>Prayer</a:t>
            </a:r>
          </a:p>
          <a:p>
            <a:r>
              <a:rPr lang="en-US" sz="2800" dirty="0"/>
              <a:t>Teaching</a:t>
            </a:r>
          </a:p>
          <a:p>
            <a:endParaRPr lang="en-US" sz="2800" dirty="0"/>
          </a:p>
          <a:p>
            <a:pPr marL="0" indent="0">
              <a:buNone/>
            </a:pPr>
            <a:r>
              <a:rPr lang="en-US" sz="2600" dirty="0"/>
              <a:t>We also must teach the reality of Hell and its danger!</a:t>
            </a:r>
          </a:p>
        </p:txBody>
      </p:sp>
    </p:spTree>
    <p:extLst>
      <p:ext uri="{BB962C8B-B14F-4D97-AF65-F5344CB8AC3E}">
        <p14:creationId xmlns:p14="http://schemas.microsoft.com/office/powerpoint/2010/main" val="74792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2B14A-D5AD-C00E-E776-04B0101F7871}"/>
              </a:ext>
            </a:extLst>
          </p:cNvPr>
          <p:cNvSpPr>
            <a:spLocks noGrp="1"/>
          </p:cNvSpPr>
          <p:nvPr>
            <p:ph type="title"/>
          </p:nvPr>
        </p:nvSpPr>
        <p:spPr/>
        <p:txBody>
          <a:bodyPr/>
          <a:lstStyle/>
          <a:p>
            <a:r>
              <a:rPr lang="en-US" b="1" dirty="0"/>
              <a:t>Joshua 15:8</a:t>
            </a:r>
          </a:p>
        </p:txBody>
      </p:sp>
      <p:sp>
        <p:nvSpPr>
          <p:cNvPr id="3" name="Content Placeholder 2">
            <a:extLst>
              <a:ext uri="{FF2B5EF4-FFF2-40B4-BE49-F238E27FC236}">
                <a16:creationId xmlns:a16="http://schemas.microsoft.com/office/drawing/2014/main" id="{15D71723-20E0-94DA-D28B-474BB15A3195}"/>
              </a:ext>
            </a:extLst>
          </p:cNvPr>
          <p:cNvSpPr>
            <a:spLocks noGrp="1"/>
          </p:cNvSpPr>
          <p:nvPr>
            <p:ph idx="1"/>
          </p:nvPr>
        </p:nvSpPr>
        <p:spPr/>
        <p:txBody>
          <a:bodyPr>
            <a:normAutofit/>
          </a:bodyPr>
          <a:lstStyle/>
          <a:p>
            <a:pPr marL="0" indent="0">
              <a:buNone/>
            </a:pPr>
            <a:r>
              <a:rPr lang="en-US" sz="2800" b="0" i="0" dirty="0">
                <a:solidFill>
                  <a:srgbClr val="000000"/>
                </a:solidFill>
                <a:effectLst/>
              </a:rPr>
              <a:t>And the border went up by the Valley of the Son of Hinnom to the southern slope of the Jebusite </a:t>
            </a:r>
            <a:r>
              <a:rPr lang="en-US" sz="2800" b="0" i="1" dirty="0">
                <a:solidFill>
                  <a:srgbClr val="000000"/>
                </a:solidFill>
                <a:effectLst/>
              </a:rPr>
              <a:t>city</a:t>
            </a:r>
            <a:r>
              <a:rPr lang="en-US" sz="2800" b="0" i="0" dirty="0">
                <a:solidFill>
                  <a:srgbClr val="000000"/>
                </a:solidFill>
                <a:effectLst/>
              </a:rPr>
              <a:t> (which </a:t>
            </a:r>
            <a:r>
              <a:rPr lang="en-US" sz="2800" b="0" i="1" dirty="0">
                <a:solidFill>
                  <a:srgbClr val="000000"/>
                </a:solidFill>
                <a:effectLst/>
              </a:rPr>
              <a:t>is</a:t>
            </a:r>
            <a:r>
              <a:rPr lang="en-US" sz="2800" b="0" i="0" dirty="0">
                <a:solidFill>
                  <a:srgbClr val="000000"/>
                </a:solidFill>
                <a:effectLst/>
              </a:rPr>
              <a:t> Jerusalem). The border went up to the top of the mountain that </a:t>
            </a:r>
            <a:r>
              <a:rPr lang="en-US" sz="2800" b="0" i="1" dirty="0">
                <a:solidFill>
                  <a:srgbClr val="000000"/>
                </a:solidFill>
                <a:effectLst/>
              </a:rPr>
              <a:t>lies</a:t>
            </a:r>
            <a:r>
              <a:rPr lang="en-US" sz="2800" b="0" i="0" dirty="0">
                <a:solidFill>
                  <a:srgbClr val="000000"/>
                </a:solidFill>
                <a:effectLst/>
              </a:rPr>
              <a:t> before the Valley of Hinnom westward…</a:t>
            </a:r>
            <a:endParaRPr lang="en-US" sz="2800" dirty="0"/>
          </a:p>
        </p:txBody>
      </p:sp>
    </p:spTree>
    <p:extLst>
      <p:ext uri="{BB962C8B-B14F-4D97-AF65-F5344CB8AC3E}">
        <p14:creationId xmlns:p14="http://schemas.microsoft.com/office/powerpoint/2010/main" val="88295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D05FB-7E5F-1FEC-5CB0-D5EEC7186898}"/>
              </a:ext>
            </a:extLst>
          </p:cNvPr>
          <p:cNvSpPr>
            <a:spLocks noGrp="1"/>
          </p:cNvSpPr>
          <p:nvPr>
            <p:ph type="title"/>
          </p:nvPr>
        </p:nvSpPr>
        <p:spPr/>
        <p:txBody>
          <a:bodyPr/>
          <a:lstStyle/>
          <a:p>
            <a:r>
              <a:rPr lang="en-US" b="1" dirty="0"/>
              <a:t>The Valley of Hinnom</a:t>
            </a:r>
          </a:p>
        </p:txBody>
      </p:sp>
      <p:pic>
        <p:nvPicPr>
          <p:cNvPr id="1026" name="Picture 2" descr="Image result for valley of hinnom">
            <a:extLst>
              <a:ext uri="{FF2B5EF4-FFF2-40B4-BE49-F238E27FC236}">
                <a16:creationId xmlns:a16="http://schemas.microsoft.com/office/drawing/2014/main" id="{91A0357B-1FC4-F2D0-F994-289E4A9AB84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676400"/>
            <a:ext cx="4480485" cy="311951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valley of hinnom map">
            <a:extLst>
              <a:ext uri="{FF2B5EF4-FFF2-40B4-BE49-F238E27FC236}">
                <a16:creationId xmlns:a16="http://schemas.microsoft.com/office/drawing/2014/main" id="{70F834F6-9F18-D19D-066E-8D3FE398B0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4296" y="3667806"/>
            <a:ext cx="3859213" cy="2828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03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2D5E-05CE-88B5-2392-D56BE5ABF5E8}"/>
              </a:ext>
            </a:extLst>
          </p:cNvPr>
          <p:cNvSpPr>
            <a:spLocks noGrp="1"/>
          </p:cNvSpPr>
          <p:nvPr>
            <p:ph type="title"/>
          </p:nvPr>
        </p:nvSpPr>
        <p:spPr/>
        <p:txBody>
          <a:bodyPr/>
          <a:lstStyle/>
          <a:p>
            <a:r>
              <a:rPr lang="en-US" b="1" dirty="0"/>
              <a:t>Jerusalem and its Hills</a:t>
            </a:r>
          </a:p>
        </p:txBody>
      </p:sp>
      <p:pic>
        <p:nvPicPr>
          <p:cNvPr id="2050" name="Picture 2" descr="Image result for jerusalem map with mountains">
            <a:extLst>
              <a:ext uri="{FF2B5EF4-FFF2-40B4-BE49-F238E27FC236}">
                <a16:creationId xmlns:a16="http://schemas.microsoft.com/office/drawing/2014/main" id="{922DB01F-2A31-C219-A8A8-C69AD943AE8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16200000">
            <a:off x="2128064" y="2128064"/>
            <a:ext cx="4659272"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815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707D7-E212-F47B-575F-496BDA005EB3}"/>
              </a:ext>
            </a:extLst>
          </p:cNvPr>
          <p:cNvSpPr>
            <a:spLocks noGrp="1"/>
          </p:cNvSpPr>
          <p:nvPr>
            <p:ph type="title"/>
          </p:nvPr>
        </p:nvSpPr>
        <p:spPr/>
        <p:txBody>
          <a:bodyPr/>
          <a:lstStyle/>
          <a:p>
            <a:r>
              <a:rPr lang="en-US" b="1" dirty="0"/>
              <a:t>Who is Hinnom?</a:t>
            </a:r>
          </a:p>
        </p:txBody>
      </p:sp>
      <p:sp>
        <p:nvSpPr>
          <p:cNvPr id="3" name="Content Placeholder 2">
            <a:extLst>
              <a:ext uri="{FF2B5EF4-FFF2-40B4-BE49-F238E27FC236}">
                <a16:creationId xmlns:a16="http://schemas.microsoft.com/office/drawing/2014/main" id="{C553BC43-2CFD-5D67-AF50-170648CAE41C}"/>
              </a:ext>
            </a:extLst>
          </p:cNvPr>
          <p:cNvSpPr>
            <a:spLocks noGrp="1"/>
          </p:cNvSpPr>
          <p:nvPr>
            <p:ph idx="1"/>
          </p:nvPr>
        </p:nvSpPr>
        <p:spPr>
          <a:xfrm>
            <a:off x="457200" y="1600200"/>
            <a:ext cx="8229600" cy="2590800"/>
          </a:xfrm>
        </p:spPr>
        <p:txBody>
          <a:bodyPr/>
          <a:lstStyle/>
          <a:p>
            <a:r>
              <a:rPr lang="en-US" dirty="0"/>
              <a:t>History does not record anything about the origins of the ancient hero Hinnom (or </a:t>
            </a:r>
            <a:r>
              <a:rPr lang="en-US" dirty="0" err="1"/>
              <a:t>Hinnon</a:t>
            </a:r>
            <a:r>
              <a:rPr lang="en-US" dirty="0"/>
              <a:t>) or his son.</a:t>
            </a:r>
          </a:p>
          <a:p>
            <a:endParaRPr lang="en-US" dirty="0"/>
          </a:p>
          <a:p>
            <a:r>
              <a:rPr lang="en-US" dirty="0"/>
              <a:t>However, very early in its history the valley became associated with the worship of the Ammonite god Moloch.</a:t>
            </a:r>
          </a:p>
        </p:txBody>
      </p:sp>
    </p:spTree>
    <p:extLst>
      <p:ext uri="{BB962C8B-B14F-4D97-AF65-F5344CB8AC3E}">
        <p14:creationId xmlns:p14="http://schemas.microsoft.com/office/powerpoint/2010/main" val="303027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6576</TotalTime>
  <Words>1525</Words>
  <Application>Microsoft Office PowerPoint</Application>
  <PresentationFormat>On-screen Show (4:3)</PresentationFormat>
  <Paragraphs>79</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Clarity</vt:lpstr>
      <vt:lpstr>PowerPoint Presentation</vt:lpstr>
      <vt:lpstr>The valley of hinnom </vt:lpstr>
      <vt:lpstr>Jeremiah 19:4-6</vt:lpstr>
      <vt:lpstr>PowerPoint Presentation</vt:lpstr>
      <vt:lpstr>Church of Christ 101</vt:lpstr>
      <vt:lpstr>Joshua 15:8</vt:lpstr>
      <vt:lpstr>The Valley of Hinnom</vt:lpstr>
      <vt:lpstr>Jerusalem and its Hills</vt:lpstr>
      <vt:lpstr>Who is Hinnom?</vt:lpstr>
      <vt:lpstr>Leviticus 18:21</vt:lpstr>
      <vt:lpstr>Leviticus 20:1-3</vt:lpstr>
      <vt:lpstr>Who is Milcom – Got Questions.com</vt:lpstr>
      <vt:lpstr>PowerPoint Presentation</vt:lpstr>
      <vt:lpstr>Zephaniah 1:4-5</vt:lpstr>
      <vt:lpstr>Tophet</vt:lpstr>
      <vt:lpstr>A Topheth in Carthage</vt:lpstr>
      <vt:lpstr>2 Chronicles 33:1, 5-6</vt:lpstr>
      <vt:lpstr>2 Kings 23:10</vt:lpstr>
      <vt:lpstr>Jeremiah 19:4-6</vt:lpstr>
      <vt:lpstr>Jeremiah 19:11-13</vt:lpstr>
      <vt:lpstr>Isaiah 30:33</vt:lpstr>
      <vt:lpstr>From Hebrew to Greek</vt:lpstr>
      <vt:lpstr>Matthew 5:27-30</vt:lpstr>
      <vt:lpstr>Matthew 10:28</vt:lpstr>
      <vt:lpstr>Mark 9:47-48</vt:lpstr>
      <vt:lpstr>Matthew 23:33</vt:lpstr>
      <vt:lpstr>Conclusion</vt:lpstr>
      <vt:lpstr>Our Culture Does Not Understand Heaven and Hell!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Megan Morrison</cp:lastModifiedBy>
  <cp:revision>695</cp:revision>
  <cp:lastPrinted>2022-07-20T21:53:33Z</cp:lastPrinted>
  <dcterms:created xsi:type="dcterms:W3CDTF">2006-08-16T00:00:00Z</dcterms:created>
  <dcterms:modified xsi:type="dcterms:W3CDTF">2022-10-23T02:18:50Z</dcterms:modified>
</cp:coreProperties>
</file>